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60" r:id="rId3"/>
    <p:sldId id="34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310" r:id="rId17"/>
    <p:sldId id="302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44" r:id="rId39"/>
    <p:sldId id="323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0BDB-B5FF-4A39-9507-D436BF07DEC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C0D79-4E5B-4CC2-AB4F-2EA3ADFD5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0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85763" y="3425825"/>
            <a:ext cx="11434762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937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85763" y="1200150"/>
            <a:ext cx="11434762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8DAA-E1B6-44BE-A438-A0C7B5A796CD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57F5-135C-442A-A5C3-63E5C7749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9628188" y="365125"/>
            <a:ext cx="0" cy="5811838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112" y="365125"/>
            <a:ext cx="148268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66935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6D7BC-4233-4A4F-978B-04A2574B384F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0329-9A66-4E3D-8000-CBFAEFA7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85763" y="1200150"/>
            <a:ext cx="11434762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aseline="0"/>
            </a:lvl1pPr>
            <a:lvl2pPr>
              <a:defRPr sz="1600" baseline="0"/>
            </a:lvl2pPr>
            <a:lvl3pPr>
              <a:defRPr sz="1400" baseline="0"/>
            </a:lvl3pPr>
            <a:lvl4pPr>
              <a:defRPr sz="12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Stepper Motors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0572-4EDE-49F1-90E5-3E6CAE50E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A logo with a yellow and blue arc&#10;&#10;Description automatically generated with medium confidence">
            <a:extLst>
              <a:ext uri="{FF2B5EF4-FFF2-40B4-BE49-F238E27FC236}">
                <a16:creationId xmlns:a16="http://schemas.microsoft.com/office/drawing/2014/main" id="{65C1E3A6-7BB7-F27A-A808-EA7A0A746E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14" y="408749"/>
            <a:ext cx="977685" cy="441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831850" y="4430713"/>
            <a:ext cx="10521950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1781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8E8E-7B0A-4550-A1BE-0DE62E9B0B4C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D64-A14C-41C7-ADB4-0DE86CE56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385763" y="1200150"/>
            <a:ext cx="11434762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7727"/>
            <a:ext cx="5181600" cy="4719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7727"/>
            <a:ext cx="5181600" cy="4719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167C-D7A9-4FAB-932D-ED9CEE4819BF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092C-3E99-4EE0-BD4A-A5FAE8432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385763" y="1200150"/>
            <a:ext cx="11434762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>
            <a:off x="838200" y="2286000"/>
            <a:ext cx="5159375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 userDrawn="1"/>
        </p:nvCxnSpPr>
        <p:spPr>
          <a:xfrm>
            <a:off x="6194425" y="2286000"/>
            <a:ext cx="5159375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0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38809"/>
            <a:ext cx="5157787" cy="7229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8809"/>
            <a:ext cx="5183188" cy="7229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659A-B00C-4C32-A7E0-2116ADB79C39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7AFD-89DC-4E4C-9837-94C43B0B7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385763" y="1200150"/>
            <a:ext cx="11434762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8752-54B4-4EC0-8C84-8DCFEC0A9258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8BE8-C595-407A-997C-9402053A0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F6B3-96C1-4F15-8750-4F7DEA74BC57}" type="datetimeFigureOut">
              <a:rPr lang="en-US"/>
              <a:pPr>
                <a:defRPr/>
              </a:pPr>
              <a:t>2/15/2024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B464-909D-41D7-9103-BE2E88B46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838200" y="1633538"/>
            <a:ext cx="3933825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5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040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2658-E5C7-4B07-9AF0-EE03346BFF59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C9E2-C104-4097-8310-B75D1A077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838200" y="1633538"/>
            <a:ext cx="3933825" cy="0"/>
          </a:xfrm>
          <a:prstGeom prst="line">
            <a:avLst/>
          </a:prstGeom>
          <a:ln w="63500"/>
          <a:effectLst>
            <a:outerShdw dist="139700" dir="2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5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37853"/>
            <a:ext cx="3932237" cy="40311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E852-04FE-4D2E-B71F-BD0638FE0496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75AD-FB25-40A4-A468-58AD08A0B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67475"/>
            <a:ext cx="12192000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55725"/>
            <a:ext cx="105156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32563"/>
            <a:ext cx="274320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21570-F8E8-4AC3-B1A7-1A4B92EB8799}" type="datetimeFigureOut">
              <a:rPr lang="en-US"/>
              <a:pPr>
                <a:defRPr/>
              </a:pPr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32563"/>
            <a:ext cx="411480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2563"/>
            <a:ext cx="274320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96AC4-4CFD-4D21-8FD4-B728FA0B7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6" name="Rectangle 13325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30" name="Rectangle 1332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Oval 1332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313" name="Title 3"/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/>
              <a:t>Stepper Motors</a:t>
            </a:r>
          </a:p>
        </p:txBody>
      </p:sp>
      <p:sp>
        <p:nvSpPr>
          <p:cNvPr id="13314" name="Subtitle 4"/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Philip Hills</a:t>
            </a:r>
          </a:p>
          <a:p>
            <a:r>
              <a:rPr lang="en-US" sz="1800" dirty="0"/>
              <a:t>Senior Electrical Engineer </a:t>
            </a:r>
          </a:p>
        </p:txBody>
      </p:sp>
      <p:sp>
        <p:nvSpPr>
          <p:cNvPr id="13327" name="Arc 1332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9" name="Oval 1332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5E4EC1FD-5EEC-0BDF-0E77-D19EE39C5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57" y="5800436"/>
            <a:ext cx="1914762" cy="864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Half Stepping</a:t>
            </a:r>
            <a:endParaRPr lang="en-US" sz="3500" dirty="0"/>
          </a:p>
        </p:txBody>
      </p:sp>
      <p:grpSp>
        <p:nvGrpSpPr>
          <p:cNvPr id="4" name="Group 130"/>
          <p:cNvGrpSpPr>
            <a:grpSpLocks/>
          </p:cNvGrpSpPr>
          <p:nvPr/>
        </p:nvGrpSpPr>
        <p:grpSpPr bwMode="auto">
          <a:xfrm rot="5400000">
            <a:off x="3022601" y="2627312"/>
            <a:ext cx="1663700" cy="1095375"/>
            <a:chOff x="3433763" y="3050381"/>
            <a:chExt cx="1664493" cy="1095375"/>
          </a:xfrm>
        </p:grpSpPr>
        <p:grpSp>
          <p:nvGrpSpPr>
            <p:cNvPr id="21565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21569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70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1566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21567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68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1" name="Group 144"/>
          <p:cNvGrpSpPr>
            <a:grpSpLocks/>
          </p:cNvGrpSpPr>
          <p:nvPr/>
        </p:nvGrpSpPr>
        <p:grpSpPr bwMode="auto">
          <a:xfrm rot="16200000" flipV="1">
            <a:off x="3021807" y="2621756"/>
            <a:ext cx="1665288" cy="1095375"/>
            <a:chOff x="3433763" y="3050381"/>
            <a:chExt cx="1664493" cy="1095375"/>
          </a:xfrm>
        </p:grpSpPr>
        <p:grpSp>
          <p:nvGrpSpPr>
            <p:cNvPr id="21559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21563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64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1560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21561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62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1508" name="Freeform 94"/>
          <p:cNvSpPr>
            <a:spLocks/>
          </p:cNvSpPr>
          <p:nvPr/>
        </p:nvSpPr>
        <p:spPr bwMode="auto">
          <a:xfrm rot="5400000">
            <a:off x="2911475" y="2506663"/>
            <a:ext cx="1671638" cy="1319212"/>
          </a:xfrm>
          <a:custGeom>
            <a:avLst/>
            <a:gdLst>
              <a:gd name="T0" fmla="*/ 1669283 w 1671637"/>
              <a:gd name="T1" fmla="*/ 0 h 1319212"/>
              <a:gd name="T2" fmla="*/ 1326383 w 1671637"/>
              <a:gd name="T3" fmla="*/ 2381 h 1319212"/>
              <a:gd name="T4" fmla="*/ 1326383 w 1671637"/>
              <a:gd name="T5" fmla="*/ 254793 h 1319212"/>
              <a:gd name="T6" fmla="*/ 1393058 w 1671637"/>
              <a:gd name="T7" fmla="*/ 254793 h 1319212"/>
              <a:gd name="T8" fmla="*/ 1395439 w 1671637"/>
              <a:gd name="T9" fmla="*/ 1097757 h 1319212"/>
              <a:gd name="T10" fmla="*/ 278606 w 1671637"/>
              <a:gd name="T11" fmla="*/ 1102519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3 h 1319212"/>
              <a:gd name="T22" fmla="*/ 1671664 w 1671637"/>
              <a:gd name="T23" fmla="*/ 1312069 h 1319212"/>
              <a:gd name="T24" fmla="*/ 1669283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1509" name="Rectangle 151"/>
          <p:cNvSpPr>
            <a:spLocks noChangeArrowheads="1"/>
          </p:cNvSpPr>
          <p:nvPr/>
        </p:nvSpPr>
        <p:spPr bwMode="auto">
          <a:xfrm>
            <a:off x="3433763" y="3605213"/>
            <a:ext cx="28575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37"/>
          <p:cNvGrpSpPr>
            <a:grpSpLocks/>
          </p:cNvGrpSpPr>
          <p:nvPr/>
        </p:nvGrpSpPr>
        <p:grpSpPr bwMode="auto">
          <a:xfrm flipH="1">
            <a:off x="3443288" y="3059113"/>
            <a:ext cx="1663700" cy="1095375"/>
            <a:chOff x="3433763" y="3050381"/>
            <a:chExt cx="1664493" cy="1095375"/>
          </a:xfrm>
        </p:grpSpPr>
        <p:grpSp>
          <p:nvGrpSpPr>
            <p:cNvPr id="21553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21557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58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1554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21555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56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7" name="Group 49"/>
          <p:cNvGrpSpPr>
            <a:grpSpLocks/>
          </p:cNvGrpSpPr>
          <p:nvPr/>
        </p:nvGrpSpPr>
        <p:grpSpPr bwMode="auto">
          <a:xfrm rot="10800000">
            <a:off x="3854450" y="3036888"/>
            <a:ext cx="836613" cy="258762"/>
            <a:chOff x="3854431" y="3037564"/>
            <a:chExt cx="836365" cy="258763"/>
          </a:xfrm>
        </p:grpSpPr>
        <p:sp>
          <p:nvSpPr>
            <p:cNvPr id="21550" name="Rectangle 32"/>
            <p:cNvSpPr>
              <a:spLocks noChangeArrowheads="1"/>
            </p:cNvSpPr>
            <p:nvPr/>
          </p:nvSpPr>
          <p:spPr bwMode="auto">
            <a:xfrm rot="16200000" flipH="1">
              <a:off x="3898829" y="3003602"/>
              <a:ext cx="233467" cy="322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551" name="Rectangle 33"/>
            <p:cNvSpPr>
              <a:spLocks noChangeArrowheads="1"/>
            </p:cNvSpPr>
            <p:nvPr/>
          </p:nvSpPr>
          <p:spPr bwMode="auto">
            <a:xfrm rot="16200000" flipH="1">
              <a:off x="4412984" y="3005934"/>
              <a:ext cx="238123" cy="3175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552" name="Oval 34"/>
            <p:cNvSpPr>
              <a:spLocks noChangeArrowheads="1"/>
            </p:cNvSpPr>
            <p:nvPr/>
          </p:nvSpPr>
          <p:spPr bwMode="auto">
            <a:xfrm flipH="1">
              <a:off x="4149354" y="3037564"/>
              <a:ext cx="254000" cy="258763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2632075" y="30416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A</a:t>
            </a:r>
          </a:p>
        </p:txBody>
      </p:sp>
      <p:sp>
        <p:nvSpPr>
          <p:cNvPr id="21513" name="Text Box 36"/>
          <p:cNvSpPr txBox="1">
            <a:spLocks noChangeArrowheads="1"/>
          </p:cNvSpPr>
          <p:nvPr/>
        </p:nvSpPr>
        <p:spPr bwMode="auto">
          <a:xfrm>
            <a:off x="4238625" y="45910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B</a:t>
            </a:r>
          </a:p>
        </p:txBody>
      </p:sp>
      <p:grpSp>
        <p:nvGrpSpPr>
          <p:cNvPr id="33" name="Group 129"/>
          <p:cNvGrpSpPr>
            <a:grpSpLocks/>
          </p:cNvGrpSpPr>
          <p:nvPr/>
        </p:nvGrpSpPr>
        <p:grpSpPr bwMode="auto">
          <a:xfrm>
            <a:off x="3444875" y="3051175"/>
            <a:ext cx="1665288" cy="1095375"/>
            <a:chOff x="3433763" y="3050381"/>
            <a:chExt cx="1664493" cy="1095375"/>
          </a:xfrm>
        </p:grpSpPr>
        <p:grpSp>
          <p:nvGrpSpPr>
            <p:cNvPr id="21544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21548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49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1545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21546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47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1515" name="Group 51"/>
          <p:cNvGrpSpPr>
            <a:grpSpLocks/>
          </p:cNvGrpSpPr>
          <p:nvPr/>
        </p:nvGrpSpPr>
        <p:grpSpPr bwMode="auto">
          <a:xfrm flipH="1">
            <a:off x="3898900" y="4030663"/>
            <a:ext cx="820738" cy="760412"/>
            <a:chOff x="717" y="3234"/>
            <a:chExt cx="267" cy="257"/>
          </a:xfrm>
        </p:grpSpPr>
        <p:sp>
          <p:nvSpPr>
            <p:cNvPr id="21533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34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35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36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37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38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39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40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41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542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543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1516" name="Group 51"/>
          <p:cNvGrpSpPr>
            <a:grpSpLocks/>
          </p:cNvGrpSpPr>
          <p:nvPr/>
        </p:nvGrpSpPr>
        <p:grpSpPr bwMode="auto">
          <a:xfrm rot="16200000" flipV="1">
            <a:off x="2632075" y="2827338"/>
            <a:ext cx="820738" cy="760412"/>
            <a:chOff x="717" y="3234"/>
            <a:chExt cx="267" cy="257"/>
          </a:xfrm>
        </p:grpSpPr>
        <p:sp>
          <p:nvSpPr>
            <p:cNvPr id="21522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23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24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25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26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27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28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29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530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531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532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4" name="Line 117"/>
          <p:cNvSpPr>
            <a:spLocks noChangeShapeType="1"/>
          </p:cNvSpPr>
          <p:nvPr/>
        </p:nvSpPr>
        <p:spPr bwMode="auto">
          <a:xfrm>
            <a:off x="2549525" y="28321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1518" name="Freeform 88"/>
          <p:cNvSpPr>
            <a:spLocks/>
          </p:cNvSpPr>
          <p:nvPr/>
        </p:nvSpPr>
        <p:spPr bwMode="auto">
          <a:xfrm>
            <a:off x="3432175" y="3046413"/>
            <a:ext cx="1671638" cy="1319212"/>
          </a:xfrm>
          <a:custGeom>
            <a:avLst/>
            <a:gdLst>
              <a:gd name="T0" fmla="*/ 1669282 w 1671637"/>
              <a:gd name="T1" fmla="*/ 0 h 1319212"/>
              <a:gd name="T2" fmla="*/ 1326382 w 1671637"/>
              <a:gd name="T3" fmla="*/ 2381 h 1319212"/>
              <a:gd name="T4" fmla="*/ 1326382 w 1671637"/>
              <a:gd name="T5" fmla="*/ 254793 h 1319212"/>
              <a:gd name="T6" fmla="*/ 1393057 w 1671637"/>
              <a:gd name="T7" fmla="*/ 254793 h 1319212"/>
              <a:gd name="T8" fmla="*/ 1395438 w 1671637"/>
              <a:gd name="T9" fmla="*/ 1097756 h 1319212"/>
              <a:gd name="T10" fmla="*/ 278606 w 1671637"/>
              <a:gd name="T11" fmla="*/ 1102518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2 h 1319212"/>
              <a:gd name="T22" fmla="*/ 1671663 w 1671637"/>
              <a:gd name="T23" fmla="*/ 1312068 h 1319212"/>
              <a:gd name="T24" fmla="*/ 1669282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6" name="Line 117"/>
          <p:cNvSpPr>
            <a:spLocks noChangeShapeType="1"/>
          </p:cNvSpPr>
          <p:nvPr/>
        </p:nvSpPr>
        <p:spPr bwMode="auto">
          <a:xfrm flipV="1">
            <a:off x="2544763" y="29464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7" name="Line 117"/>
          <p:cNvSpPr>
            <a:spLocks noChangeShapeType="1"/>
          </p:cNvSpPr>
          <p:nvPr/>
        </p:nvSpPr>
        <p:spPr bwMode="auto">
          <a:xfrm rot="5400000">
            <a:off x="4321175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8" name="Line 117"/>
          <p:cNvSpPr>
            <a:spLocks noChangeShapeType="1"/>
          </p:cNvSpPr>
          <p:nvPr/>
        </p:nvSpPr>
        <p:spPr bwMode="auto">
          <a:xfrm rot="16200000" flipH="1">
            <a:off x="4211638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err="1"/>
              <a:t>Microstepping</a:t>
            </a:r>
            <a:endParaRPr lang="en-US" sz="35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3625" y="1612900"/>
            <a:ext cx="7924800" cy="1073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en-US" sz="1600" dirty="0"/>
              <a:t> Allows rotor to be positioned in almost any position between full steps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1600" dirty="0"/>
              <a:t> Requires capability to adjust current in each coil (not just on/off)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sz="1600" dirty="0"/>
              <a:t> When power is turned off, rotor will turn to detent position</a:t>
            </a:r>
          </a:p>
        </p:txBody>
      </p:sp>
      <p:sp>
        <p:nvSpPr>
          <p:cNvPr id="22531" name="Freeform 41"/>
          <p:cNvSpPr>
            <a:spLocks/>
          </p:cNvSpPr>
          <p:nvPr/>
        </p:nvSpPr>
        <p:spPr bwMode="auto">
          <a:xfrm>
            <a:off x="1603375" y="2947988"/>
            <a:ext cx="4564063" cy="2833687"/>
          </a:xfrm>
          <a:custGeom>
            <a:avLst/>
            <a:gdLst>
              <a:gd name="T0" fmla="*/ 0 w 2875"/>
              <a:gd name="T1" fmla="*/ 2147483647 h 1785"/>
              <a:gd name="T2" fmla="*/ 2147483647 w 2875"/>
              <a:gd name="T3" fmla="*/ 2147483647 h 1785"/>
              <a:gd name="T4" fmla="*/ 2147483647 w 2875"/>
              <a:gd name="T5" fmla="*/ 2147483647 h 1785"/>
              <a:gd name="T6" fmla="*/ 2147483647 w 2875"/>
              <a:gd name="T7" fmla="*/ 2147483647 h 1785"/>
              <a:gd name="T8" fmla="*/ 2147483647 w 2875"/>
              <a:gd name="T9" fmla="*/ 2147483647 h 1785"/>
              <a:gd name="T10" fmla="*/ 2147483647 w 2875"/>
              <a:gd name="T11" fmla="*/ 2147483647 h 1785"/>
              <a:gd name="T12" fmla="*/ 2147483647 w 2875"/>
              <a:gd name="T13" fmla="*/ 2147483647 h 17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75"/>
              <a:gd name="T22" fmla="*/ 0 h 1785"/>
              <a:gd name="T23" fmla="*/ 2875 w 2875"/>
              <a:gd name="T24" fmla="*/ 1785 h 17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5" h="1785">
                <a:moveTo>
                  <a:pt x="0" y="582"/>
                </a:moveTo>
                <a:cubicBezTo>
                  <a:pt x="177" y="391"/>
                  <a:pt x="354" y="201"/>
                  <a:pt x="525" y="201"/>
                </a:cubicBezTo>
                <a:cubicBezTo>
                  <a:pt x="696" y="201"/>
                  <a:pt x="862" y="454"/>
                  <a:pt x="1029" y="579"/>
                </a:cubicBezTo>
                <a:cubicBezTo>
                  <a:pt x="1196" y="704"/>
                  <a:pt x="1362" y="951"/>
                  <a:pt x="1527" y="951"/>
                </a:cubicBezTo>
                <a:cubicBezTo>
                  <a:pt x="1692" y="951"/>
                  <a:pt x="1858" y="701"/>
                  <a:pt x="2022" y="576"/>
                </a:cubicBezTo>
                <a:cubicBezTo>
                  <a:pt x="2186" y="451"/>
                  <a:pt x="2377" y="0"/>
                  <a:pt x="2511" y="201"/>
                </a:cubicBezTo>
                <a:cubicBezTo>
                  <a:pt x="2645" y="402"/>
                  <a:pt x="2875" y="1636"/>
                  <a:pt x="2829" y="1785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22532" name="Group 1137"/>
          <p:cNvGrpSpPr>
            <a:grpSpLocks/>
          </p:cNvGrpSpPr>
          <p:nvPr/>
        </p:nvGrpSpPr>
        <p:grpSpPr bwMode="auto">
          <a:xfrm>
            <a:off x="984250" y="3352800"/>
            <a:ext cx="1362075" cy="1395413"/>
            <a:chOff x="95" y="2576"/>
            <a:chExt cx="858" cy="879"/>
          </a:xfrm>
        </p:grpSpPr>
        <p:grpSp>
          <p:nvGrpSpPr>
            <p:cNvPr id="22842" name="Group 422"/>
            <p:cNvGrpSpPr>
              <a:grpSpLocks/>
            </p:cNvGrpSpPr>
            <p:nvPr/>
          </p:nvGrpSpPr>
          <p:grpSpPr bwMode="auto">
            <a:xfrm>
              <a:off x="129" y="2576"/>
              <a:ext cx="589" cy="545"/>
              <a:chOff x="2085" y="3193"/>
              <a:chExt cx="589" cy="545"/>
            </a:xfrm>
          </p:grpSpPr>
          <p:sp>
            <p:nvSpPr>
              <p:cNvPr id="22880" name="Rectangle 423"/>
              <p:cNvSpPr>
                <a:spLocks noChangeArrowheads="1"/>
              </p:cNvSpPr>
              <p:nvPr/>
            </p:nvSpPr>
            <p:spPr bwMode="auto">
              <a:xfrm rot="16200000" flipV="1">
                <a:off x="2367" y="3061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81" name="Rectangle 424"/>
              <p:cNvSpPr>
                <a:spLocks noChangeArrowheads="1"/>
              </p:cNvSpPr>
              <p:nvPr/>
            </p:nvSpPr>
            <p:spPr bwMode="auto">
              <a:xfrm rot="16200000" flipV="1">
                <a:off x="2575" y="3206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82" name="Rectangle 425"/>
              <p:cNvSpPr>
                <a:spLocks noChangeArrowheads="1"/>
              </p:cNvSpPr>
              <p:nvPr/>
            </p:nvSpPr>
            <p:spPr bwMode="auto">
              <a:xfrm rot="16200000" flipV="1">
                <a:off x="2368" y="3511"/>
                <a:ext cx="90" cy="362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83" name="Rectangle 426"/>
              <p:cNvSpPr>
                <a:spLocks noChangeArrowheads="1"/>
              </p:cNvSpPr>
              <p:nvPr/>
            </p:nvSpPr>
            <p:spPr bwMode="auto">
              <a:xfrm rot="16200000" flipV="1">
                <a:off x="2574" y="3638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2884" name="Group 427"/>
              <p:cNvGrpSpPr>
                <a:grpSpLocks/>
              </p:cNvGrpSpPr>
              <p:nvPr/>
            </p:nvGrpSpPr>
            <p:grpSpPr bwMode="auto">
              <a:xfrm rot="16200000" flipV="1">
                <a:off x="2108" y="3171"/>
                <a:ext cx="544" cy="589"/>
                <a:chOff x="565" y="2902"/>
                <a:chExt cx="544" cy="589"/>
              </a:xfrm>
            </p:grpSpPr>
            <p:grpSp>
              <p:nvGrpSpPr>
                <p:cNvPr id="22885" name="Group 428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2898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99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900" name="Line 4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901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902" name="Line 4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903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904" name="Line 4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905" name="Line 4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906" name="Line 4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907" name="Line 4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908" name="Line 4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909" name="Line 4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86" name="Group 441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2887" name="Freeform 442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88" name="Freeform 443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89" name="Freeform 444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90" name="Freeform 445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91" name="Freeform 446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92" name="Freeform 447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93" name="Freeform 448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94" name="Line 449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95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96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897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grpSp>
          <p:nvGrpSpPr>
            <p:cNvPr id="22843" name="Group 453"/>
            <p:cNvGrpSpPr>
              <a:grpSpLocks/>
            </p:cNvGrpSpPr>
            <p:nvPr/>
          </p:nvGrpSpPr>
          <p:grpSpPr bwMode="auto">
            <a:xfrm rot="5400000">
              <a:off x="542" y="2809"/>
              <a:ext cx="274" cy="87"/>
              <a:chOff x="776" y="2903"/>
              <a:chExt cx="274" cy="87"/>
            </a:xfrm>
          </p:grpSpPr>
          <p:sp>
            <p:nvSpPr>
              <p:cNvPr id="22877" name="Rectangle 454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78" name="Rectangle 455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79" name="Oval 456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844" name="Group 1136"/>
            <p:cNvGrpSpPr>
              <a:grpSpLocks/>
            </p:cNvGrpSpPr>
            <p:nvPr/>
          </p:nvGrpSpPr>
          <p:grpSpPr bwMode="auto">
            <a:xfrm>
              <a:off x="409" y="2812"/>
              <a:ext cx="544" cy="589"/>
              <a:chOff x="409" y="2812"/>
              <a:chExt cx="544" cy="589"/>
            </a:xfrm>
          </p:grpSpPr>
          <p:sp>
            <p:nvSpPr>
              <p:cNvPr id="22847" name="Rectangle 458"/>
              <p:cNvSpPr>
                <a:spLocks noChangeArrowheads="1"/>
              </p:cNvSpPr>
              <p:nvPr/>
            </p:nvSpPr>
            <p:spPr bwMode="auto">
              <a:xfrm flipH="1">
                <a:off x="410" y="2897"/>
                <a:ext cx="88" cy="3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48" name="Rectangle 459"/>
              <p:cNvSpPr>
                <a:spLocks noChangeArrowheads="1"/>
              </p:cNvSpPr>
              <p:nvPr/>
            </p:nvSpPr>
            <p:spPr bwMode="auto">
              <a:xfrm flipH="1">
                <a:off x="409" y="2813"/>
                <a:ext cx="111" cy="8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49" name="Rectangle 460"/>
              <p:cNvSpPr>
                <a:spLocks noChangeArrowheads="1"/>
              </p:cNvSpPr>
              <p:nvPr/>
            </p:nvSpPr>
            <p:spPr bwMode="auto">
              <a:xfrm flipH="1">
                <a:off x="862" y="2892"/>
                <a:ext cx="90" cy="3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50" name="Rectangle 461"/>
              <p:cNvSpPr>
                <a:spLocks noChangeArrowheads="1"/>
              </p:cNvSpPr>
              <p:nvPr/>
            </p:nvSpPr>
            <p:spPr bwMode="auto">
              <a:xfrm flipH="1">
                <a:off x="841" y="2814"/>
                <a:ext cx="110" cy="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2851" name="Group 462"/>
              <p:cNvGrpSpPr>
                <a:grpSpLocks/>
              </p:cNvGrpSpPr>
              <p:nvPr/>
            </p:nvGrpSpPr>
            <p:grpSpPr bwMode="auto">
              <a:xfrm flipH="1">
                <a:off x="409" y="2812"/>
                <a:ext cx="544" cy="589"/>
                <a:chOff x="565" y="2902"/>
                <a:chExt cx="544" cy="589"/>
              </a:xfrm>
            </p:grpSpPr>
            <p:grpSp>
              <p:nvGrpSpPr>
                <p:cNvPr id="22852" name="Group 463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2865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66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67" name="Line 4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68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69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70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71" name="Line 4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72" name="Line 4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73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74" name="Line 4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75" name="Line 4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76" name="Line 4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53" name="Group 476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2854" name="Freeform 477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55" name="Freeform 478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56" name="Freeform 479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57" name="Freeform 480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58" name="Freeform 481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59" name="Freeform 482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60" name="Freeform 483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61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62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63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864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22845" name="Text Box 489"/>
            <p:cNvSpPr txBox="1">
              <a:spLocks noChangeArrowheads="1"/>
            </p:cNvSpPr>
            <p:nvPr/>
          </p:nvSpPr>
          <p:spPr bwMode="auto">
            <a:xfrm>
              <a:off x="95" y="2769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2846" name="Text Box 490"/>
            <p:cNvSpPr txBox="1">
              <a:spLocks noChangeArrowheads="1"/>
            </p:cNvSpPr>
            <p:nvPr/>
          </p:nvSpPr>
          <p:spPr bwMode="auto">
            <a:xfrm>
              <a:off x="613" y="3301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</p:grpSp>
      <p:grpSp>
        <p:nvGrpSpPr>
          <p:cNvPr id="22533" name="Group 1063"/>
          <p:cNvGrpSpPr>
            <a:grpSpLocks/>
          </p:cNvGrpSpPr>
          <p:nvPr/>
        </p:nvGrpSpPr>
        <p:grpSpPr bwMode="auto">
          <a:xfrm>
            <a:off x="2628900" y="3349625"/>
            <a:ext cx="1362075" cy="1395413"/>
            <a:chOff x="1050" y="2576"/>
            <a:chExt cx="858" cy="879"/>
          </a:xfrm>
        </p:grpSpPr>
        <p:grpSp>
          <p:nvGrpSpPr>
            <p:cNvPr id="22772" name="Group 989"/>
            <p:cNvGrpSpPr>
              <a:grpSpLocks/>
            </p:cNvGrpSpPr>
            <p:nvPr/>
          </p:nvGrpSpPr>
          <p:grpSpPr bwMode="auto">
            <a:xfrm>
              <a:off x="1084" y="2576"/>
              <a:ext cx="589" cy="545"/>
              <a:chOff x="1084" y="2576"/>
              <a:chExt cx="589" cy="545"/>
            </a:xfrm>
          </p:grpSpPr>
          <p:sp>
            <p:nvSpPr>
              <p:cNvPr id="22812" name="Rectangle 632"/>
              <p:cNvSpPr>
                <a:spLocks noChangeArrowheads="1"/>
              </p:cNvSpPr>
              <p:nvPr/>
            </p:nvSpPr>
            <p:spPr bwMode="auto">
              <a:xfrm rot="16200000" flipV="1">
                <a:off x="1366" y="2444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7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13" name="Rectangle 633"/>
              <p:cNvSpPr>
                <a:spLocks noChangeArrowheads="1"/>
              </p:cNvSpPr>
              <p:nvPr/>
            </p:nvSpPr>
            <p:spPr bwMode="auto">
              <a:xfrm rot="16200000" flipV="1">
                <a:off x="1574" y="2589"/>
                <a:ext cx="111" cy="85"/>
              </a:xfrm>
              <a:prstGeom prst="rect">
                <a:avLst/>
              </a:prstGeom>
              <a:solidFill>
                <a:srgbClr val="FF0000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14" name="Rectangle 634"/>
              <p:cNvSpPr>
                <a:spLocks noChangeArrowheads="1"/>
              </p:cNvSpPr>
              <p:nvPr/>
            </p:nvSpPr>
            <p:spPr bwMode="auto">
              <a:xfrm rot="16200000" flipV="1">
                <a:off x="1364" y="2897"/>
                <a:ext cx="90" cy="356"/>
              </a:xfrm>
              <a:prstGeom prst="rect">
                <a:avLst/>
              </a:prstGeom>
              <a:gradFill rotWithShape="1">
                <a:gsLst>
                  <a:gs pos="0">
                    <a:srgbClr val="0070C0">
                      <a:alpha val="7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15" name="Rectangle 635"/>
              <p:cNvSpPr>
                <a:spLocks noChangeArrowheads="1"/>
              </p:cNvSpPr>
              <p:nvPr/>
            </p:nvSpPr>
            <p:spPr bwMode="auto">
              <a:xfrm rot="16200000" flipV="1">
                <a:off x="1573" y="3021"/>
                <a:ext cx="110" cy="86"/>
              </a:xfrm>
              <a:prstGeom prst="rect">
                <a:avLst/>
              </a:prstGeom>
              <a:solidFill>
                <a:srgbClr val="0070C0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2816" name="Group 636"/>
              <p:cNvGrpSpPr>
                <a:grpSpLocks/>
              </p:cNvGrpSpPr>
              <p:nvPr/>
            </p:nvGrpSpPr>
            <p:grpSpPr bwMode="auto">
              <a:xfrm rot="16200000" flipV="1">
                <a:off x="1107" y="2554"/>
                <a:ext cx="544" cy="589"/>
                <a:chOff x="565" y="2902"/>
                <a:chExt cx="544" cy="589"/>
              </a:xfrm>
            </p:grpSpPr>
            <p:grpSp>
              <p:nvGrpSpPr>
                <p:cNvPr id="22817" name="Group 637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2830" name="Line 638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31" name="Line 639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32" name="Line 6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33" name="Line 641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34" name="Line 6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35" name="Line 643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36" name="Line 6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37" name="Line 6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38" name="Line 6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39" name="Line 6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40" name="Line 6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41" name="Line 6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18" name="Group 650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2819" name="Freeform 651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20" name="Freeform 652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21" name="Freeform 653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22" name="Freeform 654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23" name="Freeform 655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24" name="Freeform 656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25" name="Freeform 657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26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27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28" name="Oval 660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829" name="Oval 661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22773" name="Rectangle 1062"/>
            <p:cNvSpPr>
              <a:spLocks noChangeArrowheads="1"/>
            </p:cNvSpPr>
            <p:nvPr/>
          </p:nvSpPr>
          <p:spPr bwMode="auto">
            <a:xfrm>
              <a:off x="1365" y="3009"/>
              <a:ext cx="87" cy="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774" name="Rectangle 987"/>
            <p:cNvSpPr>
              <a:spLocks noChangeArrowheads="1"/>
            </p:cNvSpPr>
            <p:nvPr/>
          </p:nvSpPr>
          <p:spPr bwMode="auto">
            <a:xfrm>
              <a:off x="1365" y="3012"/>
              <a:ext cx="90" cy="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2775" name="Group 662"/>
            <p:cNvGrpSpPr>
              <a:grpSpLocks/>
            </p:cNvGrpSpPr>
            <p:nvPr/>
          </p:nvGrpSpPr>
          <p:grpSpPr bwMode="auto">
            <a:xfrm rot="4202595">
              <a:off x="1497" y="2809"/>
              <a:ext cx="274" cy="87"/>
              <a:chOff x="776" y="2903"/>
              <a:chExt cx="274" cy="87"/>
            </a:xfrm>
          </p:grpSpPr>
          <p:sp>
            <p:nvSpPr>
              <p:cNvPr id="22809" name="Rectangle 663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10" name="Rectangle 664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11" name="Oval 665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776" name="Group 988"/>
            <p:cNvGrpSpPr>
              <a:grpSpLocks/>
            </p:cNvGrpSpPr>
            <p:nvPr/>
          </p:nvGrpSpPr>
          <p:grpSpPr bwMode="auto">
            <a:xfrm>
              <a:off x="1364" y="2812"/>
              <a:ext cx="544" cy="589"/>
              <a:chOff x="1364" y="2812"/>
              <a:chExt cx="544" cy="589"/>
            </a:xfrm>
          </p:grpSpPr>
          <p:sp>
            <p:nvSpPr>
              <p:cNvPr id="22779" name="Rectangle 667"/>
              <p:cNvSpPr>
                <a:spLocks noChangeArrowheads="1"/>
              </p:cNvSpPr>
              <p:nvPr/>
            </p:nvSpPr>
            <p:spPr bwMode="auto">
              <a:xfrm flipH="1">
                <a:off x="1365" y="2897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2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80" name="Rectangle 668"/>
              <p:cNvSpPr>
                <a:spLocks noChangeArrowheads="1"/>
              </p:cNvSpPr>
              <p:nvPr/>
            </p:nvSpPr>
            <p:spPr bwMode="auto">
              <a:xfrm flipH="1">
                <a:off x="1364" y="2813"/>
                <a:ext cx="111" cy="85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81" name="Rectangle 669"/>
              <p:cNvSpPr>
                <a:spLocks noChangeArrowheads="1"/>
              </p:cNvSpPr>
              <p:nvPr/>
            </p:nvSpPr>
            <p:spPr bwMode="auto">
              <a:xfrm flipH="1">
                <a:off x="1817" y="2901"/>
                <a:ext cx="90" cy="353"/>
              </a:xfrm>
              <a:prstGeom prst="rect">
                <a:avLst/>
              </a:prstGeom>
              <a:gradFill rotWithShape="1">
                <a:gsLst>
                  <a:gs pos="0">
                    <a:srgbClr val="0070C0">
                      <a:alpha val="2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82" name="Rectangle 670"/>
              <p:cNvSpPr>
                <a:spLocks noChangeArrowheads="1"/>
              </p:cNvSpPr>
              <p:nvPr/>
            </p:nvSpPr>
            <p:spPr bwMode="auto">
              <a:xfrm flipH="1">
                <a:off x="1796" y="2814"/>
                <a:ext cx="110" cy="86"/>
              </a:xfrm>
              <a:prstGeom prst="rect">
                <a:avLst/>
              </a:prstGeom>
              <a:solidFill>
                <a:srgbClr val="0070C0">
                  <a:alpha val="2509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2783" name="Group 671"/>
              <p:cNvGrpSpPr>
                <a:grpSpLocks/>
              </p:cNvGrpSpPr>
              <p:nvPr/>
            </p:nvGrpSpPr>
            <p:grpSpPr bwMode="auto">
              <a:xfrm flipH="1">
                <a:off x="1364" y="2812"/>
                <a:ext cx="544" cy="589"/>
                <a:chOff x="565" y="2902"/>
                <a:chExt cx="544" cy="589"/>
              </a:xfrm>
            </p:grpSpPr>
            <p:grpSp>
              <p:nvGrpSpPr>
                <p:cNvPr id="22784" name="Group 672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2797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98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99" name="Line 6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00" name="Line 676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01" name="Line 6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02" name="Line 678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03" name="Line 6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04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05" name="Line 6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06" name="Line 6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07" name="Line 6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808" name="Line 6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85" name="Group 685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2786" name="Freeform 686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87" name="Freeform 687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88" name="Freeform 688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89" name="Freeform 689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90" name="Freeform 690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91" name="Freeform 691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92" name="Freeform 692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93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94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95" name="Oval 695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796" name="Oval 696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22777" name="Text Box 698"/>
            <p:cNvSpPr txBox="1">
              <a:spLocks noChangeArrowheads="1"/>
            </p:cNvSpPr>
            <p:nvPr/>
          </p:nvSpPr>
          <p:spPr bwMode="auto">
            <a:xfrm>
              <a:off x="1050" y="2769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2778" name="Text Box 699"/>
            <p:cNvSpPr txBox="1">
              <a:spLocks noChangeArrowheads="1"/>
            </p:cNvSpPr>
            <p:nvPr/>
          </p:nvSpPr>
          <p:spPr bwMode="auto">
            <a:xfrm>
              <a:off x="1568" y="3301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</p:grpSp>
      <p:grpSp>
        <p:nvGrpSpPr>
          <p:cNvPr id="22534" name="Group 1288"/>
          <p:cNvGrpSpPr>
            <a:grpSpLocks/>
          </p:cNvGrpSpPr>
          <p:nvPr/>
        </p:nvGrpSpPr>
        <p:grpSpPr bwMode="auto">
          <a:xfrm>
            <a:off x="4332288" y="3348038"/>
            <a:ext cx="1362075" cy="1395412"/>
            <a:chOff x="2328" y="2587"/>
            <a:chExt cx="858" cy="879"/>
          </a:xfrm>
        </p:grpSpPr>
        <p:grpSp>
          <p:nvGrpSpPr>
            <p:cNvPr id="22702" name="Group 1066"/>
            <p:cNvGrpSpPr>
              <a:grpSpLocks/>
            </p:cNvGrpSpPr>
            <p:nvPr/>
          </p:nvGrpSpPr>
          <p:grpSpPr bwMode="auto">
            <a:xfrm>
              <a:off x="2362" y="2587"/>
              <a:ext cx="589" cy="545"/>
              <a:chOff x="1084" y="2576"/>
              <a:chExt cx="589" cy="545"/>
            </a:xfrm>
          </p:grpSpPr>
          <p:sp>
            <p:nvSpPr>
              <p:cNvPr id="22742" name="Rectangle 1067"/>
              <p:cNvSpPr>
                <a:spLocks noChangeArrowheads="1"/>
              </p:cNvSpPr>
              <p:nvPr/>
            </p:nvSpPr>
            <p:spPr bwMode="auto">
              <a:xfrm rot="16200000" flipV="1">
                <a:off x="1366" y="2444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43" name="Rectangle 1068"/>
              <p:cNvSpPr>
                <a:spLocks noChangeArrowheads="1"/>
              </p:cNvSpPr>
              <p:nvPr/>
            </p:nvSpPr>
            <p:spPr bwMode="auto">
              <a:xfrm rot="16200000" flipV="1">
                <a:off x="1574" y="2589"/>
                <a:ext cx="111" cy="8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44" name="Rectangle 1069"/>
              <p:cNvSpPr>
                <a:spLocks noChangeArrowheads="1"/>
              </p:cNvSpPr>
              <p:nvPr/>
            </p:nvSpPr>
            <p:spPr bwMode="auto">
              <a:xfrm rot="16200000" flipV="1">
                <a:off x="1364" y="2897"/>
                <a:ext cx="90" cy="356"/>
              </a:xfrm>
              <a:prstGeom prst="rect">
                <a:avLst/>
              </a:prstGeom>
              <a:gradFill rotWithShape="1">
                <a:gsLst>
                  <a:gs pos="0">
                    <a:srgbClr val="0070C0">
                      <a:alpha val="50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45" name="Rectangle 1070"/>
              <p:cNvSpPr>
                <a:spLocks noChangeArrowheads="1"/>
              </p:cNvSpPr>
              <p:nvPr/>
            </p:nvSpPr>
            <p:spPr bwMode="auto">
              <a:xfrm rot="16200000" flipV="1">
                <a:off x="1573" y="3021"/>
                <a:ext cx="110" cy="86"/>
              </a:xfrm>
              <a:prstGeom prst="rect">
                <a:avLst/>
              </a:prstGeom>
              <a:solidFill>
                <a:srgbClr val="0070C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2746" name="Group 1071"/>
              <p:cNvGrpSpPr>
                <a:grpSpLocks/>
              </p:cNvGrpSpPr>
              <p:nvPr/>
            </p:nvGrpSpPr>
            <p:grpSpPr bwMode="auto">
              <a:xfrm rot="16200000" flipV="1">
                <a:off x="1107" y="2554"/>
                <a:ext cx="544" cy="589"/>
                <a:chOff x="565" y="2902"/>
                <a:chExt cx="544" cy="589"/>
              </a:xfrm>
            </p:grpSpPr>
            <p:grpSp>
              <p:nvGrpSpPr>
                <p:cNvPr id="22747" name="Group 1072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2760" name="Line 1073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61" name="Line 1074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62" name="Line 10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63" name="Line 1076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64" name="Line 10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65" name="Line 1078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66" name="Line 10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67" name="Line 10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68" name="Line 10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69" name="Line 10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70" name="Line 10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71" name="Line 10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48" name="Group 1085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2749" name="Freeform 1086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50" name="Freeform 1087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51" name="Freeform 1088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52" name="Freeform 1089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53" name="Freeform 1090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54" name="Freeform 1091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55" name="Freeform 1092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56" name="Line 1093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57" name="Line 1094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58" name="Oval 1095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759" name="Oval 1096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22703" name="Rectangle 1097"/>
            <p:cNvSpPr>
              <a:spLocks noChangeArrowheads="1"/>
            </p:cNvSpPr>
            <p:nvPr/>
          </p:nvSpPr>
          <p:spPr bwMode="auto">
            <a:xfrm>
              <a:off x="2643" y="3020"/>
              <a:ext cx="87" cy="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704" name="Rectangle 1098"/>
            <p:cNvSpPr>
              <a:spLocks noChangeArrowheads="1"/>
            </p:cNvSpPr>
            <p:nvPr/>
          </p:nvSpPr>
          <p:spPr bwMode="auto">
            <a:xfrm>
              <a:off x="2643" y="3023"/>
              <a:ext cx="90" cy="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2705" name="Group 1099"/>
            <p:cNvGrpSpPr>
              <a:grpSpLocks/>
            </p:cNvGrpSpPr>
            <p:nvPr/>
          </p:nvGrpSpPr>
          <p:grpSpPr bwMode="auto">
            <a:xfrm rot="2789459">
              <a:off x="2775" y="2820"/>
              <a:ext cx="274" cy="87"/>
              <a:chOff x="776" y="2903"/>
              <a:chExt cx="274" cy="87"/>
            </a:xfrm>
          </p:grpSpPr>
          <p:sp>
            <p:nvSpPr>
              <p:cNvPr id="22739" name="Rectangle 1100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40" name="Rectangle 1101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41" name="Oval 1102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706" name="Group 1287"/>
            <p:cNvGrpSpPr>
              <a:grpSpLocks/>
            </p:cNvGrpSpPr>
            <p:nvPr/>
          </p:nvGrpSpPr>
          <p:grpSpPr bwMode="auto">
            <a:xfrm>
              <a:off x="2642" y="2823"/>
              <a:ext cx="544" cy="589"/>
              <a:chOff x="2642" y="2823"/>
              <a:chExt cx="544" cy="589"/>
            </a:xfrm>
          </p:grpSpPr>
          <p:sp>
            <p:nvSpPr>
              <p:cNvPr id="22709" name="Rectangle 1104"/>
              <p:cNvSpPr>
                <a:spLocks noChangeArrowheads="1"/>
              </p:cNvSpPr>
              <p:nvPr/>
            </p:nvSpPr>
            <p:spPr bwMode="auto">
              <a:xfrm flipH="1">
                <a:off x="2643" y="2908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10" name="Rectangle 1105"/>
              <p:cNvSpPr>
                <a:spLocks noChangeArrowheads="1"/>
              </p:cNvSpPr>
              <p:nvPr/>
            </p:nvSpPr>
            <p:spPr bwMode="auto">
              <a:xfrm flipH="1">
                <a:off x="2642" y="2824"/>
                <a:ext cx="111" cy="8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11" name="Rectangle 1106"/>
              <p:cNvSpPr>
                <a:spLocks noChangeArrowheads="1"/>
              </p:cNvSpPr>
              <p:nvPr/>
            </p:nvSpPr>
            <p:spPr bwMode="auto">
              <a:xfrm flipH="1">
                <a:off x="3095" y="2906"/>
                <a:ext cx="90" cy="353"/>
              </a:xfrm>
              <a:prstGeom prst="rect">
                <a:avLst/>
              </a:prstGeom>
              <a:gradFill rotWithShape="1">
                <a:gsLst>
                  <a:gs pos="0">
                    <a:srgbClr val="0070C0">
                      <a:alpha val="50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12" name="Rectangle 1107"/>
              <p:cNvSpPr>
                <a:spLocks noChangeArrowheads="1"/>
              </p:cNvSpPr>
              <p:nvPr/>
            </p:nvSpPr>
            <p:spPr bwMode="auto">
              <a:xfrm flipH="1">
                <a:off x="3074" y="2825"/>
                <a:ext cx="110" cy="86"/>
              </a:xfrm>
              <a:prstGeom prst="rect">
                <a:avLst/>
              </a:prstGeom>
              <a:solidFill>
                <a:srgbClr val="0070C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2713" name="Group 1108"/>
              <p:cNvGrpSpPr>
                <a:grpSpLocks/>
              </p:cNvGrpSpPr>
              <p:nvPr/>
            </p:nvGrpSpPr>
            <p:grpSpPr bwMode="auto">
              <a:xfrm flipH="1">
                <a:off x="2642" y="2823"/>
                <a:ext cx="544" cy="589"/>
                <a:chOff x="565" y="2902"/>
                <a:chExt cx="544" cy="589"/>
              </a:xfrm>
            </p:grpSpPr>
            <p:grpSp>
              <p:nvGrpSpPr>
                <p:cNvPr id="22714" name="Group 1109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2727" name="Line 1110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28" name="Line 1111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29" name="Line 11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30" name="Line 1113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31" name="Line 1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32" name="Line 1115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33" name="Line 1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34" name="Line 1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35" name="Line 1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36" name="Line 1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37" name="Line 1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38" name="Line 11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15" name="Group 1122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2716" name="Freeform 1123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17" name="Freeform 1124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18" name="Freeform 1125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19" name="Freeform 1126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20" name="Freeform 1127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21" name="Freeform 1128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22" name="Freeform 1129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23" name="Line 1130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24" name="Line 1131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25" name="Oval 1132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726" name="Oval 1133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22707" name="Text Box 1134"/>
            <p:cNvSpPr txBox="1">
              <a:spLocks noChangeArrowheads="1"/>
            </p:cNvSpPr>
            <p:nvPr/>
          </p:nvSpPr>
          <p:spPr bwMode="auto">
            <a:xfrm>
              <a:off x="2328" y="2780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2708" name="Text Box 1135"/>
            <p:cNvSpPr txBox="1">
              <a:spLocks noChangeArrowheads="1"/>
            </p:cNvSpPr>
            <p:nvPr/>
          </p:nvSpPr>
          <p:spPr bwMode="auto">
            <a:xfrm>
              <a:off x="2846" y="3312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</p:grpSp>
      <p:grpSp>
        <p:nvGrpSpPr>
          <p:cNvPr id="22535" name="Group 1286"/>
          <p:cNvGrpSpPr>
            <a:grpSpLocks/>
          </p:cNvGrpSpPr>
          <p:nvPr/>
        </p:nvGrpSpPr>
        <p:grpSpPr bwMode="auto">
          <a:xfrm>
            <a:off x="6056313" y="3352800"/>
            <a:ext cx="1362075" cy="1395413"/>
            <a:chOff x="3414" y="2590"/>
            <a:chExt cx="858" cy="879"/>
          </a:xfrm>
        </p:grpSpPr>
        <p:grpSp>
          <p:nvGrpSpPr>
            <p:cNvPr id="22632" name="Group 1140"/>
            <p:cNvGrpSpPr>
              <a:grpSpLocks/>
            </p:cNvGrpSpPr>
            <p:nvPr/>
          </p:nvGrpSpPr>
          <p:grpSpPr bwMode="auto">
            <a:xfrm>
              <a:off x="3448" y="2590"/>
              <a:ext cx="589" cy="545"/>
              <a:chOff x="1084" y="2576"/>
              <a:chExt cx="589" cy="545"/>
            </a:xfrm>
          </p:grpSpPr>
          <p:sp>
            <p:nvSpPr>
              <p:cNvPr id="22672" name="Rectangle 1141"/>
              <p:cNvSpPr>
                <a:spLocks noChangeArrowheads="1"/>
              </p:cNvSpPr>
              <p:nvPr/>
            </p:nvSpPr>
            <p:spPr bwMode="auto">
              <a:xfrm rot="16200000" flipV="1">
                <a:off x="1366" y="2444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2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73" name="Rectangle 1142"/>
              <p:cNvSpPr>
                <a:spLocks noChangeArrowheads="1"/>
              </p:cNvSpPr>
              <p:nvPr/>
            </p:nvSpPr>
            <p:spPr bwMode="auto">
              <a:xfrm rot="16200000" flipV="1">
                <a:off x="1574" y="2589"/>
                <a:ext cx="111" cy="85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74" name="Rectangle 1143"/>
              <p:cNvSpPr>
                <a:spLocks noChangeArrowheads="1"/>
              </p:cNvSpPr>
              <p:nvPr/>
            </p:nvSpPr>
            <p:spPr bwMode="auto">
              <a:xfrm rot="16200000" flipV="1">
                <a:off x="1364" y="2897"/>
                <a:ext cx="90" cy="356"/>
              </a:xfrm>
              <a:prstGeom prst="rect">
                <a:avLst/>
              </a:prstGeom>
              <a:gradFill rotWithShape="1">
                <a:gsLst>
                  <a:gs pos="0">
                    <a:srgbClr val="0070C0">
                      <a:alpha val="2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75" name="Rectangle 1144"/>
              <p:cNvSpPr>
                <a:spLocks noChangeArrowheads="1"/>
              </p:cNvSpPr>
              <p:nvPr/>
            </p:nvSpPr>
            <p:spPr bwMode="auto">
              <a:xfrm rot="16200000" flipV="1">
                <a:off x="1573" y="3021"/>
                <a:ext cx="110" cy="86"/>
              </a:xfrm>
              <a:prstGeom prst="rect">
                <a:avLst/>
              </a:prstGeom>
              <a:solidFill>
                <a:srgbClr val="0070C0">
                  <a:alpha val="2509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2676" name="Group 1145"/>
              <p:cNvGrpSpPr>
                <a:grpSpLocks/>
              </p:cNvGrpSpPr>
              <p:nvPr/>
            </p:nvGrpSpPr>
            <p:grpSpPr bwMode="auto">
              <a:xfrm rot="16200000" flipV="1">
                <a:off x="1107" y="2554"/>
                <a:ext cx="544" cy="589"/>
                <a:chOff x="565" y="2902"/>
                <a:chExt cx="544" cy="589"/>
              </a:xfrm>
            </p:grpSpPr>
            <p:grpSp>
              <p:nvGrpSpPr>
                <p:cNvPr id="22677" name="Group 1146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2690" name="Line 1147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91" name="Line 1148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92" name="Line 11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93" name="Line 1150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94" name="Line 1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95" name="Line 1152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96" name="Line 11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97" name="Line 1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98" name="Line 1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99" name="Line 1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00" name="Line 1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701" name="Line 11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78" name="Group 1159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2679" name="Freeform 1160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80" name="Freeform 1161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81" name="Freeform 1162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82" name="Freeform 1163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83" name="Freeform 1164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84" name="Freeform 1165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85" name="Freeform 1166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86" name="Line 1167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87" name="Line 1168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88" name="Oval 1169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689" name="Oval 1170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22633" name="Rectangle 1171"/>
            <p:cNvSpPr>
              <a:spLocks noChangeArrowheads="1"/>
            </p:cNvSpPr>
            <p:nvPr/>
          </p:nvSpPr>
          <p:spPr bwMode="auto">
            <a:xfrm>
              <a:off x="3729" y="3023"/>
              <a:ext cx="87" cy="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634" name="Rectangle 1172"/>
            <p:cNvSpPr>
              <a:spLocks noChangeArrowheads="1"/>
            </p:cNvSpPr>
            <p:nvPr/>
          </p:nvSpPr>
          <p:spPr bwMode="auto">
            <a:xfrm>
              <a:off x="3729" y="3026"/>
              <a:ext cx="90" cy="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2635" name="Group 1173"/>
            <p:cNvGrpSpPr>
              <a:grpSpLocks/>
            </p:cNvGrpSpPr>
            <p:nvPr/>
          </p:nvGrpSpPr>
          <p:grpSpPr bwMode="auto">
            <a:xfrm rot="1451087">
              <a:off x="3861" y="2823"/>
              <a:ext cx="274" cy="87"/>
              <a:chOff x="776" y="2903"/>
              <a:chExt cx="274" cy="87"/>
            </a:xfrm>
          </p:grpSpPr>
          <p:sp>
            <p:nvSpPr>
              <p:cNvPr id="22669" name="Rectangle 1174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70" name="Rectangle 1175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71" name="Oval 1176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636" name="Group 1285"/>
            <p:cNvGrpSpPr>
              <a:grpSpLocks/>
            </p:cNvGrpSpPr>
            <p:nvPr/>
          </p:nvGrpSpPr>
          <p:grpSpPr bwMode="auto">
            <a:xfrm>
              <a:off x="3728" y="2826"/>
              <a:ext cx="544" cy="589"/>
              <a:chOff x="3728" y="2826"/>
              <a:chExt cx="544" cy="589"/>
            </a:xfrm>
          </p:grpSpPr>
          <p:sp>
            <p:nvSpPr>
              <p:cNvPr id="22639" name="Rectangle 1178"/>
              <p:cNvSpPr>
                <a:spLocks noChangeArrowheads="1"/>
              </p:cNvSpPr>
              <p:nvPr/>
            </p:nvSpPr>
            <p:spPr bwMode="auto">
              <a:xfrm flipH="1">
                <a:off x="3729" y="2911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7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40" name="Rectangle 1179"/>
              <p:cNvSpPr>
                <a:spLocks noChangeArrowheads="1"/>
              </p:cNvSpPr>
              <p:nvPr/>
            </p:nvSpPr>
            <p:spPr bwMode="auto">
              <a:xfrm flipH="1">
                <a:off x="3728" y="2827"/>
                <a:ext cx="111" cy="85"/>
              </a:xfrm>
              <a:prstGeom prst="rect">
                <a:avLst/>
              </a:prstGeom>
              <a:solidFill>
                <a:srgbClr val="FF0000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41" name="Rectangle 1180"/>
              <p:cNvSpPr>
                <a:spLocks noChangeArrowheads="1"/>
              </p:cNvSpPr>
              <p:nvPr/>
            </p:nvSpPr>
            <p:spPr bwMode="auto">
              <a:xfrm flipH="1">
                <a:off x="4181" y="2909"/>
                <a:ext cx="90" cy="353"/>
              </a:xfrm>
              <a:prstGeom prst="rect">
                <a:avLst/>
              </a:prstGeom>
              <a:gradFill rotWithShape="1">
                <a:gsLst>
                  <a:gs pos="0">
                    <a:srgbClr val="0070C0">
                      <a:alpha val="7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42" name="Rectangle 1181"/>
              <p:cNvSpPr>
                <a:spLocks noChangeArrowheads="1"/>
              </p:cNvSpPr>
              <p:nvPr/>
            </p:nvSpPr>
            <p:spPr bwMode="auto">
              <a:xfrm flipH="1">
                <a:off x="4160" y="2828"/>
                <a:ext cx="110" cy="86"/>
              </a:xfrm>
              <a:prstGeom prst="rect">
                <a:avLst/>
              </a:prstGeom>
              <a:solidFill>
                <a:srgbClr val="0070C0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2643" name="Group 1182"/>
              <p:cNvGrpSpPr>
                <a:grpSpLocks/>
              </p:cNvGrpSpPr>
              <p:nvPr/>
            </p:nvGrpSpPr>
            <p:grpSpPr bwMode="auto">
              <a:xfrm flipH="1">
                <a:off x="3728" y="2826"/>
                <a:ext cx="544" cy="589"/>
                <a:chOff x="565" y="2902"/>
                <a:chExt cx="544" cy="589"/>
              </a:xfrm>
            </p:grpSpPr>
            <p:grpSp>
              <p:nvGrpSpPr>
                <p:cNvPr id="22644" name="Group 1183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2657" name="Line 1184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58" name="Line 1185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59" name="Line 11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60" name="Line 1187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61" name="Line 11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62" name="Line 1189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63" name="Line 11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64" name="Line 11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65" name="Line 11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66" name="Line 1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67" name="Line 11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68" name="Line 11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45" name="Group 1196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2646" name="Freeform 1197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47" name="Freeform 1198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48" name="Freeform 1199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49" name="Freeform 1200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50" name="Freeform 1201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51" name="Freeform 1202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52" name="Freeform 1203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53" name="Line 1204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54" name="Line 1205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55" name="Oval 1206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656" name="Oval 1207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22637" name="Text Box 1208"/>
            <p:cNvSpPr txBox="1">
              <a:spLocks noChangeArrowheads="1"/>
            </p:cNvSpPr>
            <p:nvPr/>
          </p:nvSpPr>
          <p:spPr bwMode="auto">
            <a:xfrm>
              <a:off x="3414" y="2783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2638" name="Text Box 1209"/>
            <p:cNvSpPr txBox="1">
              <a:spLocks noChangeArrowheads="1"/>
            </p:cNvSpPr>
            <p:nvPr/>
          </p:nvSpPr>
          <p:spPr bwMode="auto">
            <a:xfrm>
              <a:off x="3932" y="3315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</p:grpSp>
      <p:grpSp>
        <p:nvGrpSpPr>
          <p:cNvPr id="22536" name="Group 1284"/>
          <p:cNvGrpSpPr>
            <a:grpSpLocks/>
          </p:cNvGrpSpPr>
          <p:nvPr/>
        </p:nvGrpSpPr>
        <p:grpSpPr bwMode="auto">
          <a:xfrm>
            <a:off x="7651750" y="3348038"/>
            <a:ext cx="1362075" cy="1395412"/>
            <a:chOff x="4419" y="2587"/>
            <a:chExt cx="858" cy="879"/>
          </a:xfrm>
        </p:grpSpPr>
        <p:grpSp>
          <p:nvGrpSpPr>
            <p:cNvPr id="22562" name="Group 1211"/>
            <p:cNvGrpSpPr>
              <a:grpSpLocks/>
            </p:cNvGrpSpPr>
            <p:nvPr/>
          </p:nvGrpSpPr>
          <p:grpSpPr bwMode="auto">
            <a:xfrm>
              <a:off x="4453" y="2587"/>
              <a:ext cx="589" cy="545"/>
              <a:chOff x="1084" y="2576"/>
              <a:chExt cx="589" cy="545"/>
            </a:xfrm>
          </p:grpSpPr>
          <p:sp>
            <p:nvSpPr>
              <p:cNvPr id="22602" name="Rectangle 1212"/>
              <p:cNvSpPr>
                <a:spLocks noChangeArrowheads="1"/>
              </p:cNvSpPr>
              <p:nvPr/>
            </p:nvSpPr>
            <p:spPr bwMode="auto">
              <a:xfrm rot="16200000" flipV="1">
                <a:off x="1366" y="2444"/>
                <a:ext cx="88" cy="35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03" name="Rectangle 1213"/>
              <p:cNvSpPr>
                <a:spLocks noChangeArrowheads="1"/>
              </p:cNvSpPr>
              <p:nvPr/>
            </p:nvSpPr>
            <p:spPr bwMode="auto">
              <a:xfrm rot="16200000" flipV="1">
                <a:off x="1574" y="2589"/>
                <a:ext cx="111" cy="8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04" name="Rectangle 1214"/>
              <p:cNvSpPr>
                <a:spLocks noChangeArrowheads="1"/>
              </p:cNvSpPr>
              <p:nvPr/>
            </p:nvSpPr>
            <p:spPr bwMode="auto">
              <a:xfrm rot="16200000" flipV="1">
                <a:off x="1364" y="2897"/>
                <a:ext cx="90" cy="35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05" name="Rectangle 1215"/>
              <p:cNvSpPr>
                <a:spLocks noChangeArrowheads="1"/>
              </p:cNvSpPr>
              <p:nvPr/>
            </p:nvSpPr>
            <p:spPr bwMode="auto">
              <a:xfrm rot="16200000" flipV="1">
                <a:off x="1573" y="3021"/>
                <a:ext cx="110" cy="8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2606" name="Group 1216"/>
              <p:cNvGrpSpPr>
                <a:grpSpLocks/>
              </p:cNvGrpSpPr>
              <p:nvPr/>
            </p:nvGrpSpPr>
            <p:grpSpPr bwMode="auto">
              <a:xfrm rot="16200000" flipV="1">
                <a:off x="1107" y="2554"/>
                <a:ext cx="544" cy="589"/>
                <a:chOff x="565" y="2902"/>
                <a:chExt cx="544" cy="589"/>
              </a:xfrm>
            </p:grpSpPr>
            <p:grpSp>
              <p:nvGrpSpPr>
                <p:cNvPr id="22607" name="Group 1217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2620" name="Line 1218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21" name="Line 1219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22" name="Line 12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23" name="Line 1221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24" name="Line 1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25" name="Line 1223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26" name="Line 1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27" name="Line 12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28" name="Line 12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29" name="Line 1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30" name="Line 12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31" name="Line 12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08" name="Group 1230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2609" name="Freeform 1231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10" name="Freeform 1232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11" name="Freeform 1233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12" name="Freeform 1234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13" name="Freeform 1235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14" name="Freeform 1236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15" name="Freeform 1237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16" name="Line 1238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17" name="Line 1239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618" name="Oval 1240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619" name="Oval 1241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22563" name="Rectangle 1242"/>
            <p:cNvSpPr>
              <a:spLocks noChangeArrowheads="1"/>
            </p:cNvSpPr>
            <p:nvPr/>
          </p:nvSpPr>
          <p:spPr bwMode="auto">
            <a:xfrm>
              <a:off x="4734" y="3020"/>
              <a:ext cx="87" cy="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564" name="Rectangle 1243"/>
            <p:cNvSpPr>
              <a:spLocks noChangeArrowheads="1"/>
            </p:cNvSpPr>
            <p:nvPr/>
          </p:nvSpPr>
          <p:spPr bwMode="auto">
            <a:xfrm>
              <a:off x="4734" y="3023"/>
              <a:ext cx="90" cy="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2565" name="Group 1244"/>
            <p:cNvGrpSpPr>
              <a:grpSpLocks/>
            </p:cNvGrpSpPr>
            <p:nvPr/>
          </p:nvGrpSpPr>
          <p:grpSpPr bwMode="auto">
            <a:xfrm>
              <a:off x="4866" y="2820"/>
              <a:ext cx="274" cy="87"/>
              <a:chOff x="776" y="2903"/>
              <a:chExt cx="274" cy="87"/>
            </a:xfrm>
          </p:grpSpPr>
          <p:sp>
            <p:nvSpPr>
              <p:cNvPr id="22599" name="Rectangle 1245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00" name="Rectangle 1246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01" name="Oval 1247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2566" name="Group 1283"/>
            <p:cNvGrpSpPr>
              <a:grpSpLocks/>
            </p:cNvGrpSpPr>
            <p:nvPr/>
          </p:nvGrpSpPr>
          <p:grpSpPr bwMode="auto">
            <a:xfrm>
              <a:off x="4733" y="2823"/>
              <a:ext cx="544" cy="589"/>
              <a:chOff x="4733" y="2823"/>
              <a:chExt cx="544" cy="589"/>
            </a:xfrm>
          </p:grpSpPr>
          <p:sp>
            <p:nvSpPr>
              <p:cNvPr id="22569" name="Rectangle 1249"/>
              <p:cNvSpPr>
                <a:spLocks noChangeArrowheads="1"/>
              </p:cNvSpPr>
              <p:nvPr/>
            </p:nvSpPr>
            <p:spPr bwMode="auto">
              <a:xfrm flipH="1">
                <a:off x="4734" y="2908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570" name="Rectangle 1250"/>
              <p:cNvSpPr>
                <a:spLocks noChangeArrowheads="1"/>
              </p:cNvSpPr>
              <p:nvPr/>
            </p:nvSpPr>
            <p:spPr bwMode="auto">
              <a:xfrm flipH="1">
                <a:off x="4733" y="2824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571" name="Rectangle 1251"/>
              <p:cNvSpPr>
                <a:spLocks noChangeArrowheads="1"/>
              </p:cNvSpPr>
              <p:nvPr/>
            </p:nvSpPr>
            <p:spPr bwMode="auto">
              <a:xfrm flipH="1">
                <a:off x="5186" y="2906"/>
                <a:ext cx="90" cy="3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572" name="Rectangle 1252"/>
              <p:cNvSpPr>
                <a:spLocks noChangeArrowheads="1"/>
              </p:cNvSpPr>
              <p:nvPr/>
            </p:nvSpPr>
            <p:spPr bwMode="auto">
              <a:xfrm flipH="1">
                <a:off x="5165" y="2825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2573" name="Group 1253"/>
              <p:cNvGrpSpPr>
                <a:grpSpLocks/>
              </p:cNvGrpSpPr>
              <p:nvPr/>
            </p:nvGrpSpPr>
            <p:grpSpPr bwMode="auto">
              <a:xfrm flipH="1">
                <a:off x="4733" y="2823"/>
                <a:ext cx="544" cy="589"/>
                <a:chOff x="565" y="2902"/>
                <a:chExt cx="544" cy="589"/>
              </a:xfrm>
            </p:grpSpPr>
            <p:grpSp>
              <p:nvGrpSpPr>
                <p:cNvPr id="22574" name="Group 1254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2587" name="Line 1255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88" name="Line 1256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89" name="Line 12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90" name="Line 1258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91" name="Line 12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92" name="Line 1260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93" name="Line 12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94" name="Line 1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95" name="Line 1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96" name="Line 12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97" name="Line 12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98" name="Line 12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75" name="Group 1267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2576" name="Freeform 1268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77" name="Freeform 1269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78" name="Freeform 1270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79" name="Freeform 1271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80" name="Freeform 1272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81" name="Freeform 1273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82" name="Freeform 1274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83" name="Line 1275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84" name="Line 1276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2585" name="Oval 1277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586" name="Oval 1278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22567" name="Text Box 1279"/>
            <p:cNvSpPr txBox="1">
              <a:spLocks noChangeArrowheads="1"/>
            </p:cNvSpPr>
            <p:nvPr/>
          </p:nvSpPr>
          <p:spPr bwMode="auto">
            <a:xfrm>
              <a:off x="4419" y="2780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2568" name="Text Box 1280"/>
            <p:cNvSpPr txBox="1">
              <a:spLocks noChangeArrowheads="1"/>
            </p:cNvSpPr>
            <p:nvPr/>
          </p:nvSpPr>
          <p:spPr bwMode="auto">
            <a:xfrm>
              <a:off x="4937" y="3312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</p:grpSp>
      <p:grpSp>
        <p:nvGrpSpPr>
          <p:cNvPr id="22537" name="Group 1315"/>
          <p:cNvGrpSpPr>
            <a:grpSpLocks/>
          </p:cNvGrpSpPr>
          <p:nvPr/>
        </p:nvGrpSpPr>
        <p:grpSpPr bwMode="auto">
          <a:xfrm>
            <a:off x="1443038" y="4906963"/>
            <a:ext cx="819150" cy="617537"/>
            <a:chOff x="450" y="3495"/>
            <a:chExt cx="516" cy="389"/>
          </a:xfrm>
        </p:grpSpPr>
        <p:sp>
          <p:nvSpPr>
            <p:cNvPr id="22559" name="Line 1289"/>
            <p:cNvSpPr>
              <a:spLocks noChangeShapeType="1"/>
            </p:cNvSpPr>
            <p:nvPr/>
          </p:nvSpPr>
          <p:spPr bwMode="auto">
            <a:xfrm>
              <a:off x="450" y="3744"/>
              <a:ext cx="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2560" name="Text Box 1290"/>
            <p:cNvSpPr txBox="1">
              <a:spLocks noChangeArrowheads="1"/>
            </p:cNvSpPr>
            <p:nvPr/>
          </p:nvSpPr>
          <p:spPr bwMode="auto">
            <a:xfrm>
              <a:off x="527" y="3711"/>
              <a:ext cx="3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A         B</a:t>
              </a:r>
            </a:p>
          </p:txBody>
        </p:sp>
        <p:sp>
          <p:nvSpPr>
            <p:cNvPr id="22561" name="Rectangle 1291"/>
            <p:cNvSpPr>
              <a:spLocks noChangeArrowheads="1"/>
            </p:cNvSpPr>
            <p:nvPr/>
          </p:nvSpPr>
          <p:spPr bwMode="auto">
            <a:xfrm>
              <a:off x="549" y="3495"/>
              <a:ext cx="90" cy="24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latin typeface="Arial Narrow" pitchFamily="34" charset="0"/>
              </a:endParaRPr>
            </a:p>
          </p:txBody>
        </p:sp>
      </p:grpSp>
      <p:grpSp>
        <p:nvGrpSpPr>
          <p:cNvPr id="22538" name="Group 1312"/>
          <p:cNvGrpSpPr>
            <a:grpSpLocks/>
          </p:cNvGrpSpPr>
          <p:nvPr/>
        </p:nvGrpSpPr>
        <p:grpSpPr bwMode="auto">
          <a:xfrm>
            <a:off x="6577013" y="4987925"/>
            <a:ext cx="819150" cy="541338"/>
            <a:chOff x="3708" y="3528"/>
            <a:chExt cx="516" cy="341"/>
          </a:xfrm>
        </p:grpSpPr>
        <p:sp>
          <p:nvSpPr>
            <p:cNvPr id="22555" name="Line 1292"/>
            <p:cNvSpPr>
              <a:spLocks noChangeShapeType="1"/>
            </p:cNvSpPr>
            <p:nvPr/>
          </p:nvSpPr>
          <p:spPr bwMode="auto">
            <a:xfrm>
              <a:off x="3708" y="3729"/>
              <a:ext cx="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2556" name="Text Box 1293"/>
            <p:cNvSpPr txBox="1">
              <a:spLocks noChangeArrowheads="1"/>
            </p:cNvSpPr>
            <p:nvPr/>
          </p:nvSpPr>
          <p:spPr bwMode="auto">
            <a:xfrm>
              <a:off x="3785" y="3696"/>
              <a:ext cx="3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A         B</a:t>
              </a:r>
            </a:p>
          </p:txBody>
        </p:sp>
        <p:sp>
          <p:nvSpPr>
            <p:cNvPr id="22557" name="Rectangle 1294"/>
            <p:cNvSpPr>
              <a:spLocks noChangeArrowheads="1"/>
            </p:cNvSpPr>
            <p:nvPr/>
          </p:nvSpPr>
          <p:spPr bwMode="auto">
            <a:xfrm>
              <a:off x="4038" y="3528"/>
              <a:ext cx="90" cy="19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22558" name="Rectangle 1295"/>
            <p:cNvSpPr>
              <a:spLocks noChangeArrowheads="1"/>
            </p:cNvSpPr>
            <p:nvPr/>
          </p:nvSpPr>
          <p:spPr bwMode="auto">
            <a:xfrm>
              <a:off x="3792" y="3663"/>
              <a:ext cx="90" cy="6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latin typeface="Arial Narrow" pitchFamily="34" charset="0"/>
              </a:endParaRPr>
            </a:p>
          </p:txBody>
        </p:sp>
      </p:grpSp>
      <p:grpSp>
        <p:nvGrpSpPr>
          <p:cNvPr id="22539" name="Group 1313"/>
          <p:cNvGrpSpPr>
            <a:grpSpLocks/>
          </p:cNvGrpSpPr>
          <p:nvPr/>
        </p:nvGrpSpPr>
        <p:grpSpPr bwMode="auto">
          <a:xfrm>
            <a:off x="4827588" y="5111750"/>
            <a:ext cx="819150" cy="422275"/>
            <a:chOff x="2640" y="3555"/>
            <a:chExt cx="516" cy="266"/>
          </a:xfrm>
        </p:grpSpPr>
        <p:sp>
          <p:nvSpPr>
            <p:cNvPr id="22551" name="Line 1296"/>
            <p:cNvSpPr>
              <a:spLocks noChangeShapeType="1"/>
            </p:cNvSpPr>
            <p:nvPr/>
          </p:nvSpPr>
          <p:spPr bwMode="auto">
            <a:xfrm>
              <a:off x="2640" y="3681"/>
              <a:ext cx="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2552" name="Text Box 1297"/>
            <p:cNvSpPr txBox="1">
              <a:spLocks noChangeArrowheads="1"/>
            </p:cNvSpPr>
            <p:nvPr/>
          </p:nvSpPr>
          <p:spPr bwMode="auto">
            <a:xfrm>
              <a:off x="2717" y="3648"/>
              <a:ext cx="3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A         B</a:t>
              </a:r>
            </a:p>
          </p:txBody>
        </p:sp>
        <p:sp>
          <p:nvSpPr>
            <p:cNvPr id="22553" name="Rectangle 1298"/>
            <p:cNvSpPr>
              <a:spLocks noChangeArrowheads="1"/>
            </p:cNvSpPr>
            <p:nvPr/>
          </p:nvSpPr>
          <p:spPr bwMode="auto">
            <a:xfrm>
              <a:off x="2739" y="3558"/>
              <a:ext cx="90" cy="11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22554" name="Rectangle 1299"/>
            <p:cNvSpPr>
              <a:spLocks noChangeArrowheads="1"/>
            </p:cNvSpPr>
            <p:nvPr/>
          </p:nvSpPr>
          <p:spPr bwMode="auto">
            <a:xfrm>
              <a:off x="2970" y="3555"/>
              <a:ext cx="90" cy="12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latin typeface="Arial Narrow" pitchFamily="34" charset="0"/>
              </a:endParaRPr>
            </a:p>
          </p:txBody>
        </p:sp>
      </p:grpSp>
      <p:grpSp>
        <p:nvGrpSpPr>
          <p:cNvPr id="22540" name="Group 1314"/>
          <p:cNvGrpSpPr>
            <a:grpSpLocks/>
          </p:cNvGrpSpPr>
          <p:nvPr/>
        </p:nvGrpSpPr>
        <p:grpSpPr bwMode="auto">
          <a:xfrm>
            <a:off x="3095625" y="4981575"/>
            <a:ext cx="819150" cy="541338"/>
            <a:chOff x="1566" y="3501"/>
            <a:chExt cx="516" cy="341"/>
          </a:xfrm>
        </p:grpSpPr>
        <p:sp>
          <p:nvSpPr>
            <p:cNvPr id="22547" name="Line 1304"/>
            <p:cNvSpPr>
              <a:spLocks noChangeShapeType="1"/>
            </p:cNvSpPr>
            <p:nvPr/>
          </p:nvSpPr>
          <p:spPr bwMode="auto">
            <a:xfrm>
              <a:off x="1566" y="3702"/>
              <a:ext cx="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2548" name="Text Box 1305"/>
            <p:cNvSpPr txBox="1">
              <a:spLocks noChangeArrowheads="1"/>
            </p:cNvSpPr>
            <p:nvPr/>
          </p:nvSpPr>
          <p:spPr bwMode="auto">
            <a:xfrm>
              <a:off x="1643" y="3669"/>
              <a:ext cx="3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A         B</a:t>
              </a:r>
            </a:p>
          </p:txBody>
        </p:sp>
        <p:sp>
          <p:nvSpPr>
            <p:cNvPr id="22549" name="Rectangle 1306"/>
            <p:cNvSpPr>
              <a:spLocks noChangeArrowheads="1"/>
            </p:cNvSpPr>
            <p:nvPr/>
          </p:nvSpPr>
          <p:spPr bwMode="auto">
            <a:xfrm>
              <a:off x="1665" y="3501"/>
              <a:ext cx="90" cy="19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22550" name="Rectangle 1307"/>
            <p:cNvSpPr>
              <a:spLocks noChangeArrowheads="1"/>
            </p:cNvSpPr>
            <p:nvPr/>
          </p:nvSpPr>
          <p:spPr bwMode="auto">
            <a:xfrm>
              <a:off x="1896" y="3636"/>
              <a:ext cx="90" cy="6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latin typeface="Arial Narrow" pitchFamily="34" charset="0"/>
              </a:endParaRPr>
            </a:p>
          </p:txBody>
        </p:sp>
      </p:grpSp>
      <p:grpSp>
        <p:nvGrpSpPr>
          <p:cNvPr id="22541" name="Group 1311"/>
          <p:cNvGrpSpPr>
            <a:grpSpLocks/>
          </p:cNvGrpSpPr>
          <p:nvPr/>
        </p:nvGrpSpPr>
        <p:grpSpPr bwMode="auto">
          <a:xfrm>
            <a:off x="8151813" y="4910138"/>
            <a:ext cx="819150" cy="617537"/>
            <a:chOff x="4734" y="3519"/>
            <a:chExt cx="516" cy="389"/>
          </a:xfrm>
        </p:grpSpPr>
        <p:sp>
          <p:nvSpPr>
            <p:cNvPr id="22544" name="Line 1308"/>
            <p:cNvSpPr>
              <a:spLocks noChangeShapeType="1"/>
            </p:cNvSpPr>
            <p:nvPr/>
          </p:nvSpPr>
          <p:spPr bwMode="auto">
            <a:xfrm>
              <a:off x="4734" y="3768"/>
              <a:ext cx="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2545" name="Text Box 1309"/>
            <p:cNvSpPr txBox="1">
              <a:spLocks noChangeArrowheads="1"/>
            </p:cNvSpPr>
            <p:nvPr/>
          </p:nvSpPr>
          <p:spPr bwMode="auto">
            <a:xfrm>
              <a:off x="4811" y="3735"/>
              <a:ext cx="3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A         B</a:t>
              </a:r>
            </a:p>
          </p:txBody>
        </p:sp>
        <p:sp>
          <p:nvSpPr>
            <p:cNvPr id="22546" name="Rectangle 1310"/>
            <p:cNvSpPr>
              <a:spLocks noChangeArrowheads="1"/>
            </p:cNvSpPr>
            <p:nvPr/>
          </p:nvSpPr>
          <p:spPr bwMode="auto">
            <a:xfrm>
              <a:off x="5061" y="3519"/>
              <a:ext cx="90" cy="24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latin typeface="Arial Narrow" pitchFamily="34" charset="0"/>
              </a:endParaRPr>
            </a:p>
          </p:txBody>
        </p:sp>
      </p:grpSp>
      <p:sp>
        <p:nvSpPr>
          <p:cNvPr id="22542" name="Text Box 1317"/>
          <p:cNvSpPr txBox="1">
            <a:spLocks noChangeArrowheads="1"/>
          </p:cNvSpPr>
          <p:nvPr/>
        </p:nvSpPr>
        <p:spPr bwMode="auto">
          <a:xfrm>
            <a:off x="762000" y="4918075"/>
            <a:ext cx="606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900" b="1" dirty="0">
                <a:latin typeface="+mn-lt"/>
              </a:rPr>
              <a:t>Relative Current:</a:t>
            </a:r>
          </a:p>
        </p:txBody>
      </p:sp>
      <p:sp>
        <p:nvSpPr>
          <p:cNvPr id="22543" name="Text Box 1318"/>
          <p:cNvSpPr txBox="1">
            <a:spLocks noChangeArrowheads="1"/>
          </p:cNvSpPr>
          <p:nvPr/>
        </p:nvSpPr>
        <p:spPr bwMode="auto">
          <a:xfrm>
            <a:off x="3541713" y="5859463"/>
            <a:ext cx="25768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( Four </a:t>
            </a:r>
            <a:r>
              <a:rPr lang="en-US" sz="1400" dirty="0" err="1">
                <a:latin typeface="+mn-lt"/>
              </a:rPr>
              <a:t>microsteps</a:t>
            </a:r>
            <a:r>
              <a:rPr lang="en-US" sz="1400" dirty="0">
                <a:latin typeface="+mn-lt"/>
              </a:rPr>
              <a:t> per step 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err="1"/>
              <a:t>Microstepping</a:t>
            </a:r>
            <a:endParaRPr lang="en-US" sz="3500" dirty="0"/>
          </a:p>
        </p:txBody>
      </p:sp>
      <p:grpSp>
        <p:nvGrpSpPr>
          <p:cNvPr id="4" name="Group 130"/>
          <p:cNvGrpSpPr>
            <a:grpSpLocks/>
          </p:cNvGrpSpPr>
          <p:nvPr/>
        </p:nvGrpSpPr>
        <p:grpSpPr bwMode="auto">
          <a:xfrm rot="5400000">
            <a:off x="3022601" y="2627312"/>
            <a:ext cx="1663700" cy="1095375"/>
            <a:chOff x="3433763" y="3050381"/>
            <a:chExt cx="1664493" cy="1095375"/>
          </a:xfrm>
        </p:grpSpPr>
        <p:grpSp>
          <p:nvGrpSpPr>
            <p:cNvPr id="23613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23617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618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3614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23615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616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1" name="Group 144"/>
          <p:cNvGrpSpPr>
            <a:grpSpLocks/>
          </p:cNvGrpSpPr>
          <p:nvPr/>
        </p:nvGrpSpPr>
        <p:grpSpPr bwMode="auto">
          <a:xfrm rot="16200000" flipV="1">
            <a:off x="3021807" y="2621756"/>
            <a:ext cx="1665288" cy="1095375"/>
            <a:chOff x="3433763" y="3050381"/>
            <a:chExt cx="1664493" cy="1095375"/>
          </a:xfrm>
        </p:grpSpPr>
        <p:grpSp>
          <p:nvGrpSpPr>
            <p:cNvPr id="23607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23611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612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3608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23609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610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3556" name="Freeform 94"/>
          <p:cNvSpPr>
            <a:spLocks/>
          </p:cNvSpPr>
          <p:nvPr/>
        </p:nvSpPr>
        <p:spPr bwMode="auto">
          <a:xfrm rot="5400000">
            <a:off x="2911475" y="2506663"/>
            <a:ext cx="1671638" cy="1319212"/>
          </a:xfrm>
          <a:custGeom>
            <a:avLst/>
            <a:gdLst>
              <a:gd name="T0" fmla="*/ 1669283 w 1671637"/>
              <a:gd name="T1" fmla="*/ 0 h 1319212"/>
              <a:gd name="T2" fmla="*/ 1326383 w 1671637"/>
              <a:gd name="T3" fmla="*/ 2381 h 1319212"/>
              <a:gd name="T4" fmla="*/ 1326383 w 1671637"/>
              <a:gd name="T5" fmla="*/ 254793 h 1319212"/>
              <a:gd name="T6" fmla="*/ 1393058 w 1671637"/>
              <a:gd name="T7" fmla="*/ 254793 h 1319212"/>
              <a:gd name="T8" fmla="*/ 1395439 w 1671637"/>
              <a:gd name="T9" fmla="*/ 1097757 h 1319212"/>
              <a:gd name="T10" fmla="*/ 278606 w 1671637"/>
              <a:gd name="T11" fmla="*/ 1102519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3 h 1319212"/>
              <a:gd name="T22" fmla="*/ 1671664 w 1671637"/>
              <a:gd name="T23" fmla="*/ 1312069 h 1319212"/>
              <a:gd name="T24" fmla="*/ 1669283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3557" name="Rectangle 151"/>
          <p:cNvSpPr>
            <a:spLocks noChangeArrowheads="1"/>
          </p:cNvSpPr>
          <p:nvPr/>
        </p:nvSpPr>
        <p:spPr bwMode="auto">
          <a:xfrm>
            <a:off x="3433763" y="3605213"/>
            <a:ext cx="28575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37"/>
          <p:cNvGrpSpPr>
            <a:grpSpLocks/>
          </p:cNvGrpSpPr>
          <p:nvPr/>
        </p:nvGrpSpPr>
        <p:grpSpPr bwMode="auto">
          <a:xfrm flipH="1">
            <a:off x="3443288" y="3057525"/>
            <a:ext cx="1663700" cy="1095375"/>
            <a:chOff x="3433763" y="3050381"/>
            <a:chExt cx="1664493" cy="1095375"/>
          </a:xfrm>
        </p:grpSpPr>
        <p:grpSp>
          <p:nvGrpSpPr>
            <p:cNvPr id="23601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23605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606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3602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23603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604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7" name="Group 49"/>
          <p:cNvGrpSpPr>
            <a:grpSpLocks/>
          </p:cNvGrpSpPr>
          <p:nvPr/>
        </p:nvGrpSpPr>
        <p:grpSpPr bwMode="auto">
          <a:xfrm rot="10800000">
            <a:off x="3854450" y="3036888"/>
            <a:ext cx="836613" cy="258762"/>
            <a:chOff x="3854431" y="3037564"/>
            <a:chExt cx="836365" cy="258763"/>
          </a:xfrm>
        </p:grpSpPr>
        <p:sp>
          <p:nvSpPr>
            <p:cNvPr id="23598" name="Rectangle 32"/>
            <p:cNvSpPr>
              <a:spLocks noChangeArrowheads="1"/>
            </p:cNvSpPr>
            <p:nvPr/>
          </p:nvSpPr>
          <p:spPr bwMode="auto">
            <a:xfrm rot="16200000" flipH="1">
              <a:off x="3898829" y="3003602"/>
              <a:ext cx="233467" cy="322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3599" name="Rectangle 33"/>
            <p:cNvSpPr>
              <a:spLocks noChangeArrowheads="1"/>
            </p:cNvSpPr>
            <p:nvPr/>
          </p:nvSpPr>
          <p:spPr bwMode="auto">
            <a:xfrm rot="16200000" flipH="1">
              <a:off x="4412984" y="3005934"/>
              <a:ext cx="238123" cy="3175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3600" name="Oval 34"/>
            <p:cNvSpPr>
              <a:spLocks noChangeArrowheads="1"/>
            </p:cNvSpPr>
            <p:nvPr/>
          </p:nvSpPr>
          <p:spPr bwMode="auto">
            <a:xfrm flipH="1">
              <a:off x="4149354" y="3037564"/>
              <a:ext cx="254000" cy="258763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3560" name="Text Box 35"/>
          <p:cNvSpPr txBox="1">
            <a:spLocks noChangeArrowheads="1"/>
          </p:cNvSpPr>
          <p:nvPr/>
        </p:nvSpPr>
        <p:spPr bwMode="auto">
          <a:xfrm>
            <a:off x="2632075" y="30416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A</a:t>
            </a:r>
          </a:p>
        </p:txBody>
      </p:sp>
      <p:sp>
        <p:nvSpPr>
          <p:cNvPr id="23561" name="Text Box 36"/>
          <p:cNvSpPr txBox="1">
            <a:spLocks noChangeArrowheads="1"/>
          </p:cNvSpPr>
          <p:nvPr/>
        </p:nvSpPr>
        <p:spPr bwMode="auto">
          <a:xfrm>
            <a:off x="4238625" y="45910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B</a:t>
            </a:r>
          </a:p>
        </p:txBody>
      </p:sp>
      <p:grpSp>
        <p:nvGrpSpPr>
          <p:cNvPr id="33" name="Group 129"/>
          <p:cNvGrpSpPr>
            <a:grpSpLocks/>
          </p:cNvGrpSpPr>
          <p:nvPr/>
        </p:nvGrpSpPr>
        <p:grpSpPr bwMode="auto">
          <a:xfrm>
            <a:off x="3430588" y="3051175"/>
            <a:ext cx="1665287" cy="1095375"/>
            <a:chOff x="3433763" y="3050381"/>
            <a:chExt cx="1664493" cy="1095375"/>
          </a:xfrm>
        </p:grpSpPr>
        <p:grpSp>
          <p:nvGrpSpPr>
            <p:cNvPr id="23592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23596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597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3593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23594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595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3563" name="Group 51"/>
          <p:cNvGrpSpPr>
            <a:grpSpLocks/>
          </p:cNvGrpSpPr>
          <p:nvPr/>
        </p:nvGrpSpPr>
        <p:grpSpPr bwMode="auto">
          <a:xfrm flipH="1">
            <a:off x="3898900" y="4030663"/>
            <a:ext cx="820738" cy="760412"/>
            <a:chOff x="717" y="3234"/>
            <a:chExt cx="267" cy="257"/>
          </a:xfrm>
        </p:grpSpPr>
        <p:sp>
          <p:nvSpPr>
            <p:cNvPr id="23581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82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83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84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85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86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87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88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89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3590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3591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3564" name="Group 51"/>
          <p:cNvGrpSpPr>
            <a:grpSpLocks/>
          </p:cNvGrpSpPr>
          <p:nvPr/>
        </p:nvGrpSpPr>
        <p:grpSpPr bwMode="auto">
          <a:xfrm rot="16200000" flipV="1">
            <a:off x="2632075" y="2827338"/>
            <a:ext cx="820738" cy="760412"/>
            <a:chOff x="717" y="3234"/>
            <a:chExt cx="267" cy="257"/>
          </a:xfrm>
        </p:grpSpPr>
        <p:sp>
          <p:nvSpPr>
            <p:cNvPr id="23570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71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72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73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74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75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76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77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578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3579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3580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4" name="Line 117"/>
          <p:cNvSpPr>
            <a:spLocks noChangeShapeType="1"/>
          </p:cNvSpPr>
          <p:nvPr/>
        </p:nvSpPr>
        <p:spPr bwMode="auto">
          <a:xfrm>
            <a:off x="2549525" y="28321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3566" name="Freeform 88"/>
          <p:cNvSpPr>
            <a:spLocks/>
          </p:cNvSpPr>
          <p:nvPr/>
        </p:nvSpPr>
        <p:spPr bwMode="auto">
          <a:xfrm>
            <a:off x="3432175" y="3046413"/>
            <a:ext cx="1671638" cy="1319212"/>
          </a:xfrm>
          <a:custGeom>
            <a:avLst/>
            <a:gdLst>
              <a:gd name="T0" fmla="*/ 1669282 w 1671637"/>
              <a:gd name="T1" fmla="*/ 0 h 1319212"/>
              <a:gd name="T2" fmla="*/ 1326382 w 1671637"/>
              <a:gd name="T3" fmla="*/ 2381 h 1319212"/>
              <a:gd name="T4" fmla="*/ 1326382 w 1671637"/>
              <a:gd name="T5" fmla="*/ 254793 h 1319212"/>
              <a:gd name="T6" fmla="*/ 1393057 w 1671637"/>
              <a:gd name="T7" fmla="*/ 254793 h 1319212"/>
              <a:gd name="T8" fmla="*/ 1395438 w 1671637"/>
              <a:gd name="T9" fmla="*/ 1097756 h 1319212"/>
              <a:gd name="T10" fmla="*/ 278606 w 1671637"/>
              <a:gd name="T11" fmla="*/ 1102518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2 h 1319212"/>
              <a:gd name="T22" fmla="*/ 1671663 w 1671637"/>
              <a:gd name="T23" fmla="*/ 1312068 h 1319212"/>
              <a:gd name="T24" fmla="*/ 1669282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6" name="Line 117"/>
          <p:cNvSpPr>
            <a:spLocks noChangeShapeType="1"/>
          </p:cNvSpPr>
          <p:nvPr/>
        </p:nvSpPr>
        <p:spPr bwMode="auto">
          <a:xfrm flipV="1">
            <a:off x="2555875" y="29352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7" name="Line 117"/>
          <p:cNvSpPr>
            <a:spLocks noChangeShapeType="1"/>
          </p:cNvSpPr>
          <p:nvPr/>
        </p:nvSpPr>
        <p:spPr bwMode="auto">
          <a:xfrm rot="5400000">
            <a:off x="4310063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8" name="Line 117"/>
          <p:cNvSpPr>
            <a:spLocks noChangeShapeType="1"/>
          </p:cNvSpPr>
          <p:nvPr/>
        </p:nvSpPr>
        <p:spPr bwMode="auto">
          <a:xfrm rot="16200000" flipH="1">
            <a:off x="4211638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8" grpId="0" animBg="1"/>
      <p:bldP spid="6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err="1"/>
              <a:t>Microstepping</a:t>
            </a:r>
            <a:r>
              <a:rPr lang="en-US" sz="3500" b="1" dirty="0"/>
              <a:t> Waveform</a:t>
            </a:r>
            <a:endParaRPr lang="en-US" sz="3500" dirty="0"/>
          </a:p>
        </p:txBody>
      </p:sp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1011238" y="1397000"/>
            <a:ext cx="7924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dirty="0" err="1">
                <a:latin typeface="+mn-lt"/>
              </a:rPr>
              <a:t>Microstep</a:t>
            </a:r>
            <a:r>
              <a:rPr lang="en-US" dirty="0">
                <a:latin typeface="+mn-lt"/>
              </a:rPr>
              <a:t> waveform is sinusoidal (not linear)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1600" dirty="0">
                <a:latin typeface="+mn-lt"/>
              </a:rPr>
              <a:t>If using a linear DAC to generate waveform, an extra two or three bits of resolution are required to keep error below 1/10 of </a:t>
            </a:r>
            <a:r>
              <a:rPr lang="en-US" sz="1600" dirty="0" err="1">
                <a:latin typeface="+mn-lt"/>
              </a:rPr>
              <a:t>microstep</a:t>
            </a:r>
            <a:endParaRPr lang="en-US" sz="1600" dirty="0">
              <a:latin typeface="+mn-lt"/>
            </a:endParaRPr>
          </a:p>
        </p:txBody>
      </p:sp>
      <p:sp>
        <p:nvSpPr>
          <p:cNvPr id="24579" name="Freeform 4"/>
          <p:cNvSpPr>
            <a:spLocks/>
          </p:cNvSpPr>
          <p:nvPr/>
        </p:nvSpPr>
        <p:spPr bwMode="auto">
          <a:xfrm>
            <a:off x="1550988" y="2732088"/>
            <a:ext cx="4564062" cy="2833687"/>
          </a:xfrm>
          <a:custGeom>
            <a:avLst/>
            <a:gdLst>
              <a:gd name="T0" fmla="*/ 0 w 2875"/>
              <a:gd name="T1" fmla="*/ 2147483647 h 1785"/>
              <a:gd name="T2" fmla="*/ 2147483647 w 2875"/>
              <a:gd name="T3" fmla="*/ 2147483647 h 1785"/>
              <a:gd name="T4" fmla="*/ 2147483647 w 2875"/>
              <a:gd name="T5" fmla="*/ 2147483647 h 1785"/>
              <a:gd name="T6" fmla="*/ 2147483647 w 2875"/>
              <a:gd name="T7" fmla="*/ 2147483647 h 1785"/>
              <a:gd name="T8" fmla="*/ 2147483647 w 2875"/>
              <a:gd name="T9" fmla="*/ 2147483647 h 1785"/>
              <a:gd name="T10" fmla="*/ 2147483647 w 2875"/>
              <a:gd name="T11" fmla="*/ 2147483647 h 1785"/>
              <a:gd name="T12" fmla="*/ 2147483647 w 2875"/>
              <a:gd name="T13" fmla="*/ 2147483647 h 17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75"/>
              <a:gd name="T22" fmla="*/ 0 h 1785"/>
              <a:gd name="T23" fmla="*/ 2875 w 2875"/>
              <a:gd name="T24" fmla="*/ 1785 h 17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5" h="1785">
                <a:moveTo>
                  <a:pt x="0" y="582"/>
                </a:moveTo>
                <a:cubicBezTo>
                  <a:pt x="177" y="391"/>
                  <a:pt x="354" y="201"/>
                  <a:pt x="525" y="201"/>
                </a:cubicBezTo>
                <a:cubicBezTo>
                  <a:pt x="696" y="201"/>
                  <a:pt x="862" y="454"/>
                  <a:pt x="1029" y="579"/>
                </a:cubicBezTo>
                <a:cubicBezTo>
                  <a:pt x="1196" y="704"/>
                  <a:pt x="1362" y="951"/>
                  <a:pt x="1527" y="951"/>
                </a:cubicBezTo>
                <a:cubicBezTo>
                  <a:pt x="1692" y="951"/>
                  <a:pt x="1858" y="701"/>
                  <a:pt x="2022" y="576"/>
                </a:cubicBezTo>
                <a:cubicBezTo>
                  <a:pt x="2186" y="451"/>
                  <a:pt x="2377" y="0"/>
                  <a:pt x="2511" y="201"/>
                </a:cubicBezTo>
                <a:cubicBezTo>
                  <a:pt x="2645" y="402"/>
                  <a:pt x="2875" y="1636"/>
                  <a:pt x="2829" y="1785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1608138" y="3457575"/>
            <a:ext cx="7161212" cy="565150"/>
            <a:chOff x="577" y="1806"/>
            <a:chExt cx="4511" cy="755"/>
          </a:xfrm>
        </p:grpSpPr>
        <p:sp>
          <p:nvSpPr>
            <p:cNvPr id="24736" name="Line 6"/>
            <p:cNvSpPr>
              <a:spLocks noChangeShapeType="1"/>
            </p:cNvSpPr>
            <p:nvPr/>
          </p:nvSpPr>
          <p:spPr bwMode="auto">
            <a:xfrm>
              <a:off x="577" y="2177"/>
              <a:ext cx="45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grpSp>
          <p:nvGrpSpPr>
            <p:cNvPr id="24737" name="Group 7"/>
            <p:cNvGrpSpPr>
              <a:grpSpLocks/>
            </p:cNvGrpSpPr>
            <p:nvPr/>
          </p:nvGrpSpPr>
          <p:grpSpPr bwMode="auto">
            <a:xfrm>
              <a:off x="647" y="1811"/>
              <a:ext cx="986" cy="375"/>
              <a:chOff x="647" y="1811"/>
              <a:chExt cx="986" cy="375"/>
            </a:xfrm>
          </p:grpSpPr>
          <p:sp>
            <p:nvSpPr>
              <p:cNvPr id="24855" name="Line 8"/>
              <p:cNvSpPr>
                <a:spLocks noChangeShapeType="1"/>
              </p:cNvSpPr>
              <p:nvPr/>
            </p:nvSpPr>
            <p:spPr bwMode="auto">
              <a:xfrm flipV="1">
                <a:off x="895" y="1914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56" name="Line 9"/>
              <p:cNvSpPr>
                <a:spLocks noChangeShapeType="1"/>
              </p:cNvSpPr>
              <p:nvPr/>
            </p:nvSpPr>
            <p:spPr bwMode="auto">
              <a:xfrm flipH="1" flipV="1">
                <a:off x="1382" y="1914"/>
                <a:ext cx="3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57" name="Line 10"/>
              <p:cNvSpPr>
                <a:spLocks noChangeShapeType="1"/>
              </p:cNvSpPr>
              <p:nvPr/>
            </p:nvSpPr>
            <p:spPr bwMode="auto">
              <a:xfrm>
                <a:off x="1075" y="1811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58" name="Line 11"/>
              <p:cNvSpPr>
                <a:spLocks noChangeShapeType="1"/>
              </p:cNvSpPr>
              <p:nvPr/>
            </p:nvSpPr>
            <p:spPr bwMode="auto">
              <a:xfrm flipV="1">
                <a:off x="1138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59" name="Line 12"/>
              <p:cNvSpPr>
                <a:spLocks noChangeShapeType="1"/>
              </p:cNvSpPr>
              <p:nvPr/>
            </p:nvSpPr>
            <p:spPr bwMode="auto">
              <a:xfrm flipH="1" flipV="1">
                <a:off x="1012" y="1836"/>
                <a:ext cx="1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60" name="Line 13"/>
              <p:cNvSpPr>
                <a:spLocks noChangeShapeType="1"/>
              </p:cNvSpPr>
              <p:nvPr/>
            </p:nvSpPr>
            <p:spPr bwMode="auto">
              <a:xfrm flipV="1">
                <a:off x="1264" y="1836"/>
                <a:ext cx="0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61" name="Line 14"/>
              <p:cNvSpPr>
                <a:spLocks noChangeShapeType="1"/>
              </p:cNvSpPr>
              <p:nvPr/>
            </p:nvSpPr>
            <p:spPr bwMode="auto">
              <a:xfrm flipV="1">
                <a:off x="955" y="1874"/>
                <a:ext cx="0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62" name="Line 15"/>
              <p:cNvSpPr>
                <a:spLocks noChangeShapeType="1"/>
              </p:cNvSpPr>
              <p:nvPr/>
            </p:nvSpPr>
            <p:spPr bwMode="auto">
              <a:xfrm flipV="1">
                <a:off x="1324" y="1874"/>
                <a:ext cx="0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63" name="Line 16"/>
              <p:cNvSpPr>
                <a:spLocks noChangeShapeType="1"/>
              </p:cNvSpPr>
              <p:nvPr/>
            </p:nvSpPr>
            <p:spPr bwMode="auto">
              <a:xfrm flipV="1">
                <a:off x="120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64" name="Line 17"/>
              <p:cNvSpPr>
                <a:spLocks noChangeShapeType="1"/>
              </p:cNvSpPr>
              <p:nvPr/>
            </p:nvSpPr>
            <p:spPr bwMode="auto">
              <a:xfrm flipV="1">
                <a:off x="107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65" name="Line 18"/>
              <p:cNvSpPr>
                <a:spLocks noChangeShapeType="1"/>
              </p:cNvSpPr>
              <p:nvPr/>
            </p:nvSpPr>
            <p:spPr bwMode="auto">
              <a:xfrm>
                <a:off x="1012" y="183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66" name="Line 19"/>
              <p:cNvSpPr>
                <a:spLocks noChangeShapeType="1"/>
              </p:cNvSpPr>
              <p:nvPr/>
            </p:nvSpPr>
            <p:spPr bwMode="auto">
              <a:xfrm>
                <a:off x="955" y="1874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67" name="Line 20"/>
              <p:cNvSpPr>
                <a:spLocks noChangeShapeType="1"/>
              </p:cNvSpPr>
              <p:nvPr/>
            </p:nvSpPr>
            <p:spPr bwMode="auto">
              <a:xfrm>
                <a:off x="895" y="191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68" name="Line 21"/>
              <p:cNvSpPr>
                <a:spLocks noChangeShapeType="1"/>
              </p:cNvSpPr>
              <p:nvPr/>
            </p:nvSpPr>
            <p:spPr bwMode="auto">
              <a:xfrm flipV="1">
                <a:off x="647" y="2151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69" name="Line 22"/>
              <p:cNvSpPr>
                <a:spLocks noChangeShapeType="1"/>
              </p:cNvSpPr>
              <p:nvPr/>
            </p:nvSpPr>
            <p:spPr bwMode="auto">
              <a:xfrm flipV="1">
                <a:off x="773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70" name="Line 23"/>
              <p:cNvSpPr>
                <a:spLocks noChangeShapeType="1"/>
              </p:cNvSpPr>
              <p:nvPr/>
            </p:nvSpPr>
            <p:spPr bwMode="auto">
              <a:xfrm flipV="1">
                <a:off x="833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71" name="Line 24"/>
              <p:cNvSpPr>
                <a:spLocks noChangeShapeType="1"/>
              </p:cNvSpPr>
              <p:nvPr/>
            </p:nvSpPr>
            <p:spPr bwMode="auto">
              <a:xfrm flipV="1">
                <a:off x="714" y="2100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72" name="Line 25"/>
              <p:cNvSpPr>
                <a:spLocks noChangeShapeType="1"/>
              </p:cNvSpPr>
              <p:nvPr/>
            </p:nvSpPr>
            <p:spPr bwMode="auto">
              <a:xfrm>
                <a:off x="832" y="197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73" name="Line 26"/>
              <p:cNvSpPr>
                <a:spLocks noChangeShapeType="1"/>
              </p:cNvSpPr>
              <p:nvPr/>
            </p:nvSpPr>
            <p:spPr bwMode="auto">
              <a:xfrm>
                <a:off x="773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74" name="Line 27"/>
              <p:cNvSpPr>
                <a:spLocks noChangeShapeType="1"/>
              </p:cNvSpPr>
              <p:nvPr/>
            </p:nvSpPr>
            <p:spPr bwMode="auto">
              <a:xfrm>
                <a:off x="651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75" name="Line 28"/>
              <p:cNvSpPr>
                <a:spLocks noChangeShapeType="1"/>
              </p:cNvSpPr>
              <p:nvPr/>
            </p:nvSpPr>
            <p:spPr bwMode="auto">
              <a:xfrm>
                <a:off x="714" y="2100"/>
                <a:ext cx="5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76" name="Line 29"/>
              <p:cNvSpPr>
                <a:spLocks noChangeShapeType="1"/>
              </p:cNvSpPr>
              <p:nvPr/>
            </p:nvSpPr>
            <p:spPr bwMode="auto">
              <a:xfrm>
                <a:off x="1205" y="1834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77" name="Line 30"/>
              <p:cNvSpPr>
                <a:spLocks noChangeShapeType="1"/>
              </p:cNvSpPr>
              <p:nvPr/>
            </p:nvSpPr>
            <p:spPr bwMode="auto">
              <a:xfrm>
                <a:off x="1264" y="187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78" name="Line 31"/>
              <p:cNvSpPr>
                <a:spLocks noChangeShapeType="1"/>
              </p:cNvSpPr>
              <p:nvPr/>
            </p:nvSpPr>
            <p:spPr bwMode="auto">
              <a:xfrm>
                <a:off x="1382" y="1976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79" name="Line 32"/>
              <p:cNvSpPr>
                <a:spLocks noChangeShapeType="1"/>
              </p:cNvSpPr>
              <p:nvPr/>
            </p:nvSpPr>
            <p:spPr bwMode="auto">
              <a:xfrm>
                <a:off x="1324" y="1914"/>
                <a:ext cx="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80" name="Line 33"/>
              <p:cNvSpPr>
                <a:spLocks noChangeShapeType="1"/>
              </p:cNvSpPr>
              <p:nvPr/>
            </p:nvSpPr>
            <p:spPr bwMode="auto">
              <a:xfrm flipV="1">
                <a:off x="1633" y="2151"/>
                <a:ext cx="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81" name="Line 34"/>
              <p:cNvSpPr>
                <a:spLocks noChangeShapeType="1"/>
              </p:cNvSpPr>
              <p:nvPr/>
            </p:nvSpPr>
            <p:spPr bwMode="auto">
              <a:xfrm flipV="1">
                <a:off x="1511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82" name="Line 35"/>
              <p:cNvSpPr>
                <a:spLocks noChangeShapeType="1"/>
              </p:cNvSpPr>
              <p:nvPr/>
            </p:nvSpPr>
            <p:spPr bwMode="auto">
              <a:xfrm flipV="1">
                <a:off x="1571" y="2101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83" name="Line 36"/>
              <p:cNvSpPr>
                <a:spLocks noChangeShapeType="1"/>
              </p:cNvSpPr>
              <p:nvPr/>
            </p:nvSpPr>
            <p:spPr bwMode="auto">
              <a:xfrm flipV="1">
                <a:off x="1452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84" name="Line 37"/>
              <p:cNvSpPr>
                <a:spLocks noChangeShapeType="1"/>
              </p:cNvSpPr>
              <p:nvPr/>
            </p:nvSpPr>
            <p:spPr bwMode="auto">
              <a:xfrm>
                <a:off x="1452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85" name="Line 38"/>
              <p:cNvSpPr>
                <a:spLocks noChangeShapeType="1"/>
              </p:cNvSpPr>
              <p:nvPr/>
            </p:nvSpPr>
            <p:spPr bwMode="auto">
              <a:xfrm>
                <a:off x="1511" y="2100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86" name="Line 39"/>
              <p:cNvSpPr>
                <a:spLocks noChangeShapeType="1"/>
              </p:cNvSpPr>
              <p:nvPr/>
            </p:nvSpPr>
            <p:spPr bwMode="auto">
              <a:xfrm>
                <a:off x="1570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4738" name="Group 40"/>
            <p:cNvGrpSpPr>
              <a:grpSpLocks/>
            </p:cNvGrpSpPr>
            <p:nvPr/>
          </p:nvGrpSpPr>
          <p:grpSpPr bwMode="auto">
            <a:xfrm>
              <a:off x="2619" y="1806"/>
              <a:ext cx="986" cy="375"/>
              <a:chOff x="647" y="1811"/>
              <a:chExt cx="986" cy="375"/>
            </a:xfrm>
          </p:grpSpPr>
          <p:sp>
            <p:nvSpPr>
              <p:cNvPr id="24823" name="Line 41"/>
              <p:cNvSpPr>
                <a:spLocks noChangeShapeType="1"/>
              </p:cNvSpPr>
              <p:nvPr/>
            </p:nvSpPr>
            <p:spPr bwMode="auto">
              <a:xfrm flipV="1">
                <a:off x="895" y="1914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24" name="Line 42"/>
              <p:cNvSpPr>
                <a:spLocks noChangeShapeType="1"/>
              </p:cNvSpPr>
              <p:nvPr/>
            </p:nvSpPr>
            <p:spPr bwMode="auto">
              <a:xfrm flipH="1" flipV="1">
                <a:off x="1382" y="1914"/>
                <a:ext cx="3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25" name="Line 43"/>
              <p:cNvSpPr>
                <a:spLocks noChangeShapeType="1"/>
              </p:cNvSpPr>
              <p:nvPr/>
            </p:nvSpPr>
            <p:spPr bwMode="auto">
              <a:xfrm>
                <a:off x="1075" y="1811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26" name="Line 44"/>
              <p:cNvSpPr>
                <a:spLocks noChangeShapeType="1"/>
              </p:cNvSpPr>
              <p:nvPr/>
            </p:nvSpPr>
            <p:spPr bwMode="auto">
              <a:xfrm flipV="1">
                <a:off x="1138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27" name="Line 45"/>
              <p:cNvSpPr>
                <a:spLocks noChangeShapeType="1"/>
              </p:cNvSpPr>
              <p:nvPr/>
            </p:nvSpPr>
            <p:spPr bwMode="auto">
              <a:xfrm flipH="1" flipV="1">
                <a:off x="1012" y="1836"/>
                <a:ext cx="1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28" name="Line 46"/>
              <p:cNvSpPr>
                <a:spLocks noChangeShapeType="1"/>
              </p:cNvSpPr>
              <p:nvPr/>
            </p:nvSpPr>
            <p:spPr bwMode="auto">
              <a:xfrm flipV="1">
                <a:off x="1264" y="1836"/>
                <a:ext cx="0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29" name="Line 47"/>
              <p:cNvSpPr>
                <a:spLocks noChangeShapeType="1"/>
              </p:cNvSpPr>
              <p:nvPr/>
            </p:nvSpPr>
            <p:spPr bwMode="auto">
              <a:xfrm flipV="1">
                <a:off x="955" y="1874"/>
                <a:ext cx="0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30" name="Line 48"/>
              <p:cNvSpPr>
                <a:spLocks noChangeShapeType="1"/>
              </p:cNvSpPr>
              <p:nvPr/>
            </p:nvSpPr>
            <p:spPr bwMode="auto">
              <a:xfrm flipV="1">
                <a:off x="1324" y="1874"/>
                <a:ext cx="0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31" name="Line 49"/>
              <p:cNvSpPr>
                <a:spLocks noChangeShapeType="1"/>
              </p:cNvSpPr>
              <p:nvPr/>
            </p:nvSpPr>
            <p:spPr bwMode="auto">
              <a:xfrm flipV="1">
                <a:off x="120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32" name="Line 50"/>
              <p:cNvSpPr>
                <a:spLocks noChangeShapeType="1"/>
              </p:cNvSpPr>
              <p:nvPr/>
            </p:nvSpPr>
            <p:spPr bwMode="auto">
              <a:xfrm flipV="1">
                <a:off x="107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33" name="Line 51"/>
              <p:cNvSpPr>
                <a:spLocks noChangeShapeType="1"/>
              </p:cNvSpPr>
              <p:nvPr/>
            </p:nvSpPr>
            <p:spPr bwMode="auto">
              <a:xfrm>
                <a:off x="1012" y="183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34" name="Line 52"/>
              <p:cNvSpPr>
                <a:spLocks noChangeShapeType="1"/>
              </p:cNvSpPr>
              <p:nvPr/>
            </p:nvSpPr>
            <p:spPr bwMode="auto">
              <a:xfrm>
                <a:off x="955" y="1874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35" name="Line 53"/>
              <p:cNvSpPr>
                <a:spLocks noChangeShapeType="1"/>
              </p:cNvSpPr>
              <p:nvPr/>
            </p:nvSpPr>
            <p:spPr bwMode="auto">
              <a:xfrm>
                <a:off x="895" y="191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36" name="Line 54"/>
              <p:cNvSpPr>
                <a:spLocks noChangeShapeType="1"/>
              </p:cNvSpPr>
              <p:nvPr/>
            </p:nvSpPr>
            <p:spPr bwMode="auto">
              <a:xfrm flipV="1">
                <a:off x="647" y="2151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37" name="Line 55"/>
              <p:cNvSpPr>
                <a:spLocks noChangeShapeType="1"/>
              </p:cNvSpPr>
              <p:nvPr/>
            </p:nvSpPr>
            <p:spPr bwMode="auto">
              <a:xfrm flipV="1">
                <a:off x="773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38" name="Line 56"/>
              <p:cNvSpPr>
                <a:spLocks noChangeShapeType="1"/>
              </p:cNvSpPr>
              <p:nvPr/>
            </p:nvSpPr>
            <p:spPr bwMode="auto">
              <a:xfrm flipV="1">
                <a:off x="833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39" name="Line 57"/>
              <p:cNvSpPr>
                <a:spLocks noChangeShapeType="1"/>
              </p:cNvSpPr>
              <p:nvPr/>
            </p:nvSpPr>
            <p:spPr bwMode="auto">
              <a:xfrm flipV="1">
                <a:off x="714" y="2100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40" name="Line 58"/>
              <p:cNvSpPr>
                <a:spLocks noChangeShapeType="1"/>
              </p:cNvSpPr>
              <p:nvPr/>
            </p:nvSpPr>
            <p:spPr bwMode="auto">
              <a:xfrm>
                <a:off x="832" y="197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41" name="Line 59"/>
              <p:cNvSpPr>
                <a:spLocks noChangeShapeType="1"/>
              </p:cNvSpPr>
              <p:nvPr/>
            </p:nvSpPr>
            <p:spPr bwMode="auto">
              <a:xfrm>
                <a:off x="773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42" name="Line 60"/>
              <p:cNvSpPr>
                <a:spLocks noChangeShapeType="1"/>
              </p:cNvSpPr>
              <p:nvPr/>
            </p:nvSpPr>
            <p:spPr bwMode="auto">
              <a:xfrm>
                <a:off x="651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43" name="Line 61"/>
              <p:cNvSpPr>
                <a:spLocks noChangeShapeType="1"/>
              </p:cNvSpPr>
              <p:nvPr/>
            </p:nvSpPr>
            <p:spPr bwMode="auto">
              <a:xfrm>
                <a:off x="714" y="2100"/>
                <a:ext cx="5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44" name="Line 62"/>
              <p:cNvSpPr>
                <a:spLocks noChangeShapeType="1"/>
              </p:cNvSpPr>
              <p:nvPr/>
            </p:nvSpPr>
            <p:spPr bwMode="auto">
              <a:xfrm>
                <a:off x="1205" y="1834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45" name="Line 63"/>
              <p:cNvSpPr>
                <a:spLocks noChangeShapeType="1"/>
              </p:cNvSpPr>
              <p:nvPr/>
            </p:nvSpPr>
            <p:spPr bwMode="auto">
              <a:xfrm>
                <a:off x="1264" y="187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46" name="Line 64"/>
              <p:cNvSpPr>
                <a:spLocks noChangeShapeType="1"/>
              </p:cNvSpPr>
              <p:nvPr/>
            </p:nvSpPr>
            <p:spPr bwMode="auto">
              <a:xfrm>
                <a:off x="1382" y="1976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47" name="Line 65"/>
              <p:cNvSpPr>
                <a:spLocks noChangeShapeType="1"/>
              </p:cNvSpPr>
              <p:nvPr/>
            </p:nvSpPr>
            <p:spPr bwMode="auto">
              <a:xfrm>
                <a:off x="1324" y="1914"/>
                <a:ext cx="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48" name="Line 66"/>
              <p:cNvSpPr>
                <a:spLocks noChangeShapeType="1"/>
              </p:cNvSpPr>
              <p:nvPr/>
            </p:nvSpPr>
            <p:spPr bwMode="auto">
              <a:xfrm flipV="1">
                <a:off x="1633" y="2151"/>
                <a:ext cx="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49" name="Line 67"/>
              <p:cNvSpPr>
                <a:spLocks noChangeShapeType="1"/>
              </p:cNvSpPr>
              <p:nvPr/>
            </p:nvSpPr>
            <p:spPr bwMode="auto">
              <a:xfrm flipV="1">
                <a:off x="1511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50" name="Line 68"/>
              <p:cNvSpPr>
                <a:spLocks noChangeShapeType="1"/>
              </p:cNvSpPr>
              <p:nvPr/>
            </p:nvSpPr>
            <p:spPr bwMode="auto">
              <a:xfrm flipV="1">
                <a:off x="1571" y="2101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51" name="Line 69"/>
              <p:cNvSpPr>
                <a:spLocks noChangeShapeType="1"/>
              </p:cNvSpPr>
              <p:nvPr/>
            </p:nvSpPr>
            <p:spPr bwMode="auto">
              <a:xfrm flipV="1">
                <a:off x="1452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52" name="Line 70"/>
              <p:cNvSpPr>
                <a:spLocks noChangeShapeType="1"/>
              </p:cNvSpPr>
              <p:nvPr/>
            </p:nvSpPr>
            <p:spPr bwMode="auto">
              <a:xfrm>
                <a:off x="1452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53" name="Line 71"/>
              <p:cNvSpPr>
                <a:spLocks noChangeShapeType="1"/>
              </p:cNvSpPr>
              <p:nvPr/>
            </p:nvSpPr>
            <p:spPr bwMode="auto">
              <a:xfrm>
                <a:off x="1511" y="2100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54" name="Line 72"/>
              <p:cNvSpPr>
                <a:spLocks noChangeShapeType="1"/>
              </p:cNvSpPr>
              <p:nvPr/>
            </p:nvSpPr>
            <p:spPr bwMode="auto">
              <a:xfrm>
                <a:off x="1570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4739" name="Group 73"/>
            <p:cNvGrpSpPr>
              <a:grpSpLocks/>
            </p:cNvGrpSpPr>
            <p:nvPr/>
          </p:nvGrpSpPr>
          <p:grpSpPr bwMode="auto">
            <a:xfrm flipV="1">
              <a:off x="1633" y="2186"/>
              <a:ext cx="986" cy="375"/>
              <a:chOff x="647" y="1811"/>
              <a:chExt cx="986" cy="375"/>
            </a:xfrm>
          </p:grpSpPr>
          <p:sp>
            <p:nvSpPr>
              <p:cNvPr id="24791" name="Line 74"/>
              <p:cNvSpPr>
                <a:spLocks noChangeShapeType="1"/>
              </p:cNvSpPr>
              <p:nvPr/>
            </p:nvSpPr>
            <p:spPr bwMode="auto">
              <a:xfrm flipV="1">
                <a:off x="895" y="1914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92" name="Line 75"/>
              <p:cNvSpPr>
                <a:spLocks noChangeShapeType="1"/>
              </p:cNvSpPr>
              <p:nvPr/>
            </p:nvSpPr>
            <p:spPr bwMode="auto">
              <a:xfrm flipH="1" flipV="1">
                <a:off x="1382" y="1914"/>
                <a:ext cx="3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93" name="Line 76"/>
              <p:cNvSpPr>
                <a:spLocks noChangeShapeType="1"/>
              </p:cNvSpPr>
              <p:nvPr/>
            </p:nvSpPr>
            <p:spPr bwMode="auto">
              <a:xfrm>
                <a:off x="1075" y="1811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94" name="Line 77"/>
              <p:cNvSpPr>
                <a:spLocks noChangeShapeType="1"/>
              </p:cNvSpPr>
              <p:nvPr/>
            </p:nvSpPr>
            <p:spPr bwMode="auto">
              <a:xfrm flipV="1">
                <a:off x="1138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95" name="Line 78"/>
              <p:cNvSpPr>
                <a:spLocks noChangeShapeType="1"/>
              </p:cNvSpPr>
              <p:nvPr/>
            </p:nvSpPr>
            <p:spPr bwMode="auto">
              <a:xfrm flipH="1" flipV="1">
                <a:off x="1012" y="1836"/>
                <a:ext cx="1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96" name="Line 79"/>
              <p:cNvSpPr>
                <a:spLocks noChangeShapeType="1"/>
              </p:cNvSpPr>
              <p:nvPr/>
            </p:nvSpPr>
            <p:spPr bwMode="auto">
              <a:xfrm flipV="1">
                <a:off x="1264" y="1836"/>
                <a:ext cx="0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97" name="Line 80"/>
              <p:cNvSpPr>
                <a:spLocks noChangeShapeType="1"/>
              </p:cNvSpPr>
              <p:nvPr/>
            </p:nvSpPr>
            <p:spPr bwMode="auto">
              <a:xfrm flipV="1">
                <a:off x="955" y="1874"/>
                <a:ext cx="0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98" name="Line 81"/>
              <p:cNvSpPr>
                <a:spLocks noChangeShapeType="1"/>
              </p:cNvSpPr>
              <p:nvPr/>
            </p:nvSpPr>
            <p:spPr bwMode="auto">
              <a:xfrm flipV="1">
                <a:off x="1324" y="1874"/>
                <a:ext cx="0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99" name="Line 82"/>
              <p:cNvSpPr>
                <a:spLocks noChangeShapeType="1"/>
              </p:cNvSpPr>
              <p:nvPr/>
            </p:nvSpPr>
            <p:spPr bwMode="auto">
              <a:xfrm flipV="1">
                <a:off x="120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00" name="Line 83"/>
              <p:cNvSpPr>
                <a:spLocks noChangeShapeType="1"/>
              </p:cNvSpPr>
              <p:nvPr/>
            </p:nvSpPr>
            <p:spPr bwMode="auto">
              <a:xfrm flipV="1">
                <a:off x="107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01" name="Line 84"/>
              <p:cNvSpPr>
                <a:spLocks noChangeShapeType="1"/>
              </p:cNvSpPr>
              <p:nvPr/>
            </p:nvSpPr>
            <p:spPr bwMode="auto">
              <a:xfrm>
                <a:off x="1012" y="183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02" name="Line 85"/>
              <p:cNvSpPr>
                <a:spLocks noChangeShapeType="1"/>
              </p:cNvSpPr>
              <p:nvPr/>
            </p:nvSpPr>
            <p:spPr bwMode="auto">
              <a:xfrm>
                <a:off x="955" y="1874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03" name="Line 86"/>
              <p:cNvSpPr>
                <a:spLocks noChangeShapeType="1"/>
              </p:cNvSpPr>
              <p:nvPr/>
            </p:nvSpPr>
            <p:spPr bwMode="auto">
              <a:xfrm>
                <a:off x="895" y="191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04" name="Line 87"/>
              <p:cNvSpPr>
                <a:spLocks noChangeShapeType="1"/>
              </p:cNvSpPr>
              <p:nvPr/>
            </p:nvSpPr>
            <p:spPr bwMode="auto">
              <a:xfrm flipV="1">
                <a:off x="647" y="2151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05" name="Line 88"/>
              <p:cNvSpPr>
                <a:spLocks noChangeShapeType="1"/>
              </p:cNvSpPr>
              <p:nvPr/>
            </p:nvSpPr>
            <p:spPr bwMode="auto">
              <a:xfrm flipV="1">
                <a:off x="773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06" name="Line 89"/>
              <p:cNvSpPr>
                <a:spLocks noChangeShapeType="1"/>
              </p:cNvSpPr>
              <p:nvPr/>
            </p:nvSpPr>
            <p:spPr bwMode="auto">
              <a:xfrm flipV="1">
                <a:off x="833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07" name="Line 90"/>
              <p:cNvSpPr>
                <a:spLocks noChangeShapeType="1"/>
              </p:cNvSpPr>
              <p:nvPr/>
            </p:nvSpPr>
            <p:spPr bwMode="auto">
              <a:xfrm flipV="1">
                <a:off x="714" y="2100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08" name="Line 91"/>
              <p:cNvSpPr>
                <a:spLocks noChangeShapeType="1"/>
              </p:cNvSpPr>
              <p:nvPr/>
            </p:nvSpPr>
            <p:spPr bwMode="auto">
              <a:xfrm>
                <a:off x="832" y="197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09" name="Line 92"/>
              <p:cNvSpPr>
                <a:spLocks noChangeShapeType="1"/>
              </p:cNvSpPr>
              <p:nvPr/>
            </p:nvSpPr>
            <p:spPr bwMode="auto">
              <a:xfrm>
                <a:off x="773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10" name="Line 93"/>
              <p:cNvSpPr>
                <a:spLocks noChangeShapeType="1"/>
              </p:cNvSpPr>
              <p:nvPr/>
            </p:nvSpPr>
            <p:spPr bwMode="auto">
              <a:xfrm>
                <a:off x="651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11" name="Line 94"/>
              <p:cNvSpPr>
                <a:spLocks noChangeShapeType="1"/>
              </p:cNvSpPr>
              <p:nvPr/>
            </p:nvSpPr>
            <p:spPr bwMode="auto">
              <a:xfrm>
                <a:off x="714" y="2100"/>
                <a:ext cx="5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12" name="Line 95"/>
              <p:cNvSpPr>
                <a:spLocks noChangeShapeType="1"/>
              </p:cNvSpPr>
              <p:nvPr/>
            </p:nvSpPr>
            <p:spPr bwMode="auto">
              <a:xfrm>
                <a:off x="1205" y="1834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13" name="Line 96"/>
              <p:cNvSpPr>
                <a:spLocks noChangeShapeType="1"/>
              </p:cNvSpPr>
              <p:nvPr/>
            </p:nvSpPr>
            <p:spPr bwMode="auto">
              <a:xfrm>
                <a:off x="1264" y="187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14" name="Line 97"/>
              <p:cNvSpPr>
                <a:spLocks noChangeShapeType="1"/>
              </p:cNvSpPr>
              <p:nvPr/>
            </p:nvSpPr>
            <p:spPr bwMode="auto">
              <a:xfrm>
                <a:off x="1382" y="1976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15" name="Line 98"/>
              <p:cNvSpPr>
                <a:spLocks noChangeShapeType="1"/>
              </p:cNvSpPr>
              <p:nvPr/>
            </p:nvSpPr>
            <p:spPr bwMode="auto">
              <a:xfrm>
                <a:off x="1324" y="1914"/>
                <a:ext cx="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16" name="Line 99"/>
              <p:cNvSpPr>
                <a:spLocks noChangeShapeType="1"/>
              </p:cNvSpPr>
              <p:nvPr/>
            </p:nvSpPr>
            <p:spPr bwMode="auto">
              <a:xfrm flipV="1">
                <a:off x="1633" y="2151"/>
                <a:ext cx="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17" name="Line 100"/>
              <p:cNvSpPr>
                <a:spLocks noChangeShapeType="1"/>
              </p:cNvSpPr>
              <p:nvPr/>
            </p:nvSpPr>
            <p:spPr bwMode="auto">
              <a:xfrm flipV="1">
                <a:off x="1511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18" name="Line 101"/>
              <p:cNvSpPr>
                <a:spLocks noChangeShapeType="1"/>
              </p:cNvSpPr>
              <p:nvPr/>
            </p:nvSpPr>
            <p:spPr bwMode="auto">
              <a:xfrm flipV="1">
                <a:off x="1571" y="2101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19" name="Line 102"/>
              <p:cNvSpPr>
                <a:spLocks noChangeShapeType="1"/>
              </p:cNvSpPr>
              <p:nvPr/>
            </p:nvSpPr>
            <p:spPr bwMode="auto">
              <a:xfrm flipV="1">
                <a:off x="1452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20" name="Line 103"/>
              <p:cNvSpPr>
                <a:spLocks noChangeShapeType="1"/>
              </p:cNvSpPr>
              <p:nvPr/>
            </p:nvSpPr>
            <p:spPr bwMode="auto">
              <a:xfrm>
                <a:off x="1452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21" name="Line 104"/>
              <p:cNvSpPr>
                <a:spLocks noChangeShapeType="1"/>
              </p:cNvSpPr>
              <p:nvPr/>
            </p:nvSpPr>
            <p:spPr bwMode="auto">
              <a:xfrm>
                <a:off x="1511" y="2100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822" name="Line 105"/>
              <p:cNvSpPr>
                <a:spLocks noChangeShapeType="1"/>
              </p:cNvSpPr>
              <p:nvPr/>
            </p:nvSpPr>
            <p:spPr bwMode="auto">
              <a:xfrm>
                <a:off x="1570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4740" name="Group 106"/>
            <p:cNvGrpSpPr>
              <a:grpSpLocks/>
            </p:cNvGrpSpPr>
            <p:nvPr/>
          </p:nvGrpSpPr>
          <p:grpSpPr bwMode="auto">
            <a:xfrm flipV="1">
              <a:off x="3605" y="2178"/>
              <a:ext cx="986" cy="375"/>
              <a:chOff x="647" y="1811"/>
              <a:chExt cx="986" cy="375"/>
            </a:xfrm>
          </p:grpSpPr>
          <p:sp>
            <p:nvSpPr>
              <p:cNvPr id="24759" name="Line 107"/>
              <p:cNvSpPr>
                <a:spLocks noChangeShapeType="1"/>
              </p:cNvSpPr>
              <p:nvPr/>
            </p:nvSpPr>
            <p:spPr bwMode="auto">
              <a:xfrm flipV="1">
                <a:off x="895" y="1914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60" name="Line 108"/>
              <p:cNvSpPr>
                <a:spLocks noChangeShapeType="1"/>
              </p:cNvSpPr>
              <p:nvPr/>
            </p:nvSpPr>
            <p:spPr bwMode="auto">
              <a:xfrm flipH="1" flipV="1">
                <a:off x="1382" y="1914"/>
                <a:ext cx="3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61" name="Line 109"/>
              <p:cNvSpPr>
                <a:spLocks noChangeShapeType="1"/>
              </p:cNvSpPr>
              <p:nvPr/>
            </p:nvSpPr>
            <p:spPr bwMode="auto">
              <a:xfrm>
                <a:off x="1075" y="1811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62" name="Line 110"/>
              <p:cNvSpPr>
                <a:spLocks noChangeShapeType="1"/>
              </p:cNvSpPr>
              <p:nvPr/>
            </p:nvSpPr>
            <p:spPr bwMode="auto">
              <a:xfrm flipV="1">
                <a:off x="1138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63" name="Line 111"/>
              <p:cNvSpPr>
                <a:spLocks noChangeShapeType="1"/>
              </p:cNvSpPr>
              <p:nvPr/>
            </p:nvSpPr>
            <p:spPr bwMode="auto">
              <a:xfrm flipH="1" flipV="1">
                <a:off x="1012" y="1836"/>
                <a:ext cx="1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64" name="Line 112"/>
              <p:cNvSpPr>
                <a:spLocks noChangeShapeType="1"/>
              </p:cNvSpPr>
              <p:nvPr/>
            </p:nvSpPr>
            <p:spPr bwMode="auto">
              <a:xfrm flipV="1">
                <a:off x="1264" y="1836"/>
                <a:ext cx="0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65" name="Line 113"/>
              <p:cNvSpPr>
                <a:spLocks noChangeShapeType="1"/>
              </p:cNvSpPr>
              <p:nvPr/>
            </p:nvSpPr>
            <p:spPr bwMode="auto">
              <a:xfrm flipV="1">
                <a:off x="955" y="1874"/>
                <a:ext cx="0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66" name="Line 114"/>
              <p:cNvSpPr>
                <a:spLocks noChangeShapeType="1"/>
              </p:cNvSpPr>
              <p:nvPr/>
            </p:nvSpPr>
            <p:spPr bwMode="auto">
              <a:xfrm flipV="1">
                <a:off x="1324" y="1874"/>
                <a:ext cx="0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67" name="Line 115"/>
              <p:cNvSpPr>
                <a:spLocks noChangeShapeType="1"/>
              </p:cNvSpPr>
              <p:nvPr/>
            </p:nvSpPr>
            <p:spPr bwMode="auto">
              <a:xfrm>
                <a:off x="120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68" name="Line 116"/>
              <p:cNvSpPr>
                <a:spLocks noChangeShapeType="1"/>
              </p:cNvSpPr>
              <p:nvPr/>
            </p:nvSpPr>
            <p:spPr bwMode="auto">
              <a:xfrm flipV="1">
                <a:off x="107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69" name="Line 117"/>
              <p:cNvSpPr>
                <a:spLocks noChangeShapeType="1"/>
              </p:cNvSpPr>
              <p:nvPr/>
            </p:nvSpPr>
            <p:spPr bwMode="auto">
              <a:xfrm>
                <a:off x="1012" y="183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70" name="Line 118"/>
              <p:cNvSpPr>
                <a:spLocks noChangeShapeType="1"/>
              </p:cNvSpPr>
              <p:nvPr/>
            </p:nvSpPr>
            <p:spPr bwMode="auto">
              <a:xfrm>
                <a:off x="955" y="1874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71" name="Line 119"/>
              <p:cNvSpPr>
                <a:spLocks noChangeShapeType="1"/>
              </p:cNvSpPr>
              <p:nvPr/>
            </p:nvSpPr>
            <p:spPr bwMode="auto">
              <a:xfrm>
                <a:off x="895" y="191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72" name="Line 120"/>
              <p:cNvSpPr>
                <a:spLocks noChangeShapeType="1"/>
              </p:cNvSpPr>
              <p:nvPr/>
            </p:nvSpPr>
            <p:spPr bwMode="auto">
              <a:xfrm flipV="1">
                <a:off x="647" y="2151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73" name="Line 121"/>
              <p:cNvSpPr>
                <a:spLocks noChangeShapeType="1"/>
              </p:cNvSpPr>
              <p:nvPr/>
            </p:nvSpPr>
            <p:spPr bwMode="auto">
              <a:xfrm flipV="1">
                <a:off x="773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74" name="Line 122"/>
              <p:cNvSpPr>
                <a:spLocks noChangeShapeType="1"/>
              </p:cNvSpPr>
              <p:nvPr/>
            </p:nvSpPr>
            <p:spPr bwMode="auto">
              <a:xfrm flipV="1">
                <a:off x="833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75" name="Line 123"/>
              <p:cNvSpPr>
                <a:spLocks noChangeShapeType="1"/>
              </p:cNvSpPr>
              <p:nvPr/>
            </p:nvSpPr>
            <p:spPr bwMode="auto">
              <a:xfrm flipV="1">
                <a:off x="714" y="2100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76" name="Line 124"/>
              <p:cNvSpPr>
                <a:spLocks noChangeShapeType="1"/>
              </p:cNvSpPr>
              <p:nvPr/>
            </p:nvSpPr>
            <p:spPr bwMode="auto">
              <a:xfrm>
                <a:off x="832" y="197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77" name="Line 125"/>
              <p:cNvSpPr>
                <a:spLocks noChangeShapeType="1"/>
              </p:cNvSpPr>
              <p:nvPr/>
            </p:nvSpPr>
            <p:spPr bwMode="auto">
              <a:xfrm>
                <a:off x="773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78" name="Line 126"/>
              <p:cNvSpPr>
                <a:spLocks noChangeShapeType="1"/>
              </p:cNvSpPr>
              <p:nvPr/>
            </p:nvSpPr>
            <p:spPr bwMode="auto">
              <a:xfrm>
                <a:off x="651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79" name="Line 127"/>
              <p:cNvSpPr>
                <a:spLocks noChangeShapeType="1"/>
              </p:cNvSpPr>
              <p:nvPr/>
            </p:nvSpPr>
            <p:spPr bwMode="auto">
              <a:xfrm>
                <a:off x="714" y="2100"/>
                <a:ext cx="5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80" name="Line 128"/>
              <p:cNvSpPr>
                <a:spLocks noChangeShapeType="1"/>
              </p:cNvSpPr>
              <p:nvPr/>
            </p:nvSpPr>
            <p:spPr bwMode="auto">
              <a:xfrm>
                <a:off x="1205" y="1834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81" name="Line 129"/>
              <p:cNvSpPr>
                <a:spLocks noChangeShapeType="1"/>
              </p:cNvSpPr>
              <p:nvPr/>
            </p:nvSpPr>
            <p:spPr bwMode="auto">
              <a:xfrm>
                <a:off x="1264" y="187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82" name="Line 130"/>
              <p:cNvSpPr>
                <a:spLocks noChangeShapeType="1"/>
              </p:cNvSpPr>
              <p:nvPr/>
            </p:nvSpPr>
            <p:spPr bwMode="auto">
              <a:xfrm>
                <a:off x="1382" y="1976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83" name="Line 131"/>
              <p:cNvSpPr>
                <a:spLocks noChangeShapeType="1"/>
              </p:cNvSpPr>
              <p:nvPr/>
            </p:nvSpPr>
            <p:spPr bwMode="auto">
              <a:xfrm>
                <a:off x="1324" y="1914"/>
                <a:ext cx="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84" name="Line 132"/>
              <p:cNvSpPr>
                <a:spLocks noChangeShapeType="1"/>
              </p:cNvSpPr>
              <p:nvPr/>
            </p:nvSpPr>
            <p:spPr bwMode="auto">
              <a:xfrm flipV="1">
                <a:off x="1633" y="2151"/>
                <a:ext cx="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85" name="Line 133"/>
              <p:cNvSpPr>
                <a:spLocks noChangeShapeType="1"/>
              </p:cNvSpPr>
              <p:nvPr/>
            </p:nvSpPr>
            <p:spPr bwMode="auto">
              <a:xfrm flipV="1">
                <a:off x="1511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86" name="Line 134"/>
              <p:cNvSpPr>
                <a:spLocks noChangeShapeType="1"/>
              </p:cNvSpPr>
              <p:nvPr/>
            </p:nvSpPr>
            <p:spPr bwMode="auto">
              <a:xfrm flipV="1">
                <a:off x="1571" y="2101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87" name="Line 135"/>
              <p:cNvSpPr>
                <a:spLocks noChangeShapeType="1"/>
              </p:cNvSpPr>
              <p:nvPr/>
            </p:nvSpPr>
            <p:spPr bwMode="auto">
              <a:xfrm flipV="1">
                <a:off x="1452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88" name="Line 136"/>
              <p:cNvSpPr>
                <a:spLocks noChangeShapeType="1"/>
              </p:cNvSpPr>
              <p:nvPr/>
            </p:nvSpPr>
            <p:spPr bwMode="auto">
              <a:xfrm>
                <a:off x="1452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89" name="Line 137"/>
              <p:cNvSpPr>
                <a:spLocks noChangeShapeType="1"/>
              </p:cNvSpPr>
              <p:nvPr/>
            </p:nvSpPr>
            <p:spPr bwMode="auto">
              <a:xfrm>
                <a:off x="1511" y="2100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90" name="Line 138"/>
              <p:cNvSpPr>
                <a:spLocks noChangeShapeType="1"/>
              </p:cNvSpPr>
              <p:nvPr/>
            </p:nvSpPr>
            <p:spPr bwMode="auto">
              <a:xfrm>
                <a:off x="1570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4741" name="Group 139"/>
            <p:cNvGrpSpPr>
              <a:grpSpLocks/>
            </p:cNvGrpSpPr>
            <p:nvPr/>
          </p:nvGrpSpPr>
          <p:grpSpPr bwMode="auto">
            <a:xfrm flipV="1">
              <a:off x="4593" y="1808"/>
              <a:ext cx="491" cy="370"/>
              <a:chOff x="4276" y="1181"/>
              <a:chExt cx="491" cy="370"/>
            </a:xfrm>
          </p:grpSpPr>
          <p:sp>
            <p:nvSpPr>
              <p:cNvPr id="24743" name="Line 140"/>
              <p:cNvSpPr>
                <a:spLocks noChangeShapeType="1"/>
              </p:cNvSpPr>
              <p:nvPr/>
            </p:nvSpPr>
            <p:spPr bwMode="auto">
              <a:xfrm>
                <a:off x="4524" y="1181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44" name="Line 141"/>
              <p:cNvSpPr>
                <a:spLocks noChangeShapeType="1"/>
              </p:cNvSpPr>
              <p:nvPr/>
            </p:nvSpPr>
            <p:spPr bwMode="auto">
              <a:xfrm>
                <a:off x="4767" y="1181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45" name="Line 142"/>
              <p:cNvSpPr>
                <a:spLocks noChangeShapeType="1"/>
              </p:cNvSpPr>
              <p:nvPr/>
            </p:nvSpPr>
            <p:spPr bwMode="auto">
              <a:xfrm flipH="1">
                <a:off x="4641" y="1184"/>
                <a:ext cx="1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46" name="Line 143"/>
              <p:cNvSpPr>
                <a:spLocks noChangeShapeType="1"/>
              </p:cNvSpPr>
              <p:nvPr/>
            </p:nvSpPr>
            <p:spPr bwMode="auto">
              <a:xfrm>
                <a:off x="4584" y="1181"/>
                <a:ext cx="0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47" name="Line 144"/>
              <p:cNvSpPr>
                <a:spLocks noChangeShapeType="1"/>
              </p:cNvSpPr>
              <p:nvPr/>
            </p:nvSpPr>
            <p:spPr bwMode="auto">
              <a:xfrm>
                <a:off x="4704" y="1181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48" name="Line 145"/>
              <p:cNvSpPr>
                <a:spLocks noChangeShapeType="1"/>
              </p:cNvSpPr>
              <p:nvPr/>
            </p:nvSpPr>
            <p:spPr bwMode="auto">
              <a:xfrm flipV="1">
                <a:off x="4641" y="1529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49" name="Line 146"/>
              <p:cNvSpPr>
                <a:spLocks noChangeShapeType="1"/>
              </p:cNvSpPr>
              <p:nvPr/>
            </p:nvSpPr>
            <p:spPr bwMode="auto">
              <a:xfrm flipV="1">
                <a:off x="4584" y="1491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50" name="Line 147"/>
              <p:cNvSpPr>
                <a:spLocks noChangeShapeType="1"/>
              </p:cNvSpPr>
              <p:nvPr/>
            </p:nvSpPr>
            <p:spPr bwMode="auto">
              <a:xfrm flipV="1">
                <a:off x="4524" y="1451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51" name="Line 148"/>
              <p:cNvSpPr>
                <a:spLocks noChangeShapeType="1"/>
              </p:cNvSpPr>
              <p:nvPr/>
            </p:nvSpPr>
            <p:spPr bwMode="auto">
              <a:xfrm>
                <a:off x="4276" y="1184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52" name="Line 149"/>
              <p:cNvSpPr>
                <a:spLocks noChangeShapeType="1"/>
              </p:cNvSpPr>
              <p:nvPr/>
            </p:nvSpPr>
            <p:spPr bwMode="auto">
              <a:xfrm>
                <a:off x="4402" y="1182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53" name="Line 150"/>
              <p:cNvSpPr>
                <a:spLocks noChangeShapeType="1"/>
              </p:cNvSpPr>
              <p:nvPr/>
            </p:nvSpPr>
            <p:spPr bwMode="auto">
              <a:xfrm>
                <a:off x="4462" y="1184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54" name="Line 151"/>
              <p:cNvSpPr>
                <a:spLocks noChangeShapeType="1"/>
              </p:cNvSpPr>
              <p:nvPr/>
            </p:nvSpPr>
            <p:spPr bwMode="auto">
              <a:xfrm>
                <a:off x="4343" y="1184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55" name="Line 152"/>
              <p:cNvSpPr>
                <a:spLocks noChangeShapeType="1"/>
              </p:cNvSpPr>
              <p:nvPr/>
            </p:nvSpPr>
            <p:spPr bwMode="auto">
              <a:xfrm flipV="1">
                <a:off x="4461" y="1389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56" name="Line 153"/>
              <p:cNvSpPr>
                <a:spLocks noChangeShapeType="1"/>
              </p:cNvSpPr>
              <p:nvPr/>
            </p:nvSpPr>
            <p:spPr bwMode="auto">
              <a:xfrm flipV="1">
                <a:off x="4402" y="1328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57" name="Line 154"/>
              <p:cNvSpPr>
                <a:spLocks noChangeShapeType="1"/>
              </p:cNvSpPr>
              <p:nvPr/>
            </p:nvSpPr>
            <p:spPr bwMode="auto">
              <a:xfrm flipV="1">
                <a:off x="4280" y="1214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58" name="Line 155"/>
              <p:cNvSpPr>
                <a:spLocks noChangeShapeType="1"/>
              </p:cNvSpPr>
              <p:nvPr/>
            </p:nvSpPr>
            <p:spPr bwMode="auto">
              <a:xfrm flipV="1">
                <a:off x="4343" y="1264"/>
                <a:ext cx="5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24742" name="Line 156"/>
            <p:cNvSpPr>
              <a:spLocks noChangeShapeType="1"/>
            </p:cNvSpPr>
            <p:nvPr/>
          </p:nvSpPr>
          <p:spPr bwMode="auto">
            <a:xfrm>
              <a:off x="5021" y="1806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4581" name="Group 157"/>
          <p:cNvGrpSpPr>
            <a:grpSpLocks/>
          </p:cNvGrpSpPr>
          <p:nvPr/>
        </p:nvGrpSpPr>
        <p:grpSpPr bwMode="auto">
          <a:xfrm>
            <a:off x="1576388" y="2519363"/>
            <a:ext cx="7100887" cy="565150"/>
            <a:chOff x="615" y="2822"/>
            <a:chExt cx="4473" cy="755"/>
          </a:xfrm>
        </p:grpSpPr>
        <p:sp>
          <p:nvSpPr>
            <p:cNvPr id="24586" name="Line 158"/>
            <p:cNvSpPr>
              <a:spLocks noChangeShapeType="1"/>
            </p:cNvSpPr>
            <p:nvPr/>
          </p:nvSpPr>
          <p:spPr bwMode="auto">
            <a:xfrm>
              <a:off x="615" y="3199"/>
              <a:ext cx="44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grpSp>
          <p:nvGrpSpPr>
            <p:cNvPr id="24587" name="Group 159"/>
            <p:cNvGrpSpPr>
              <a:grpSpLocks/>
            </p:cNvGrpSpPr>
            <p:nvPr/>
          </p:nvGrpSpPr>
          <p:grpSpPr bwMode="auto">
            <a:xfrm>
              <a:off x="1144" y="2827"/>
              <a:ext cx="986" cy="375"/>
              <a:chOff x="647" y="1811"/>
              <a:chExt cx="986" cy="375"/>
            </a:xfrm>
          </p:grpSpPr>
          <p:sp>
            <p:nvSpPr>
              <p:cNvPr id="24704" name="Line 160"/>
              <p:cNvSpPr>
                <a:spLocks noChangeShapeType="1"/>
              </p:cNvSpPr>
              <p:nvPr/>
            </p:nvSpPr>
            <p:spPr bwMode="auto">
              <a:xfrm flipV="1">
                <a:off x="895" y="1914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05" name="Line 161"/>
              <p:cNvSpPr>
                <a:spLocks noChangeShapeType="1"/>
              </p:cNvSpPr>
              <p:nvPr/>
            </p:nvSpPr>
            <p:spPr bwMode="auto">
              <a:xfrm flipH="1" flipV="1">
                <a:off x="1382" y="1914"/>
                <a:ext cx="3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06" name="Line 162"/>
              <p:cNvSpPr>
                <a:spLocks noChangeShapeType="1"/>
              </p:cNvSpPr>
              <p:nvPr/>
            </p:nvSpPr>
            <p:spPr bwMode="auto">
              <a:xfrm>
                <a:off x="1075" y="1811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07" name="Line 163"/>
              <p:cNvSpPr>
                <a:spLocks noChangeShapeType="1"/>
              </p:cNvSpPr>
              <p:nvPr/>
            </p:nvSpPr>
            <p:spPr bwMode="auto">
              <a:xfrm flipV="1">
                <a:off x="1138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08" name="Line 164"/>
              <p:cNvSpPr>
                <a:spLocks noChangeShapeType="1"/>
              </p:cNvSpPr>
              <p:nvPr/>
            </p:nvSpPr>
            <p:spPr bwMode="auto">
              <a:xfrm flipH="1" flipV="1">
                <a:off x="1012" y="1836"/>
                <a:ext cx="1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09" name="Line 165"/>
              <p:cNvSpPr>
                <a:spLocks noChangeShapeType="1"/>
              </p:cNvSpPr>
              <p:nvPr/>
            </p:nvSpPr>
            <p:spPr bwMode="auto">
              <a:xfrm flipV="1">
                <a:off x="1264" y="1836"/>
                <a:ext cx="0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10" name="Line 166"/>
              <p:cNvSpPr>
                <a:spLocks noChangeShapeType="1"/>
              </p:cNvSpPr>
              <p:nvPr/>
            </p:nvSpPr>
            <p:spPr bwMode="auto">
              <a:xfrm flipV="1">
                <a:off x="955" y="1874"/>
                <a:ext cx="0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11" name="Line 167"/>
              <p:cNvSpPr>
                <a:spLocks noChangeShapeType="1"/>
              </p:cNvSpPr>
              <p:nvPr/>
            </p:nvSpPr>
            <p:spPr bwMode="auto">
              <a:xfrm flipV="1">
                <a:off x="1324" y="1874"/>
                <a:ext cx="0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12" name="Line 168"/>
              <p:cNvSpPr>
                <a:spLocks noChangeShapeType="1"/>
              </p:cNvSpPr>
              <p:nvPr/>
            </p:nvSpPr>
            <p:spPr bwMode="auto">
              <a:xfrm flipV="1">
                <a:off x="120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13" name="Line 169"/>
              <p:cNvSpPr>
                <a:spLocks noChangeShapeType="1"/>
              </p:cNvSpPr>
              <p:nvPr/>
            </p:nvSpPr>
            <p:spPr bwMode="auto">
              <a:xfrm flipV="1">
                <a:off x="107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14" name="Line 170"/>
              <p:cNvSpPr>
                <a:spLocks noChangeShapeType="1"/>
              </p:cNvSpPr>
              <p:nvPr/>
            </p:nvSpPr>
            <p:spPr bwMode="auto">
              <a:xfrm>
                <a:off x="1012" y="183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15" name="Line 171"/>
              <p:cNvSpPr>
                <a:spLocks noChangeShapeType="1"/>
              </p:cNvSpPr>
              <p:nvPr/>
            </p:nvSpPr>
            <p:spPr bwMode="auto">
              <a:xfrm>
                <a:off x="955" y="1874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16" name="Line 172"/>
              <p:cNvSpPr>
                <a:spLocks noChangeShapeType="1"/>
              </p:cNvSpPr>
              <p:nvPr/>
            </p:nvSpPr>
            <p:spPr bwMode="auto">
              <a:xfrm>
                <a:off x="895" y="191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17" name="Line 173"/>
              <p:cNvSpPr>
                <a:spLocks noChangeShapeType="1"/>
              </p:cNvSpPr>
              <p:nvPr/>
            </p:nvSpPr>
            <p:spPr bwMode="auto">
              <a:xfrm flipV="1">
                <a:off x="647" y="2151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18" name="Line 174"/>
              <p:cNvSpPr>
                <a:spLocks noChangeShapeType="1"/>
              </p:cNvSpPr>
              <p:nvPr/>
            </p:nvSpPr>
            <p:spPr bwMode="auto">
              <a:xfrm flipV="1">
                <a:off x="773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19" name="Line 175"/>
              <p:cNvSpPr>
                <a:spLocks noChangeShapeType="1"/>
              </p:cNvSpPr>
              <p:nvPr/>
            </p:nvSpPr>
            <p:spPr bwMode="auto">
              <a:xfrm flipV="1">
                <a:off x="833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20" name="Line 176"/>
              <p:cNvSpPr>
                <a:spLocks noChangeShapeType="1"/>
              </p:cNvSpPr>
              <p:nvPr/>
            </p:nvSpPr>
            <p:spPr bwMode="auto">
              <a:xfrm flipV="1">
                <a:off x="714" y="2100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21" name="Line 177"/>
              <p:cNvSpPr>
                <a:spLocks noChangeShapeType="1"/>
              </p:cNvSpPr>
              <p:nvPr/>
            </p:nvSpPr>
            <p:spPr bwMode="auto">
              <a:xfrm>
                <a:off x="832" y="197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22" name="Line 178"/>
              <p:cNvSpPr>
                <a:spLocks noChangeShapeType="1"/>
              </p:cNvSpPr>
              <p:nvPr/>
            </p:nvSpPr>
            <p:spPr bwMode="auto">
              <a:xfrm>
                <a:off x="773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23" name="Line 179"/>
              <p:cNvSpPr>
                <a:spLocks noChangeShapeType="1"/>
              </p:cNvSpPr>
              <p:nvPr/>
            </p:nvSpPr>
            <p:spPr bwMode="auto">
              <a:xfrm>
                <a:off x="651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24" name="Line 180"/>
              <p:cNvSpPr>
                <a:spLocks noChangeShapeType="1"/>
              </p:cNvSpPr>
              <p:nvPr/>
            </p:nvSpPr>
            <p:spPr bwMode="auto">
              <a:xfrm>
                <a:off x="714" y="2100"/>
                <a:ext cx="5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25" name="Line 181"/>
              <p:cNvSpPr>
                <a:spLocks noChangeShapeType="1"/>
              </p:cNvSpPr>
              <p:nvPr/>
            </p:nvSpPr>
            <p:spPr bwMode="auto">
              <a:xfrm>
                <a:off x="1205" y="1834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26" name="Line 182"/>
              <p:cNvSpPr>
                <a:spLocks noChangeShapeType="1"/>
              </p:cNvSpPr>
              <p:nvPr/>
            </p:nvSpPr>
            <p:spPr bwMode="auto">
              <a:xfrm>
                <a:off x="1264" y="187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27" name="Line 183"/>
              <p:cNvSpPr>
                <a:spLocks noChangeShapeType="1"/>
              </p:cNvSpPr>
              <p:nvPr/>
            </p:nvSpPr>
            <p:spPr bwMode="auto">
              <a:xfrm>
                <a:off x="1382" y="1976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28" name="Line 184"/>
              <p:cNvSpPr>
                <a:spLocks noChangeShapeType="1"/>
              </p:cNvSpPr>
              <p:nvPr/>
            </p:nvSpPr>
            <p:spPr bwMode="auto">
              <a:xfrm>
                <a:off x="1324" y="1914"/>
                <a:ext cx="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29" name="Line 185"/>
              <p:cNvSpPr>
                <a:spLocks noChangeShapeType="1"/>
              </p:cNvSpPr>
              <p:nvPr/>
            </p:nvSpPr>
            <p:spPr bwMode="auto">
              <a:xfrm flipV="1">
                <a:off x="1633" y="2151"/>
                <a:ext cx="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30" name="Line 186"/>
              <p:cNvSpPr>
                <a:spLocks noChangeShapeType="1"/>
              </p:cNvSpPr>
              <p:nvPr/>
            </p:nvSpPr>
            <p:spPr bwMode="auto">
              <a:xfrm flipV="1">
                <a:off x="1511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31" name="Line 187"/>
              <p:cNvSpPr>
                <a:spLocks noChangeShapeType="1"/>
              </p:cNvSpPr>
              <p:nvPr/>
            </p:nvSpPr>
            <p:spPr bwMode="auto">
              <a:xfrm flipV="1">
                <a:off x="1571" y="2101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32" name="Line 188"/>
              <p:cNvSpPr>
                <a:spLocks noChangeShapeType="1"/>
              </p:cNvSpPr>
              <p:nvPr/>
            </p:nvSpPr>
            <p:spPr bwMode="auto">
              <a:xfrm flipV="1">
                <a:off x="1452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33" name="Line 189"/>
              <p:cNvSpPr>
                <a:spLocks noChangeShapeType="1"/>
              </p:cNvSpPr>
              <p:nvPr/>
            </p:nvSpPr>
            <p:spPr bwMode="auto">
              <a:xfrm>
                <a:off x="1452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34" name="Line 190"/>
              <p:cNvSpPr>
                <a:spLocks noChangeShapeType="1"/>
              </p:cNvSpPr>
              <p:nvPr/>
            </p:nvSpPr>
            <p:spPr bwMode="auto">
              <a:xfrm>
                <a:off x="1511" y="2100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35" name="Line 191"/>
              <p:cNvSpPr>
                <a:spLocks noChangeShapeType="1"/>
              </p:cNvSpPr>
              <p:nvPr/>
            </p:nvSpPr>
            <p:spPr bwMode="auto">
              <a:xfrm>
                <a:off x="1570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4588" name="Group 192"/>
            <p:cNvGrpSpPr>
              <a:grpSpLocks/>
            </p:cNvGrpSpPr>
            <p:nvPr/>
          </p:nvGrpSpPr>
          <p:grpSpPr bwMode="auto">
            <a:xfrm>
              <a:off x="3116" y="2822"/>
              <a:ext cx="986" cy="375"/>
              <a:chOff x="647" y="1811"/>
              <a:chExt cx="986" cy="375"/>
            </a:xfrm>
          </p:grpSpPr>
          <p:sp>
            <p:nvSpPr>
              <p:cNvPr id="24672" name="Line 193"/>
              <p:cNvSpPr>
                <a:spLocks noChangeShapeType="1"/>
              </p:cNvSpPr>
              <p:nvPr/>
            </p:nvSpPr>
            <p:spPr bwMode="auto">
              <a:xfrm flipV="1">
                <a:off x="895" y="1914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73" name="Line 194"/>
              <p:cNvSpPr>
                <a:spLocks noChangeShapeType="1"/>
              </p:cNvSpPr>
              <p:nvPr/>
            </p:nvSpPr>
            <p:spPr bwMode="auto">
              <a:xfrm flipH="1" flipV="1">
                <a:off x="1382" y="1914"/>
                <a:ext cx="3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74" name="Line 195"/>
              <p:cNvSpPr>
                <a:spLocks noChangeShapeType="1"/>
              </p:cNvSpPr>
              <p:nvPr/>
            </p:nvSpPr>
            <p:spPr bwMode="auto">
              <a:xfrm>
                <a:off x="1075" y="1811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75" name="Line 196"/>
              <p:cNvSpPr>
                <a:spLocks noChangeShapeType="1"/>
              </p:cNvSpPr>
              <p:nvPr/>
            </p:nvSpPr>
            <p:spPr bwMode="auto">
              <a:xfrm flipV="1">
                <a:off x="1138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76" name="Line 197"/>
              <p:cNvSpPr>
                <a:spLocks noChangeShapeType="1"/>
              </p:cNvSpPr>
              <p:nvPr/>
            </p:nvSpPr>
            <p:spPr bwMode="auto">
              <a:xfrm flipH="1" flipV="1">
                <a:off x="1012" y="1836"/>
                <a:ext cx="1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77" name="Line 198"/>
              <p:cNvSpPr>
                <a:spLocks noChangeShapeType="1"/>
              </p:cNvSpPr>
              <p:nvPr/>
            </p:nvSpPr>
            <p:spPr bwMode="auto">
              <a:xfrm flipV="1">
                <a:off x="1264" y="1836"/>
                <a:ext cx="0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78" name="Line 199"/>
              <p:cNvSpPr>
                <a:spLocks noChangeShapeType="1"/>
              </p:cNvSpPr>
              <p:nvPr/>
            </p:nvSpPr>
            <p:spPr bwMode="auto">
              <a:xfrm flipV="1">
                <a:off x="955" y="1874"/>
                <a:ext cx="0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79" name="Line 200"/>
              <p:cNvSpPr>
                <a:spLocks noChangeShapeType="1"/>
              </p:cNvSpPr>
              <p:nvPr/>
            </p:nvSpPr>
            <p:spPr bwMode="auto">
              <a:xfrm flipV="1">
                <a:off x="1324" y="1874"/>
                <a:ext cx="0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80" name="Line 201"/>
              <p:cNvSpPr>
                <a:spLocks noChangeShapeType="1"/>
              </p:cNvSpPr>
              <p:nvPr/>
            </p:nvSpPr>
            <p:spPr bwMode="auto">
              <a:xfrm flipV="1">
                <a:off x="120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81" name="Line 202"/>
              <p:cNvSpPr>
                <a:spLocks noChangeShapeType="1"/>
              </p:cNvSpPr>
              <p:nvPr/>
            </p:nvSpPr>
            <p:spPr bwMode="auto">
              <a:xfrm flipV="1">
                <a:off x="107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82" name="Line 203"/>
              <p:cNvSpPr>
                <a:spLocks noChangeShapeType="1"/>
              </p:cNvSpPr>
              <p:nvPr/>
            </p:nvSpPr>
            <p:spPr bwMode="auto">
              <a:xfrm>
                <a:off x="1012" y="183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83" name="Line 204"/>
              <p:cNvSpPr>
                <a:spLocks noChangeShapeType="1"/>
              </p:cNvSpPr>
              <p:nvPr/>
            </p:nvSpPr>
            <p:spPr bwMode="auto">
              <a:xfrm>
                <a:off x="955" y="1874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84" name="Line 205"/>
              <p:cNvSpPr>
                <a:spLocks noChangeShapeType="1"/>
              </p:cNvSpPr>
              <p:nvPr/>
            </p:nvSpPr>
            <p:spPr bwMode="auto">
              <a:xfrm>
                <a:off x="895" y="191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85" name="Line 206"/>
              <p:cNvSpPr>
                <a:spLocks noChangeShapeType="1"/>
              </p:cNvSpPr>
              <p:nvPr/>
            </p:nvSpPr>
            <p:spPr bwMode="auto">
              <a:xfrm flipV="1">
                <a:off x="647" y="2151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86" name="Line 207"/>
              <p:cNvSpPr>
                <a:spLocks noChangeShapeType="1"/>
              </p:cNvSpPr>
              <p:nvPr/>
            </p:nvSpPr>
            <p:spPr bwMode="auto">
              <a:xfrm flipV="1">
                <a:off x="773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87" name="Line 208"/>
              <p:cNvSpPr>
                <a:spLocks noChangeShapeType="1"/>
              </p:cNvSpPr>
              <p:nvPr/>
            </p:nvSpPr>
            <p:spPr bwMode="auto">
              <a:xfrm flipV="1">
                <a:off x="833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88" name="Line 209"/>
              <p:cNvSpPr>
                <a:spLocks noChangeShapeType="1"/>
              </p:cNvSpPr>
              <p:nvPr/>
            </p:nvSpPr>
            <p:spPr bwMode="auto">
              <a:xfrm flipV="1">
                <a:off x="714" y="2100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89" name="Line 210"/>
              <p:cNvSpPr>
                <a:spLocks noChangeShapeType="1"/>
              </p:cNvSpPr>
              <p:nvPr/>
            </p:nvSpPr>
            <p:spPr bwMode="auto">
              <a:xfrm>
                <a:off x="832" y="197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90" name="Line 211"/>
              <p:cNvSpPr>
                <a:spLocks noChangeShapeType="1"/>
              </p:cNvSpPr>
              <p:nvPr/>
            </p:nvSpPr>
            <p:spPr bwMode="auto">
              <a:xfrm>
                <a:off x="773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91" name="Line 212"/>
              <p:cNvSpPr>
                <a:spLocks noChangeShapeType="1"/>
              </p:cNvSpPr>
              <p:nvPr/>
            </p:nvSpPr>
            <p:spPr bwMode="auto">
              <a:xfrm>
                <a:off x="651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92" name="Line 213"/>
              <p:cNvSpPr>
                <a:spLocks noChangeShapeType="1"/>
              </p:cNvSpPr>
              <p:nvPr/>
            </p:nvSpPr>
            <p:spPr bwMode="auto">
              <a:xfrm>
                <a:off x="714" y="2100"/>
                <a:ext cx="5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93" name="Line 214"/>
              <p:cNvSpPr>
                <a:spLocks noChangeShapeType="1"/>
              </p:cNvSpPr>
              <p:nvPr/>
            </p:nvSpPr>
            <p:spPr bwMode="auto">
              <a:xfrm>
                <a:off x="1205" y="1834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94" name="Line 215"/>
              <p:cNvSpPr>
                <a:spLocks noChangeShapeType="1"/>
              </p:cNvSpPr>
              <p:nvPr/>
            </p:nvSpPr>
            <p:spPr bwMode="auto">
              <a:xfrm>
                <a:off x="1264" y="187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95" name="Line 216"/>
              <p:cNvSpPr>
                <a:spLocks noChangeShapeType="1"/>
              </p:cNvSpPr>
              <p:nvPr/>
            </p:nvSpPr>
            <p:spPr bwMode="auto">
              <a:xfrm>
                <a:off x="1382" y="1976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96" name="Line 217"/>
              <p:cNvSpPr>
                <a:spLocks noChangeShapeType="1"/>
              </p:cNvSpPr>
              <p:nvPr/>
            </p:nvSpPr>
            <p:spPr bwMode="auto">
              <a:xfrm>
                <a:off x="1324" y="1914"/>
                <a:ext cx="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97" name="Line 218"/>
              <p:cNvSpPr>
                <a:spLocks noChangeShapeType="1"/>
              </p:cNvSpPr>
              <p:nvPr/>
            </p:nvSpPr>
            <p:spPr bwMode="auto">
              <a:xfrm flipV="1">
                <a:off x="1633" y="2151"/>
                <a:ext cx="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98" name="Line 219"/>
              <p:cNvSpPr>
                <a:spLocks noChangeShapeType="1"/>
              </p:cNvSpPr>
              <p:nvPr/>
            </p:nvSpPr>
            <p:spPr bwMode="auto">
              <a:xfrm flipV="1">
                <a:off x="1511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99" name="Line 220"/>
              <p:cNvSpPr>
                <a:spLocks noChangeShapeType="1"/>
              </p:cNvSpPr>
              <p:nvPr/>
            </p:nvSpPr>
            <p:spPr bwMode="auto">
              <a:xfrm flipV="1">
                <a:off x="1571" y="2101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00" name="Line 221"/>
              <p:cNvSpPr>
                <a:spLocks noChangeShapeType="1"/>
              </p:cNvSpPr>
              <p:nvPr/>
            </p:nvSpPr>
            <p:spPr bwMode="auto">
              <a:xfrm flipV="1">
                <a:off x="1452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01" name="Line 222"/>
              <p:cNvSpPr>
                <a:spLocks noChangeShapeType="1"/>
              </p:cNvSpPr>
              <p:nvPr/>
            </p:nvSpPr>
            <p:spPr bwMode="auto">
              <a:xfrm>
                <a:off x="1452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02" name="Line 223"/>
              <p:cNvSpPr>
                <a:spLocks noChangeShapeType="1"/>
              </p:cNvSpPr>
              <p:nvPr/>
            </p:nvSpPr>
            <p:spPr bwMode="auto">
              <a:xfrm>
                <a:off x="1511" y="2100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03" name="Line 224"/>
              <p:cNvSpPr>
                <a:spLocks noChangeShapeType="1"/>
              </p:cNvSpPr>
              <p:nvPr/>
            </p:nvSpPr>
            <p:spPr bwMode="auto">
              <a:xfrm>
                <a:off x="1570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4589" name="Group 225"/>
            <p:cNvGrpSpPr>
              <a:grpSpLocks/>
            </p:cNvGrpSpPr>
            <p:nvPr/>
          </p:nvGrpSpPr>
          <p:grpSpPr bwMode="auto">
            <a:xfrm flipV="1">
              <a:off x="2130" y="3202"/>
              <a:ext cx="986" cy="375"/>
              <a:chOff x="647" y="1811"/>
              <a:chExt cx="986" cy="375"/>
            </a:xfrm>
          </p:grpSpPr>
          <p:sp>
            <p:nvSpPr>
              <p:cNvPr id="24640" name="Line 226"/>
              <p:cNvSpPr>
                <a:spLocks noChangeShapeType="1"/>
              </p:cNvSpPr>
              <p:nvPr/>
            </p:nvSpPr>
            <p:spPr bwMode="auto">
              <a:xfrm flipV="1">
                <a:off x="895" y="1914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41" name="Line 227"/>
              <p:cNvSpPr>
                <a:spLocks noChangeShapeType="1"/>
              </p:cNvSpPr>
              <p:nvPr/>
            </p:nvSpPr>
            <p:spPr bwMode="auto">
              <a:xfrm flipH="1" flipV="1">
                <a:off x="1382" y="1914"/>
                <a:ext cx="3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42" name="Line 228"/>
              <p:cNvSpPr>
                <a:spLocks noChangeShapeType="1"/>
              </p:cNvSpPr>
              <p:nvPr/>
            </p:nvSpPr>
            <p:spPr bwMode="auto">
              <a:xfrm>
                <a:off x="1075" y="1811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43" name="Line 229"/>
              <p:cNvSpPr>
                <a:spLocks noChangeShapeType="1"/>
              </p:cNvSpPr>
              <p:nvPr/>
            </p:nvSpPr>
            <p:spPr bwMode="auto">
              <a:xfrm flipV="1">
                <a:off x="1138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44" name="Line 230"/>
              <p:cNvSpPr>
                <a:spLocks noChangeShapeType="1"/>
              </p:cNvSpPr>
              <p:nvPr/>
            </p:nvSpPr>
            <p:spPr bwMode="auto">
              <a:xfrm flipH="1" flipV="1">
                <a:off x="1012" y="1836"/>
                <a:ext cx="1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45" name="Line 231"/>
              <p:cNvSpPr>
                <a:spLocks noChangeShapeType="1"/>
              </p:cNvSpPr>
              <p:nvPr/>
            </p:nvSpPr>
            <p:spPr bwMode="auto">
              <a:xfrm flipV="1">
                <a:off x="1264" y="1836"/>
                <a:ext cx="0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46" name="Line 232"/>
              <p:cNvSpPr>
                <a:spLocks noChangeShapeType="1"/>
              </p:cNvSpPr>
              <p:nvPr/>
            </p:nvSpPr>
            <p:spPr bwMode="auto">
              <a:xfrm flipV="1">
                <a:off x="955" y="1874"/>
                <a:ext cx="0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47" name="Line 233"/>
              <p:cNvSpPr>
                <a:spLocks noChangeShapeType="1"/>
              </p:cNvSpPr>
              <p:nvPr/>
            </p:nvSpPr>
            <p:spPr bwMode="auto">
              <a:xfrm flipV="1">
                <a:off x="1324" y="1874"/>
                <a:ext cx="0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48" name="Line 234"/>
              <p:cNvSpPr>
                <a:spLocks noChangeShapeType="1"/>
              </p:cNvSpPr>
              <p:nvPr/>
            </p:nvSpPr>
            <p:spPr bwMode="auto">
              <a:xfrm flipV="1">
                <a:off x="120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49" name="Line 235"/>
              <p:cNvSpPr>
                <a:spLocks noChangeShapeType="1"/>
              </p:cNvSpPr>
              <p:nvPr/>
            </p:nvSpPr>
            <p:spPr bwMode="auto">
              <a:xfrm flipV="1">
                <a:off x="107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50" name="Line 236"/>
              <p:cNvSpPr>
                <a:spLocks noChangeShapeType="1"/>
              </p:cNvSpPr>
              <p:nvPr/>
            </p:nvSpPr>
            <p:spPr bwMode="auto">
              <a:xfrm>
                <a:off x="1012" y="183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51" name="Line 237"/>
              <p:cNvSpPr>
                <a:spLocks noChangeShapeType="1"/>
              </p:cNvSpPr>
              <p:nvPr/>
            </p:nvSpPr>
            <p:spPr bwMode="auto">
              <a:xfrm>
                <a:off x="955" y="1874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52" name="Line 238"/>
              <p:cNvSpPr>
                <a:spLocks noChangeShapeType="1"/>
              </p:cNvSpPr>
              <p:nvPr/>
            </p:nvSpPr>
            <p:spPr bwMode="auto">
              <a:xfrm>
                <a:off x="895" y="191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53" name="Line 239"/>
              <p:cNvSpPr>
                <a:spLocks noChangeShapeType="1"/>
              </p:cNvSpPr>
              <p:nvPr/>
            </p:nvSpPr>
            <p:spPr bwMode="auto">
              <a:xfrm flipV="1">
                <a:off x="647" y="2151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54" name="Line 240"/>
              <p:cNvSpPr>
                <a:spLocks noChangeShapeType="1"/>
              </p:cNvSpPr>
              <p:nvPr/>
            </p:nvSpPr>
            <p:spPr bwMode="auto">
              <a:xfrm flipV="1">
                <a:off x="773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55" name="Line 241"/>
              <p:cNvSpPr>
                <a:spLocks noChangeShapeType="1"/>
              </p:cNvSpPr>
              <p:nvPr/>
            </p:nvSpPr>
            <p:spPr bwMode="auto">
              <a:xfrm flipV="1">
                <a:off x="833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56" name="Line 242"/>
              <p:cNvSpPr>
                <a:spLocks noChangeShapeType="1"/>
              </p:cNvSpPr>
              <p:nvPr/>
            </p:nvSpPr>
            <p:spPr bwMode="auto">
              <a:xfrm flipV="1">
                <a:off x="714" y="2100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57" name="Line 243"/>
              <p:cNvSpPr>
                <a:spLocks noChangeShapeType="1"/>
              </p:cNvSpPr>
              <p:nvPr/>
            </p:nvSpPr>
            <p:spPr bwMode="auto">
              <a:xfrm>
                <a:off x="832" y="197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58" name="Line 244"/>
              <p:cNvSpPr>
                <a:spLocks noChangeShapeType="1"/>
              </p:cNvSpPr>
              <p:nvPr/>
            </p:nvSpPr>
            <p:spPr bwMode="auto">
              <a:xfrm>
                <a:off x="773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59" name="Line 245"/>
              <p:cNvSpPr>
                <a:spLocks noChangeShapeType="1"/>
              </p:cNvSpPr>
              <p:nvPr/>
            </p:nvSpPr>
            <p:spPr bwMode="auto">
              <a:xfrm>
                <a:off x="651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60" name="Line 246"/>
              <p:cNvSpPr>
                <a:spLocks noChangeShapeType="1"/>
              </p:cNvSpPr>
              <p:nvPr/>
            </p:nvSpPr>
            <p:spPr bwMode="auto">
              <a:xfrm>
                <a:off x="714" y="2100"/>
                <a:ext cx="5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61" name="Line 247"/>
              <p:cNvSpPr>
                <a:spLocks noChangeShapeType="1"/>
              </p:cNvSpPr>
              <p:nvPr/>
            </p:nvSpPr>
            <p:spPr bwMode="auto">
              <a:xfrm>
                <a:off x="1205" y="1834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62" name="Line 248"/>
              <p:cNvSpPr>
                <a:spLocks noChangeShapeType="1"/>
              </p:cNvSpPr>
              <p:nvPr/>
            </p:nvSpPr>
            <p:spPr bwMode="auto">
              <a:xfrm>
                <a:off x="1264" y="187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63" name="Line 249"/>
              <p:cNvSpPr>
                <a:spLocks noChangeShapeType="1"/>
              </p:cNvSpPr>
              <p:nvPr/>
            </p:nvSpPr>
            <p:spPr bwMode="auto">
              <a:xfrm>
                <a:off x="1382" y="1976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64" name="Line 250"/>
              <p:cNvSpPr>
                <a:spLocks noChangeShapeType="1"/>
              </p:cNvSpPr>
              <p:nvPr/>
            </p:nvSpPr>
            <p:spPr bwMode="auto">
              <a:xfrm>
                <a:off x="1324" y="1914"/>
                <a:ext cx="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65" name="Line 251"/>
              <p:cNvSpPr>
                <a:spLocks noChangeShapeType="1"/>
              </p:cNvSpPr>
              <p:nvPr/>
            </p:nvSpPr>
            <p:spPr bwMode="auto">
              <a:xfrm flipV="1">
                <a:off x="1633" y="2151"/>
                <a:ext cx="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66" name="Line 252"/>
              <p:cNvSpPr>
                <a:spLocks noChangeShapeType="1"/>
              </p:cNvSpPr>
              <p:nvPr/>
            </p:nvSpPr>
            <p:spPr bwMode="auto">
              <a:xfrm flipV="1">
                <a:off x="1511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67" name="Line 253"/>
              <p:cNvSpPr>
                <a:spLocks noChangeShapeType="1"/>
              </p:cNvSpPr>
              <p:nvPr/>
            </p:nvSpPr>
            <p:spPr bwMode="auto">
              <a:xfrm flipV="1">
                <a:off x="1571" y="2101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68" name="Line 254"/>
              <p:cNvSpPr>
                <a:spLocks noChangeShapeType="1"/>
              </p:cNvSpPr>
              <p:nvPr/>
            </p:nvSpPr>
            <p:spPr bwMode="auto">
              <a:xfrm flipV="1">
                <a:off x="1452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69" name="Line 255"/>
              <p:cNvSpPr>
                <a:spLocks noChangeShapeType="1"/>
              </p:cNvSpPr>
              <p:nvPr/>
            </p:nvSpPr>
            <p:spPr bwMode="auto">
              <a:xfrm>
                <a:off x="1452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70" name="Line 256"/>
              <p:cNvSpPr>
                <a:spLocks noChangeShapeType="1"/>
              </p:cNvSpPr>
              <p:nvPr/>
            </p:nvSpPr>
            <p:spPr bwMode="auto">
              <a:xfrm>
                <a:off x="1511" y="2100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71" name="Line 257"/>
              <p:cNvSpPr>
                <a:spLocks noChangeShapeType="1"/>
              </p:cNvSpPr>
              <p:nvPr/>
            </p:nvSpPr>
            <p:spPr bwMode="auto">
              <a:xfrm>
                <a:off x="1570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4590" name="Group 258"/>
            <p:cNvGrpSpPr>
              <a:grpSpLocks/>
            </p:cNvGrpSpPr>
            <p:nvPr/>
          </p:nvGrpSpPr>
          <p:grpSpPr bwMode="auto">
            <a:xfrm flipV="1">
              <a:off x="4102" y="3194"/>
              <a:ext cx="986" cy="375"/>
              <a:chOff x="647" y="1811"/>
              <a:chExt cx="986" cy="375"/>
            </a:xfrm>
          </p:grpSpPr>
          <p:sp>
            <p:nvSpPr>
              <p:cNvPr id="24608" name="Line 259"/>
              <p:cNvSpPr>
                <a:spLocks noChangeShapeType="1"/>
              </p:cNvSpPr>
              <p:nvPr/>
            </p:nvSpPr>
            <p:spPr bwMode="auto">
              <a:xfrm flipV="1">
                <a:off x="895" y="1914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09" name="Line 260"/>
              <p:cNvSpPr>
                <a:spLocks noChangeShapeType="1"/>
              </p:cNvSpPr>
              <p:nvPr/>
            </p:nvSpPr>
            <p:spPr bwMode="auto">
              <a:xfrm flipH="1" flipV="1">
                <a:off x="1382" y="1914"/>
                <a:ext cx="3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10" name="Line 261"/>
              <p:cNvSpPr>
                <a:spLocks noChangeShapeType="1"/>
              </p:cNvSpPr>
              <p:nvPr/>
            </p:nvSpPr>
            <p:spPr bwMode="auto">
              <a:xfrm>
                <a:off x="1075" y="1811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11" name="Line 262"/>
              <p:cNvSpPr>
                <a:spLocks noChangeShapeType="1"/>
              </p:cNvSpPr>
              <p:nvPr/>
            </p:nvSpPr>
            <p:spPr bwMode="auto">
              <a:xfrm flipV="1">
                <a:off x="1138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12" name="Line 263"/>
              <p:cNvSpPr>
                <a:spLocks noChangeShapeType="1"/>
              </p:cNvSpPr>
              <p:nvPr/>
            </p:nvSpPr>
            <p:spPr bwMode="auto">
              <a:xfrm flipH="1" flipV="1">
                <a:off x="1012" y="1836"/>
                <a:ext cx="1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13" name="Line 264"/>
              <p:cNvSpPr>
                <a:spLocks noChangeShapeType="1"/>
              </p:cNvSpPr>
              <p:nvPr/>
            </p:nvSpPr>
            <p:spPr bwMode="auto">
              <a:xfrm flipV="1">
                <a:off x="1264" y="1836"/>
                <a:ext cx="0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14" name="Line 265"/>
              <p:cNvSpPr>
                <a:spLocks noChangeShapeType="1"/>
              </p:cNvSpPr>
              <p:nvPr/>
            </p:nvSpPr>
            <p:spPr bwMode="auto">
              <a:xfrm flipV="1">
                <a:off x="955" y="1874"/>
                <a:ext cx="0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15" name="Line 266"/>
              <p:cNvSpPr>
                <a:spLocks noChangeShapeType="1"/>
              </p:cNvSpPr>
              <p:nvPr/>
            </p:nvSpPr>
            <p:spPr bwMode="auto">
              <a:xfrm flipV="1">
                <a:off x="1324" y="1874"/>
                <a:ext cx="0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16" name="Line 267"/>
              <p:cNvSpPr>
                <a:spLocks noChangeShapeType="1"/>
              </p:cNvSpPr>
              <p:nvPr/>
            </p:nvSpPr>
            <p:spPr bwMode="auto">
              <a:xfrm>
                <a:off x="120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17" name="Line 268"/>
              <p:cNvSpPr>
                <a:spLocks noChangeShapeType="1"/>
              </p:cNvSpPr>
              <p:nvPr/>
            </p:nvSpPr>
            <p:spPr bwMode="auto">
              <a:xfrm flipV="1">
                <a:off x="1075" y="1814"/>
                <a:ext cx="0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18" name="Line 269"/>
              <p:cNvSpPr>
                <a:spLocks noChangeShapeType="1"/>
              </p:cNvSpPr>
              <p:nvPr/>
            </p:nvSpPr>
            <p:spPr bwMode="auto">
              <a:xfrm>
                <a:off x="1012" y="183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19" name="Line 270"/>
              <p:cNvSpPr>
                <a:spLocks noChangeShapeType="1"/>
              </p:cNvSpPr>
              <p:nvPr/>
            </p:nvSpPr>
            <p:spPr bwMode="auto">
              <a:xfrm>
                <a:off x="955" y="1874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20" name="Line 271"/>
              <p:cNvSpPr>
                <a:spLocks noChangeShapeType="1"/>
              </p:cNvSpPr>
              <p:nvPr/>
            </p:nvSpPr>
            <p:spPr bwMode="auto">
              <a:xfrm>
                <a:off x="895" y="191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21" name="Line 272"/>
              <p:cNvSpPr>
                <a:spLocks noChangeShapeType="1"/>
              </p:cNvSpPr>
              <p:nvPr/>
            </p:nvSpPr>
            <p:spPr bwMode="auto">
              <a:xfrm flipV="1">
                <a:off x="647" y="2151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22" name="Line 273"/>
              <p:cNvSpPr>
                <a:spLocks noChangeShapeType="1"/>
              </p:cNvSpPr>
              <p:nvPr/>
            </p:nvSpPr>
            <p:spPr bwMode="auto">
              <a:xfrm flipV="1">
                <a:off x="773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23" name="Line 274"/>
              <p:cNvSpPr>
                <a:spLocks noChangeShapeType="1"/>
              </p:cNvSpPr>
              <p:nvPr/>
            </p:nvSpPr>
            <p:spPr bwMode="auto">
              <a:xfrm flipV="1">
                <a:off x="833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24" name="Line 275"/>
              <p:cNvSpPr>
                <a:spLocks noChangeShapeType="1"/>
              </p:cNvSpPr>
              <p:nvPr/>
            </p:nvSpPr>
            <p:spPr bwMode="auto">
              <a:xfrm flipV="1">
                <a:off x="714" y="2100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25" name="Line 276"/>
              <p:cNvSpPr>
                <a:spLocks noChangeShapeType="1"/>
              </p:cNvSpPr>
              <p:nvPr/>
            </p:nvSpPr>
            <p:spPr bwMode="auto">
              <a:xfrm>
                <a:off x="832" y="1976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26" name="Line 277"/>
              <p:cNvSpPr>
                <a:spLocks noChangeShapeType="1"/>
              </p:cNvSpPr>
              <p:nvPr/>
            </p:nvSpPr>
            <p:spPr bwMode="auto">
              <a:xfrm>
                <a:off x="773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27" name="Line 278"/>
              <p:cNvSpPr>
                <a:spLocks noChangeShapeType="1"/>
              </p:cNvSpPr>
              <p:nvPr/>
            </p:nvSpPr>
            <p:spPr bwMode="auto">
              <a:xfrm>
                <a:off x="651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28" name="Line 279"/>
              <p:cNvSpPr>
                <a:spLocks noChangeShapeType="1"/>
              </p:cNvSpPr>
              <p:nvPr/>
            </p:nvSpPr>
            <p:spPr bwMode="auto">
              <a:xfrm>
                <a:off x="714" y="2100"/>
                <a:ext cx="5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29" name="Line 280"/>
              <p:cNvSpPr>
                <a:spLocks noChangeShapeType="1"/>
              </p:cNvSpPr>
              <p:nvPr/>
            </p:nvSpPr>
            <p:spPr bwMode="auto">
              <a:xfrm>
                <a:off x="1205" y="1834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30" name="Line 281"/>
              <p:cNvSpPr>
                <a:spLocks noChangeShapeType="1"/>
              </p:cNvSpPr>
              <p:nvPr/>
            </p:nvSpPr>
            <p:spPr bwMode="auto">
              <a:xfrm>
                <a:off x="1264" y="187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31" name="Line 282"/>
              <p:cNvSpPr>
                <a:spLocks noChangeShapeType="1"/>
              </p:cNvSpPr>
              <p:nvPr/>
            </p:nvSpPr>
            <p:spPr bwMode="auto">
              <a:xfrm>
                <a:off x="1382" y="1976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32" name="Line 283"/>
              <p:cNvSpPr>
                <a:spLocks noChangeShapeType="1"/>
              </p:cNvSpPr>
              <p:nvPr/>
            </p:nvSpPr>
            <p:spPr bwMode="auto">
              <a:xfrm>
                <a:off x="1324" y="1914"/>
                <a:ext cx="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33" name="Line 284"/>
              <p:cNvSpPr>
                <a:spLocks noChangeShapeType="1"/>
              </p:cNvSpPr>
              <p:nvPr/>
            </p:nvSpPr>
            <p:spPr bwMode="auto">
              <a:xfrm flipV="1">
                <a:off x="1633" y="2151"/>
                <a:ext cx="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34" name="Line 285"/>
              <p:cNvSpPr>
                <a:spLocks noChangeShapeType="1"/>
              </p:cNvSpPr>
              <p:nvPr/>
            </p:nvSpPr>
            <p:spPr bwMode="auto">
              <a:xfrm flipV="1">
                <a:off x="1511" y="2037"/>
                <a:ext cx="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35" name="Line 286"/>
              <p:cNvSpPr>
                <a:spLocks noChangeShapeType="1"/>
              </p:cNvSpPr>
              <p:nvPr/>
            </p:nvSpPr>
            <p:spPr bwMode="auto">
              <a:xfrm flipV="1">
                <a:off x="1571" y="2101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36" name="Line 287"/>
              <p:cNvSpPr>
                <a:spLocks noChangeShapeType="1"/>
              </p:cNvSpPr>
              <p:nvPr/>
            </p:nvSpPr>
            <p:spPr bwMode="auto">
              <a:xfrm flipV="1">
                <a:off x="1452" y="1976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37" name="Line 288"/>
              <p:cNvSpPr>
                <a:spLocks noChangeShapeType="1"/>
              </p:cNvSpPr>
              <p:nvPr/>
            </p:nvSpPr>
            <p:spPr bwMode="auto">
              <a:xfrm>
                <a:off x="1452" y="2037"/>
                <a:ext cx="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38" name="Line 289"/>
              <p:cNvSpPr>
                <a:spLocks noChangeShapeType="1"/>
              </p:cNvSpPr>
              <p:nvPr/>
            </p:nvSpPr>
            <p:spPr bwMode="auto">
              <a:xfrm>
                <a:off x="1511" y="2100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39" name="Line 290"/>
              <p:cNvSpPr>
                <a:spLocks noChangeShapeType="1"/>
              </p:cNvSpPr>
              <p:nvPr/>
            </p:nvSpPr>
            <p:spPr bwMode="auto">
              <a:xfrm>
                <a:off x="1570" y="215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24591" name="Line 291"/>
            <p:cNvSpPr>
              <a:spLocks noChangeShapeType="1"/>
            </p:cNvSpPr>
            <p:nvPr/>
          </p:nvSpPr>
          <p:spPr bwMode="auto">
            <a:xfrm flipH="1">
              <a:off x="893" y="3193"/>
              <a:ext cx="3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592" name="Line 292"/>
            <p:cNvSpPr>
              <a:spLocks noChangeShapeType="1"/>
            </p:cNvSpPr>
            <p:nvPr/>
          </p:nvSpPr>
          <p:spPr bwMode="auto">
            <a:xfrm flipV="1">
              <a:off x="643" y="3566"/>
              <a:ext cx="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593" name="Line 293"/>
            <p:cNvSpPr>
              <a:spLocks noChangeShapeType="1"/>
            </p:cNvSpPr>
            <p:nvPr/>
          </p:nvSpPr>
          <p:spPr bwMode="auto">
            <a:xfrm>
              <a:off x="775" y="3191"/>
              <a:ext cx="0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594" name="Line 294"/>
            <p:cNvSpPr>
              <a:spLocks noChangeShapeType="1"/>
            </p:cNvSpPr>
            <p:nvPr/>
          </p:nvSpPr>
          <p:spPr bwMode="auto">
            <a:xfrm>
              <a:off x="835" y="3196"/>
              <a:ext cx="0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595" name="Line 295"/>
            <p:cNvSpPr>
              <a:spLocks noChangeShapeType="1"/>
            </p:cNvSpPr>
            <p:nvPr/>
          </p:nvSpPr>
          <p:spPr bwMode="auto">
            <a:xfrm>
              <a:off x="716" y="3193"/>
              <a:ext cx="0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596" name="Line 296"/>
            <p:cNvSpPr>
              <a:spLocks noChangeShapeType="1"/>
            </p:cNvSpPr>
            <p:nvPr/>
          </p:nvSpPr>
          <p:spPr bwMode="auto">
            <a:xfrm flipV="1">
              <a:off x="716" y="3543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597" name="Line 297"/>
            <p:cNvSpPr>
              <a:spLocks noChangeShapeType="1"/>
            </p:cNvSpPr>
            <p:nvPr/>
          </p:nvSpPr>
          <p:spPr bwMode="auto">
            <a:xfrm flipV="1">
              <a:off x="775" y="3503"/>
              <a:ext cx="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598" name="Line 298"/>
            <p:cNvSpPr>
              <a:spLocks noChangeShapeType="1"/>
            </p:cNvSpPr>
            <p:nvPr/>
          </p:nvSpPr>
          <p:spPr bwMode="auto">
            <a:xfrm flipV="1">
              <a:off x="893" y="3401"/>
              <a:ext cx="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599" name="Line 299"/>
            <p:cNvSpPr>
              <a:spLocks noChangeShapeType="1"/>
            </p:cNvSpPr>
            <p:nvPr/>
          </p:nvSpPr>
          <p:spPr bwMode="auto">
            <a:xfrm flipV="1">
              <a:off x="835" y="3463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600" name="Line 300"/>
            <p:cNvSpPr>
              <a:spLocks noChangeShapeType="1"/>
            </p:cNvSpPr>
            <p:nvPr/>
          </p:nvSpPr>
          <p:spPr bwMode="auto">
            <a:xfrm>
              <a:off x="1144" y="3193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601" name="Line 301"/>
            <p:cNvSpPr>
              <a:spLocks noChangeShapeType="1"/>
            </p:cNvSpPr>
            <p:nvPr/>
          </p:nvSpPr>
          <p:spPr bwMode="auto">
            <a:xfrm>
              <a:off x="1022" y="3194"/>
              <a:ext cx="0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602" name="Line 302"/>
            <p:cNvSpPr>
              <a:spLocks noChangeShapeType="1"/>
            </p:cNvSpPr>
            <p:nvPr/>
          </p:nvSpPr>
          <p:spPr bwMode="auto">
            <a:xfrm>
              <a:off x="1082" y="3196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603" name="Line 303"/>
            <p:cNvSpPr>
              <a:spLocks noChangeShapeType="1"/>
            </p:cNvSpPr>
            <p:nvPr/>
          </p:nvSpPr>
          <p:spPr bwMode="auto">
            <a:xfrm>
              <a:off x="963" y="3196"/>
              <a:ext cx="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604" name="Line 304"/>
            <p:cNvSpPr>
              <a:spLocks noChangeShapeType="1"/>
            </p:cNvSpPr>
            <p:nvPr/>
          </p:nvSpPr>
          <p:spPr bwMode="auto">
            <a:xfrm flipV="1">
              <a:off x="963" y="3340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605" name="Line 305"/>
            <p:cNvSpPr>
              <a:spLocks noChangeShapeType="1"/>
            </p:cNvSpPr>
            <p:nvPr/>
          </p:nvSpPr>
          <p:spPr bwMode="auto">
            <a:xfrm flipV="1">
              <a:off x="1022" y="3277"/>
              <a:ext cx="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606" name="Line 306"/>
            <p:cNvSpPr>
              <a:spLocks noChangeShapeType="1"/>
            </p:cNvSpPr>
            <p:nvPr/>
          </p:nvSpPr>
          <p:spPr bwMode="auto">
            <a:xfrm flipV="1">
              <a:off x="1081" y="3226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607" name="Line 307"/>
            <p:cNvSpPr>
              <a:spLocks noChangeShapeType="1"/>
            </p:cNvSpPr>
            <p:nvPr/>
          </p:nvSpPr>
          <p:spPr bwMode="auto">
            <a:xfrm>
              <a:off x="643" y="3194"/>
              <a:ext cx="0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24582" name="Text Box 308"/>
          <p:cNvSpPr txBox="1">
            <a:spLocks noChangeArrowheads="1"/>
          </p:cNvSpPr>
          <p:nvPr/>
        </p:nvSpPr>
        <p:spPr bwMode="auto">
          <a:xfrm>
            <a:off x="850900" y="260350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2000">
                <a:latin typeface="Arial Narrow" pitchFamily="34" charset="0"/>
              </a:rPr>
              <a:t>Coil A</a:t>
            </a:r>
          </a:p>
        </p:txBody>
      </p:sp>
      <p:sp>
        <p:nvSpPr>
          <p:cNvPr id="24583" name="Text Box 309"/>
          <p:cNvSpPr txBox="1">
            <a:spLocks noChangeArrowheads="1"/>
          </p:cNvSpPr>
          <p:nvPr/>
        </p:nvSpPr>
        <p:spPr bwMode="auto">
          <a:xfrm>
            <a:off x="879475" y="350678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2000">
                <a:latin typeface="Arial Narrow" pitchFamily="34" charset="0"/>
              </a:rPr>
              <a:t>Coil B</a:t>
            </a:r>
          </a:p>
        </p:txBody>
      </p:sp>
      <p:sp>
        <p:nvSpPr>
          <p:cNvPr id="24584" name="Text Box 687"/>
          <p:cNvSpPr txBox="1">
            <a:spLocks noChangeArrowheads="1"/>
          </p:cNvSpPr>
          <p:nvPr/>
        </p:nvSpPr>
        <p:spPr bwMode="auto">
          <a:xfrm>
            <a:off x="3616325" y="4177091"/>
            <a:ext cx="2630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( Eight </a:t>
            </a:r>
            <a:r>
              <a:rPr lang="en-US" sz="1400" dirty="0" err="1">
                <a:latin typeface="+mn-lt"/>
              </a:rPr>
              <a:t>microsteps</a:t>
            </a:r>
            <a:r>
              <a:rPr lang="en-US" sz="1400" dirty="0">
                <a:latin typeface="+mn-lt"/>
              </a:rPr>
              <a:t> per step )</a:t>
            </a:r>
          </a:p>
        </p:txBody>
      </p:sp>
      <p:sp>
        <p:nvSpPr>
          <p:cNvPr id="24585" name="Rectangle 688"/>
          <p:cNvSpPr>
            <a:spLocks noChangeArrowheads="1"/>
          </p:cNvSpPr>
          <p:nvPr/>
        </p:nvSpPr>
        <p:spPr bwMode="auto">
          <a:xfrm>
            <a:off x="1036638" y="4614361"/>
            <a:ext cx="7924800" cy="159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lnSpc>
                <a:spcPct val="80000"/>
              </a:lnSpc>
            </a:pPr>
            <a:r>
              <a:rPr lang="en-US" dirty="0">
                <a:latin typeface="+mn-lt"/>
              </a:rPr>
              <a:t>Mechanical tolerance of most motors can not position accurately beyond 64 </a:t>
            </a:r>
            <a:r>
              <a:rPr lang="en-US" dirty="0" err="1">
                <a:latin typeface="+mn-lt"/>
              </a:rPr>
              <a:t>microsteps</a:t>
            </a:r>
            <a:endParaRPr lang="en-US" dirty="0">
              <a:latin typeface="+mn-lt"/>
            </a:endParaRPr>
          </a:p>
          <a:p>
            <a:pPr>
              <a:lnSpc>
                <a:spcPct val="8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</a:rPr>
              <a:t>Some systems dynamically switch between </a:t>
            </a:r>
            <a:r>
              <a:rPr lang="en-US" dirty="0" err="1">
                <a:latin typeface="+mn-lt"/>
              </a:rPr>
              <a:t>microstepping</a:t>
            </a:r>
            <a:r>
              <a:rPr lang="en-US" dirty="0">
                <a:latin typeface="+mn-lt"/>
              </a:rPr>
              <a:t> (at slow speed) and full stepping (at high speed)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If pulses are generated by software, reduces processor load at high speeds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Can use normal full stepping to get more torque at high speeds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err="1"/>
              <a:t>Microstepping</a:t>
            </a:r>
            <a:r>
              <a:rPr lang="en-US" sz="3500" b="1" dirty="0"/>
              <a:t> Waveform</a:t>
            </a:r>
            <a:endParaRPr lang="en-US" sz="3500" dirty="0"/>
          </a:p>
        </p:txBody>
      </p:sp>
      <p:sp>
        <p:nvSpPr>
          <p:cNvPr id="25602" name="Freeform 4"/>
          <p:cNvSpPr>
            <a:spLocks/>
          </p:cNvSpPr>
          <p:nvPr/>
        </p:nvSpPr>
        <p:spPr bwMode="auto">
          <a:xfrm>
            <a:off x="1171575" y="2547938"/>
            <a:ext cx="4564063" cy="2833687"/>
          </a:xfrm>
          <a:custGeom>
            <a:avLst/>
            <a:gdLst>
              <a:gd name="T0" fmla="*/ 0 w 2875"/>
              <a:gd name="T1" fmla="*/ 2147483647 h 1785"/>
              <a:gd name="T2" fmla="*/ 2147483647 w 2875"/>
              <a:gd name="T3" fmla="*/ 2147483647 h 1785"/>
              <a:gd name="T4" fmla="*/ 2147483647 w 2875"/>
              <a:gd name="T5" fmla="*/ 2147483647 h 1785"/>
              <a:gd name="T6" fmla="*/ 2147483647 w 2875"/>
              <a:gd name="T7" fmla="*/ 2147483647 h 1785"/>
              <a:gd name="T8" fmla="*/ 2147483647 w 2875"/>
              <a:gd name="T9" fmla="*/ 2147483647 h 1785"/>
              <a:gd name="T10" fmla="*/ 2147483647 w 2875"/>
              <a:gd name="T11" fmla="*/ 2147483647 h 1785"/>
              <a:gd name="T12" fmla="*/ 2147483647 w 2875"/>
              <a:gd name="T13" fmla="*/ 2147483647 h 17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75"/>
              <a:gd name="T22" fmla="*/ 0 h 1785"/>
              <a:gd name="T23" fmla="*/ 2875 w 2875"/>
              <a:gd name="T24" fmla="*/ 1785 h 17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5" h="1785">
                <a:moveTo>
                  <a:pt x="0" y="582"/>
                </a:moveTo>
                <a:cubicBezTo>
                  <a:pt x="177" y="391"/>
                  <a:pt x="354" y="201"/>
                  <a:pt x="525" y="201"/>
                </a:cubicBezTo>
                <a:cubicBezTo>
                  <a:pt x="696" y="201"/>
                  <a:pt x="862" y="454"/>
                  <a:pt x="1029" y="579"/>
                </a:cubicBezTo>
                <a:cubicBezTo>
                  <a:pt x="1196" y="704"/>
                  <a:pt x="1362" y="951"/>
                  <a:pt x="1527" y="951"/>
                </a:cubicBezTo>
                <a:cubicBezTo>
                  <a:pt x="1692" y="951"/>
                  <a:pt x="1858" y="701"/>
                  <a:pt x="2022" y="576"/>
                </a:cubicBezTo>
                <a:cubicBezTo>
                  <a:pt x="2186" y="451"/>
                  <a:pt x="2377" y="0"/>
                  <a:pt x="2511" y="201"/>
                </a:cubicBezTo>
                <a:cubicBezTo>
                  <a:pt x="2645" y="402"/>
                  <a:pt x="2875" y="1636"/>
                  <a:pt x="2829" y="1785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pic>
        <p:nvPicPr>
          <p:cNvPr id="25603" name="Picture 2" descr="G:\TALOS\TEK0001.BMP"/>
          <p:cNvPicPr>
            <a:picLocks noChangeAspect="1" noChangeArrowheads="1"/>
          </p:cNvPicPr>
          <p:nvPr/>
        </p:nvPicPr>
        <p:blipFill>
          <a:blip r:embed="rId2"/>
          <a:srcRect l="28157" t="14806" r="46735" b="31087"/>
          <a:stretch>
            <a:fillRect/>
          </a:stretch>
        </p:blipFill>
        <p:spPr bwMode="auto">
          <a:xfrm>
            <a:off x="933450" y="2632075"/>
            <a:ext cx="43243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5"/>
          <p:cNvSpPr txBox="1">
            <a:spLocks noChangeArrowheads="1"/>
          </p:cNvSpPr>
          <p:nvPr/>
        </p:nvSpPr>
        <p:spPr bwMode="auto">
          <a:xfrm>
            <a:off x="6189663" y="1531938"/>
            <a:ext cx="29392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Real world example</a:t>
            </a:r>
          </a:p>
          <a:p>
            <a:r>
              <a:rPr lang="en-US" sz="1600" dirty="0">
                <a:latin typeface="+mn-lt"/>
              </a:rPr>
              <a:t>(actual oscilloscope traces)</a:t>
            </a:r>
          </a:p>
        </p:txBody>
      </p:sp>
      <p:sp>
        <p:nvSpPr>
          <p:cNvPr id="25605" name="Text Box 687"/>
          <p:cNvSpPr txBox="1">
            <a:spLocks noChangeArrowheads="1"/>
          </p:cNvSpPr>
          <p:nvPr/>
        </p:nvSpPr>
        <p:spPr bwMode="auto">
          <a:xfrm>
            <a:off x="1554163" y="4767263"/>
            <a:ext cx="28157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( Sixteen </a:t>
            </a:r>
            <a:r>
              <a:rPr lang="en-US" sz="1400" dirty="0" err="1">
                <a:latin typeface="+mn-lt"/>
              </a:rPr>
              <a:t>microsteps</a:t>
            </a:r>
            <a:r>
              <a:rPr lang="en-US" sz="1400" dirty="0">
                <a:latin typeface="+mn-lt"/>
              </a:rPr>
              <a:t> per step )</a:t>
            </a:r>
          </a:p>
        </p:txBody>
      </p:sp>
      <p:sp>
        <p:nvSpPr>
          <p:cNvPr id="25606" name="TextBox 317"/>
          <p:cNvSpPr txBox="1">
            <a:spLocks noChangeArrowheads="1"/>
          </p:cNvSpPr>
          <p:nvPr/>
        </p:nvSpPr>
        <p:spPr bwMode="auto">
          <a:xfrm>
            <a:off x="6430963" y="2733675"/>
            <a:ext cx="1700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Smaller steps</a:t>
            </a:r>
          </a:p>
        </p:txBody>
      </p:sp>
      <p:sp>
        <p:nvSpPr>
          <p:cNvPr id="25607" name="TextBox 318"/>
          <p:cNvSpPr txBox="1">
            <a:spLocks noChangeArrowheads="1"/>
          </p:cNvSpPr>
          <p:nvPr/>
        </p:nvSpPr>
        <p:spPr bwMode="auto">
          <a:xfrm>
            <a:off x="6596063" y="3840163"/>
            <a:ext cx="1599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Larger steps</a:t>
            </a:r>
          </a:p>
        </p:txBody>
      </p:sp>
      <p:cxnSp>
        <p:nvCxnSpPr>
          <p:cNvPr id="25608" name="Straight Arrow Connector 320"/>
          <p:cNvCxnSpPr>
            <a:cxnSpLocks noChangeShapeType="1"/>
            <a:stCxn id="25606" idx="1"/>
          </p:cNvCxnSpPr>
          <p:nvPr/>
        </p:nvCxnSpPr>
        <p:spPr bwMode="auto">
          <a:xfrm flipH="1">
            <a:off x="3943351" y="2918341"/>
            <a:ext cx="2487612" cy="18680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9" name="Straight Arrow Connector 322"/>
          <p:cNvCxnSpPr>
            <a:cxnSpLocks noChangeShapeType="1"/>
            <a:stCxn id="25607" idx="1"/>
          </p:cNvCxnSpPr>
          <p:nvPr/>
        </p:nvCxnSpPr>
        <p:spPr bwMode="auto">
          <a:xfrm flipH="1">
            <a:off x="4999039" y="4024829"/>
            <a:ext cx="1597024" cy="1042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Multiple Poles</a:t>
            </a:r>
            <a:endParaRPr lang="en-US" dirty="0"/>
          </a:p>
        </p:txBody>
      </p:sp>
      <p:grpSp>
        <p:nvGrpSpPr>
          <p:cNvPr id="28674" name="Group 612"/>
          <p:cNvGrpSpPr>
            <a:grpSpLocks/>
          </p:cNvGrpSpPr>
          <p:nvPr/>
        </p:nvGrpSpPr>
        <p:grpSpPr bwMode="auto">
          <a:xfrm rot="2700000">
            <a:off x="5358829" y="2771267"/>
            <a:ext cx="1617662" cy="1443038"/>
            <a:chOff x="5998842" y="2524131"/>
            <a:chExt cx="1618264" cy="1443928"/>
          </a:xfrm>
        </p:grpSpPr>
        <p:sp>
          <p:nvSpPr>
            <p:cNvPr id="5" name="Rectangle 4"/>
            <p:cNvSpPr/>
            <p:nvPr/>
          </p:nvSpPr>
          <p:spPr bwMode="auto">
            <a:xfrm rot="2660629">
              <a:off x="6839805" y="2773782"/>
              <a:ext cx="771812" cy="111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 rot="13488695">
              <a:off x="5995115" y="3603828"/>
              <a:ext cx="773400" cy="921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rot="18900000">
              <a:off x="6842942" y="3612814"/>
              <a:ext cx="773400" cy="921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8930171">
              <a:off x="5998483" y="2788367"/>
              <a:ext cx="773401" cy="921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28879" name="Group 602"/>
            <p:cNvGrpSpPr>
              <a:grpSpLocks/>
            </p:cNvGrpSpPr>
            <p:nvPr/>
          </p:nvGrpSpPr>
          <p:grpSpPr bwMode="auto">
            <a:xfrm>
              <a:off x="6634163" y="2528887"/>
              <a:ext cx="361949" cy="327423"/>
              <a:chOff x="6634163" y="2528887"/>
              <a:chExt cx="361949" cy="327423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6620852" y="2522453"/>
                <a:ext cx="365261" cy="1016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 rot="5400000">
                <a:off x="6634622" y="2698365"/>
                <a:ext cx="255746" cy="1238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28880" name="Group 603"/>
            <p:cNvGrpSpPr>
              <a:grpSpLocks/>
            </p:cNvGrpSpPr>
            <p:nvPr/>
          </p:nvGrpSpPr>
          <p:grpSpPr bwMode="auto">
            <a:xfrm flipV="1">
              <a:off x="6638925" y="3633787"/>
              <a:ext cx="361949" cy="327423"/>
              <a:chOff x="6634163" y="2528887"/>
              <a:chExt cx="361949" cy="327423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6588345" y="2526770"/>
                <a:ext cx="366850" cy="1000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 rot="5400000">
                <a:off x="6624246" y="2665946"/>
                <a:ext cx="255745" cy="1238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28881" name="Group 606"/>
            <p:cNvGrpSpPr>
              <a:grpSpLocks/>
            </p:cNvGrpSpPr>
            <p:nvPr/>
          </p:nvGrpSpPr>
          <p:grpSpPr bwMode="auto">
            <a:xfrm rot="5400000">
              <a:off x="7186613" y="3088483"/>
              <a:ext cx="361949" cy="327423"/>
              <a:chOff x="6624640" y="2528887"/>
              <a:chExt cx="361949" cy="32742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6624044" y="2534361"/>
                <a:ext cx="362173" cy="101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 rot="5400000">
                <a:off x="6666851" y="2680442"/>
                <a:ext cx="254095" cy="1239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28882" name="Group 609"/>
            <p:cNvGrpSpPr>
              <a:grpSpLocks/>
            </p:cNvGrpSpPr>
            <p:nvPr/>
          </p:nvGrpSpPr>
          <p:grpSpPr bwMode="auto">
            <a:xfrm rot="16200000" flipH="1">
              <a:off x="6062663" y="3090864"/>
              <a:ext cx="361949" cy="327423"/>
              <a:chOff x="6624640" y="2528887"/>
              <a:chExt cx="361949" cy="327423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6624471" y="2480265"/>
                <a:ext cx="362173" cy="968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 rot="5400000">
                <a:off x="6671442" y="2610024"/>
                <a:ext cx="252506" cy="127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28883" name="Group 560"/>
            <p:cNvGrpSpPr>
              <a:grpSpLocks/>
            </p:cNvGrpSpPr>
            <p:nvPr/>
          </p:nvGrpSpPr>
          <p:grpSpPr bwMode="auto">
            <a:xfrm>
              <a:off x="6075958" y="2524131"/>
              <a:ext cx="1460597" cy="1443928"/>
              <a:chOff x="4501951" y="2481268"/>
              <a:chExt cx="1460597" cy="1443928"/>
            </a:xfrm>
          </p:grpSpPr>
          <p:grpSp>
            <p:nvGrpSpPr>
              <p:cNvPr id="28884" name="Group 473"/>
              <p:cNvGrpSpPr>
                <a:grpSpLocks/>
              </p:cNvGrpSpPr>
              <p:nvPr/>
            </p:nvGrpSpPr>
            <p:grpSpPr bwMode="auto">
              <a:xfrm>
                <a:off x="5057593" y="3586171"/>
                <a:ext cx="361188" cy="339025"/>
                <a:chOff x="5057593" y="3586171"/>
                <a:chExt cx="361188" cy="339025"/>
              </a:xfrm>
            </p:grpSpPr>
            <p:sp>
              <p:nvSpPr>
                <p:cNvPr id="28914" name="Line 122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5232131" y="3523651"/>
                  <a:ext cx="0" cy="128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15" name="Line 12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5055301" y="3700470"/>
                  <a:ext cx="2238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16" name="Line 12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5177257" y="3705233"/>
                  <a:ext cx="2381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17" name="Line 125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5338797" y="3781660"/>
                  <a:ext cx="0" cy="75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18" name="Line 126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5127124" y="3774516"/>
                  <a:ext cx="0" cy="75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19" name="Line 12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5237117" y="3743532"/>
                  <a:ext cx="2140" cy="3611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28885" name="Group 467"/>
              <p:cNvGrpSpPr>
                <a:grpSpLocks/>
              </p:cNvGrpSpPr>
              <p:nvPr/>
            </p:nvGrpSpPr>
            <p:grpSpPr bwMode="auto">
              <a:xfrm>
                <a:off x="5055211" y="2481269"/>
                <a:ext cx="361188" cy="339024"/>
                <a:chOff x="5055211" y="2481269"/>
                <a:chExt cx="361188" cy="339024"/>
              </a:xfrm>
            </p:grpSpPr>
            <p:sp>
              <p:nvSpPr>
                <p:cNvPr id="28908" name="Line 12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229749" y="2754440"/>
                  <a:ext cx="0" cy="128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09" name="Line 123"/>
                <p:cNvSpPr>
                  <a:spLocks noChangeShapeType="1"/>
                </p:cNvSpPr>
                <p:nvPr/>
              </p:nvSpPr>
              <p:spPr bwMode="auto">
                <a:xfrm rot="-5400000">
                  <a:off x="5052919" y="2705995"/>
                  <a:ext cx="2238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10" name="Line 124"/>
                <p:cNvSpPr>
                  <a:spLocks noChangeShapeType="1"/>
                </p:cNvSpPr>
                <p:nvPr/>
              </p:nvSpPr>
              <p:spPr bwMode="auto">
                <a:xfrm rot="-5400000">
                  <a:off x="5174875" y="2701232"/>
                  <a:ext cx="2381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11" name="Line 12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336415" y="2554138"/>
                  <a:ext cx="0" cy="75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12" name="Line 12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124742" y="2556520"/>
                  <a:ext cx="0" cy="75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13" name="Line 127"/>
                <p:cNvSpPr>
                  <a:spLocks noChangeShapeType="1"/>
                </p:cNvSpPr>
                <p:nvPr/>
              </p:nvSpPr>
              <p:spPr bwMode="auto">
                <a:xfrm rot="-5400000">
                  <a:off x="5234735" y="2301745"/>
                  <a:ext cx="2140" cy="3611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28886" name="Group 474"/>
              <p:cNvGrpSpPr>
                <a:grpSpLocks/>
              </p:cNvGrpSpPr>
              <p:nvPr/>
            </p:nvGrpSpPr>
            <p:grpSpPr bwMode="auto">
              <a:xfrm>
                <a:off x="5623523" y="3020272"/>
                <a:ext cx="339025" cy="361188"/>
                <a:chOff x="5623523" y="3020272"/>
                <a:chExt cx="339025" cy="361188"/>
              </a:xfrm>
            </p:grpSpPr>
            <p:sp>
              <p:nvSpPr>
                <p:cNvPr id="28902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5625190" y="3142735"/>
                  <a:ext cx="0" cy="128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0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5625904" y="3271835"/>
                  <a:ext cx="2238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04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5623523" y="3142735"/>
                  <a:ext cx="2381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05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5856726" y="3062542"/>
                  <a:ext cx="0" cy="75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06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5849582" y="3274215"/>
                  <a:ext cx="0" cy="75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07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5960408" y="3020272"/>
                  <a:ext cx="2140" cy="3611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28887" name="Group 513"/>
              <p:cNvGrpSpPr>
                <a:grpSpLocks/>
              </p:cNvGrpSpPr>
              <p:nvPr/>
            </p:nvGrpSpPr>
            <p:grpSpPr bwMode="auto">
              <a:xfrm>
                <a:off x="4501952" y="3022654"/>
                <a:ext cx="339024" cy="361188"/>
                <a:chOff x="4501952" y="3022654"/>
                <a:chExt cx="339024" cy="361188"/>
              </a:xfrm>
            </p:grpSpPr>
            <p:sp>
              <p:nvSpPr>
                <p:cNvPr id="28896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4839310" y="3145117"/>
                  <a:ext cx="0" cy="128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897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4614760" y="3274216"/>
                  <a:ext cx="2238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898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4602853" y="3145116"/>
                  <a:ext cx="2381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899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4607773" y="3064923"/>
                  <a:ext cx="0" cy="75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00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4610155" y="3276596"/>
                  <a:ext cx="0" cy="75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8901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4501952" y="3022654"/>
                  <a:ext cx="2140" cy="3611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cxnSp>
            <p:nvCxnSpPr>
              <p:cNvPr id="28888" name="Straight Connector 565"/>
              <p:cNvCxnSpPr>
                <a:cxnSpLocks noChangeShapeType="1"/>
                <a:stCxn id="28899" idx="1"/>
                <a:endCxn id="28912" idx="0"/>
              </p:cNvCxnSpPr>
              <p:nvPr/>
            </p:nvCxnSpPr>
            <p:spPr bwMode="auto">
              <a:xfrm rot="5400000" flipH="1" flipV="1">
                <a:off x="4612056" y="2589951"/>
                <a:ext cx="470688" cy="47925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89" name="Straight Connector 566"/>
              <p:cNvCxnSpPr>
                <a:cxnSpLocks noChangeShapeType="1"/>
                <a:stCxn id="28901" idx="1"/>
                <a:endCxn id="28913" idx="0"/>
              </p:cNvCxnSpPr>
              <p:nvPr/>
            </p:nvCxnSpPr>
            <p:spPr bwMode="auto">
              <a:xfrm rot="5400000" flipH="1" flipV="1">
                <a:off x="4508958" y="2476402"/>
                <a:ext cx="539245" cy="55325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90" name="Straight Connector 567"/>
              <p:cNvCxnSpPr>
                <a:cxnSpLocks noChangeShapeType="1"/>
                <a:stCxn id="28918" idx="0"/>
                <a:endCxn id="28900" idx="0"/>
              </p:cNvCxnSpPr>
              <p:nvPr/>
            </p:nvCxnSpPr>
            <p:spPr bwMode="auto">
              <a:xfrm flipH="1" flipV="1">
                <a:off x="4610155" y="3352025"/>
                <a:ext cx="479255" cy="46020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91" name="Straight Connector 568"/>
              <p:cNvCxnSpPr>
                <a:cxnSpLocks noChangeShapeType="1"/>
                <a:stCxn id="28919" idx="0"/>
                <a:endCxn id="28901" idx="0"/>
              </p:cNvCxnSpPr>
              <p:nvPr/>
            </p:nvCxnSpPr>
            <p:spPr bwMode="auto">
              <a:xfrm flipH="1" flipV="1">
                <a:off x="4504092" y="3383842"/>
                <a:ext cx="553501" cy="53921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92" name="Straight Connector 569"/>
              <p:cNvCxnSpPr>
                <a:cxnSpLocks noChangeShapeType="1"/>
                <a:stCxn id="28917" idx="1"/>
                <a:endCxn id="28906" idx="0"/>
              </p:cNvCxnSpPr>
              <p:nvPr/>
            </p:nvCxnSpPr>
            <p:spPr bwMode="auto">
              <a:xfrm rot="10800000" flipH="1">
                <a:off x="5376512" y="3349645"/>
                <a:ext cx="473070" cy="46973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93" name="Straight Connector 570"/>
              <p:cNvCxnSpPr>
                <a:cxnSpLocks noChangeShapeType="1"/>
                <a:stCxn id="28919" idx="1"/>
                <a:endCxn id="28907" idx="0"/>
              </p:cNvCxnSpPr>
              <p:nvPr/>
            </p:nvCxnSpPr>
            <p:spPr bwMode="auto">
              <a:xfrm rot="10800000" flipH="1">
                <a:off x="5418780" y="3381460"/>
                <a:ext cx="541627" cy="54373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94" name="Straight Connector 571"/>
              <p:cNvCxnSpPr>
                <a:cxnSpLocks noChangeShapeType="1"/>
                <a:stCxn id="28913" idx="1"/>
                <a:endCxn id="28907" idx="1"/>
              </p:cNvCxnSpPr>
              <p:nvPr/>
            </p:nvCxnSpPr>
            <p:spPr bwMode="auto">
              <a:xfrm rot="10800000" flipH="1" flipV="1">
                <a:off x="5416398" y="2481268"/>
                <a:ext cx="546149" cy="5390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95" name="Straight Connector 572"/>
              <p:cNvCxnSpPr>
                <a:cxnSpLocks noChangeShapeType="1"/>
                <a:stCxn id="28911" idx="1"/>
                <a:endCxn id="28905" idx="1"/>
              </p:cNvCxnSpPr>
              <p:nvPr/>
            </p:nvCxnSpPr>
            <p:spPr bwMode="auto">
              <a:xfrm rot="10800000" flipH="1" flipV="1">
                <a:off x="5374130" y="2591852"/>
                <a:ext cx="482596" cy="47068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8675" name="Group 644"/>
          <p:cNvGrpSpPr>
            <a:grpSpLocks/>
          </p:cNvGrpSpPr>
          <p:nvPr/>
        </p:nvGrpSpPr>
        <p:grpSpPr bwMode="auto">
          <a:xfrm rot="2700000">
            <a:off x="6411341" y="2994597"/>
            <a:ext cx="222250" cy="152400"/>
            <a:chOff x="5723165" y="1997005"/>
            <a:chExt cx="222051" cy="151791"/>
          </a:xfrm>
        </p:grpSpPr>
        <p:sp>
          <p:nvSpPr>
            <p:cNvPr id="59" name="Freeform 161"/>
            <p:cNvSpPr>
              <a:spLocks/>
            </p:cNvSpPr>
            <p:nvPr/>
          </p:nvSpPr>
          <p:spPr bwMode="auto">
            <a:xfrm rot="16200000" flipH="1" flipV="1">
              <a:off x="5787464" y="1934301"/>
              <a:ext cx="20555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162"/>
            <p:cNvSpPr>
              <a:spLocks/>
            </p:cNvSpPr>
            <p:nvPr/>
          </p:nvSpPr>
          <p:spPr bwMode="auto">
            <a:xfrm rot="16200000" flipH="1" flipV="1">
              <a:off x="5785220" y="1956661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163"/>
            <p:cNvSpPr>
              <a:spLocks/>
            </p:cNvSpPr>
            <p:nvPr/>
          </p:nvSpPr>
          <p:spPr bwMode="auto">
            <a:xfrm rot="16200000" flipH="1" flipV="1">
              <a:off x="5787464" y="1979023"/>
              <a:ext cx="20555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164"/>
            <p:cNvSpPr>
              <a:spLocks/>
            </p:cNvSpPr>
            <p:nvPr/>
          </p:nvSpPr>
          <p:spPr bwMode="auto">
            <a:xfrm rot="16200000" flipH="1" flipV="1">
              <a:off x="5820217" y="1967283"/>
              <a:ext cx="18974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165"/>
            <p:cNvSpPr>
              <a:spLocks/>
            </p:cNvSpPr>
            <p:nvPr/>
          </p:nvSpPr>
          <p:spPr bwMode="auto">
            <a:xfrm rot="16200000" flipH="1" flipV="1">
              <a:off x="5787463" y="2025980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166"/>
            <p:cNvSpPr>
              <a:spLocks/>
            </p:cNvSpPr>
            <p:nvPr/>
          </p:nvSpPr>
          <p:spPr bwMode="auto">
            <a:xfrm rot="16200000" flipH="1" flipV="1">
              <a:off x="5787463" y="2048341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167"/>
            <p:cNvSpPr>
              <a:spLocks/>
            </p:cNvSpPr>
            <p:nvPr/>
          </p:nvSpPr>
          <p:spPr bwMode="auto">
            <a:xfrm rot="16200000" flipH="1" flipV="1">
              <a:off x="5831332" y="2035068"/>
              <a:ext cx="15812" cy="210948"/>
            </a:xfrm>
            <a:custGeom>
              <a:avLst/>
              <a:gdLst>
                <a:gd name="T0" fmla="*/ 0 w 25"/>
                <a:gd name="T1" fmla="*/ 19303626 h 140"/>
                <a:gd name="T2" fmla="*/ 17187 w 25"/>
                <a:gd name="T3" fmla="*/ 8375882 h 140"/>
                <a:gd name="T4" fmla="*/ 74846 w 25"/>
                <a:gd name="T5" fmla="*/ 6905830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28676" name="Group 645"/>
          <p:cNvGrpSpPr>
            <a:grpSpLocks/>
          </p:cNvGrpSpPr>
          <p:nvPr/>
        </p:nvGrpSpPr>
        <p:grpSpPr bwMode="auto">
          <a:xfrm rot="-2700000">
            <a:off x="5687441" y="2999359"/>
            <a:ext cx="222250" cy="152400"/>
            <a:chOff x="5723165" y="1997005"/>
            <a:chExt cx="222051" cy="151791"/>
          </a:xfrm>
        </p:grpSpPr>
        <p:sp>
          <p:nvSpPr>
            <p:cNvPr id="67" name="Freeform 161"/>
            <p:cNvSpPr>
              <a:spLocks/>
            </p:cNvSpPr>
            <p:nvPr/>
          </p:nvSpPr>
          <p:spPr bwMode="auto">
            <a:xfrm rot="16200000" flipH="1" flipV="1">
              <a:off x="5824473" y="1897406"/>
              <a:ext cx="20555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162"/>
            <p:cNvSpPr>
              <a:spLocks/>
            </p:cNvSpPr>
            <p:nvPr/>
          </p:nvSpPr>
          <p:spPr bwMode="auto">
            <a:xfrm rot="16200000" flipH="1" flipV="1">
              <a:off x="5821109" y="1920885"/>
              <a:ext cx="20555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163"/>
            <p:cNvSpPr>
              <a:spLocks/>
            </p:cNvSpPr>
            <p:nvPr/>
          </p:nvSpPr>
          <p:spPr bwMode="auto">
            <a:xfrm rot="16200000" flipH="1" flipV="1">
              <a:off x="5824473" y="1942127"/>
              <a:ext cx="20555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164"/>
            <p:cNvSpPr>
              <a:spLocks/>
            </p:cNvSpPr>
            <p:nvPr/>
          </p:nvSpPr>
          <p:spPr bwMode="auto">
            <a:xfrm rot="16200000" flipH="1" flipV="1">
              <a:off x="5823582" y="1966166"/>
              <a:ext cx="18974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165"/>
            <p:cNvSpPr>
              <a:spLocks/>
            </p:cNvSpPr>
            <p:nvPr/>
          </p:nvSpPr>
          <p:spPr bwMode="auto">
            <a:xfrm rot="16200000" flipH="1" flipV="1">
              <a:off x="5824474" y="1989086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166"/>
            <p:cNvSpPr>
              <a:spLocks/>
            </p:cNvSpPr>
            <p:nvPr/>
          </p:nvSpPr>
          <p:spPr bwMode="auto">
            <a:xfrm rot="16200000" flipH="1" flipV="1">
              <a:off x="5824474" y="2011447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167"/>
            <p:cNvSpPr>
              <a:spLocks/>
            </p:cNvSpPr>
            <p:nvPr/>
          </p:nvSpPr>
          <p:spPr bwMode="auto">
            <a:xfrm rot="16200000" flipH="1" flipV="1">
              <a:off x="5832453" y="2000409"/>
              <a:ext cx="15812" cy="210948"/>
            </a:xfrm>
            <a:custGeom>
              <a:avLst/>
              <a:gdLst>
                <a:gd name="T0" fmla="*/ 0 w 25"/>
                <a:gd name="T1" fmla="*/ 19303626 h 140"/>
                <a:gd name="T2" fmla="*/ 17187 w 25"/>
                <a:gd name="T3" fmla="*/ 8375882 h 140"/>
                <a:gd name="T4" fmla="*/ 74846 w 25"/>
                <a:gd name="T5" fmla="*/ 6905830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28677" name="Group 653"/>
          <p:cNvGrpSpPr>
            <a:grpSpLocks/>
          </p:cNvGrpSpPr>
          <p:nvPr/>
        </p:nvGrpSpPr>
        <p:grpSpPr bwMode="auto">
          <a:xfrm rot="-8100000">
            <a:off x="5701729" y="3708972"/>
            <a:ext cx="222250" cy="152400"/>
            <a:chOff x="5723165" y="1997005"/>
            <a:chExt cx="222051" cy="151791"/>
          </a:xfrm>
        </p:grpSpPr>
        <p:sp>
          <p:nvSpPr>
            <p:cNvPr id="75" name="Freeform 161"/>
            <p:cNvSpPr>
              <a:spLocks/>
            </p:cNvSpPr>
            <p:nvPr/>
          </p:nvSpPr>
          <p:spPr bwMode="auto">
            <a:xfrm rot="16200000" flipH="1" flipV="1">
              <a:off x="5827839" y="1902995"/>
              <a:ext cx="20555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162"/>
            <p:cNvSpPr>
              <a:spLocks/>
            </p:cNvSpPr>
            <p:nvPr/>
          </p:nvSpPr>
          <p:spPr bwMode="auto">
            <a:xfrm rot="16200000" flipH="1" flipV="1">
              <a:off x="5846905" y="1922003"/>
              <a:ext cx="20555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163"/>
            <p:cNvSpPr>
              <a:spLocks/>
            </p:cNvSpPr>
            <p:nvPr/>
          </p:nvSpPr>
          <p:spPr bwMode="auto">
            <a:xfrm rot="16200000" flipH="1" flipV="1">
              <a:off x="5827839" y="1945482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164"/>
            <p:cNvSpPr>
              <a:spLocks/>
            </p:cNvSpPr>
            <p:nvPr/>
          </p:nvSpPr>
          <p:spPr bwMode="auto">
            <a:xfrm rot="16200000" flipH="1" flipV="1">
              <a:off x="5825825" y="1966166"/>
              <a:ext cx="18974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165"/>
            <p:cNvSpPr>
              <a:spLocks/>
            </p:cNvSpPr>
            <p:nvPr/>
          </p:nvSpPr>
          <p:spPr bwMode="auto">
            <a:xfrm rot="16200000" flipH="1" flipV="1">
              <a:off x="5827839" y="1994676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166"/>
            <p:cNvSpPr>
              <a:spLocks/>
            </p:cNvSpPr>
            <p:nvPr/>
          </p:nvSpPr>
          <p:spPr bwMode="auto">
            <a:xfrm rot="16200000" flipH="1" flipV="1">
              <a:off x="5846904" y="2013682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167"/>
            <p:cNvSpPr>
              <a:spLocks/>
            </p:cNvSpPr>
            <p:nvPr/>
          </p:nvSpPr>
          <p:spPr bwMode="auto">
            <a:xfrm rot="16200000" flipH="1" flipV="1">
              <a:off x="5885165" y="2035068"/>
              <a:ext cx="15812" cy="210949"/>
            </a:xfrm>
            <a:custGeom>
              <a:avLst/>
              <a:gdLst>
                <a:gd name="T0" fmla="*/ 0 w 25"/>
                <a:gd name="T1" fmla="*/ 19303626 h 140"/>
                <a:gd name="T2" fmla="*/ 17187 w 25"/>
                <a:gd name="T3" fmla="*/ 8375882 h 140"/>
                <a:gd name="T4" fmla="*/ 74846 w 25"/>
                <a:gd name="T5" fmla="*/ 6905830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28678" name="Group 661"/>
          <p:cNvGrpSpPr>
            <a:grpSpLocks/>
          </p:cNvGrpSpPr>
          <p:nvPr/>
        </p:nvGrpSpPr>
        <p:grpSpPr bwMode="auto">
          <a:xfrm rot="8100000">
            <a:off x="6411341" y="3713734"/>
            <a:ext cx="222250" cy="152400"/>
            <a:chOff x="5723165" y="1997005"/>
            <a:chExt cx="222051" cy="151791"/>
          </a:xfrm>
        </p:grpSpPr>
        <p:sp>
          <p:nvSpPr>
            <p:cNvPr id="83" name="Freeform 161"/>
            <p:cNvSpPr>
              <a:spLocks/>
            </p:cNvSpPr>
            <p:nvPr/>
          </p:nvSpPr>
          <p:spPr bwMode="auto">
            <a:xfrm rot="16200000" flipH="1" flipV="1">
              <a:off x="5819988" y="1953307"/>
              <a:ext cx="20555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Freeform 162"/>
            <p:cNvSpPr>
              <a:spLocks/>
            </p:cNvSpPr>
            <p:nvPr/>
          </p:nvSpPr>
          <p:spPr bwMode="auto">
            <a:xfrm rot="16200000" flipH="1" flipV="1">
              <a:off x="5819988" y="1973432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Freeform 163"/>
            <p:cNvSpPr>
              <a:spLocks/>
            </p:cNvSpPr>
            <p:nvPr/>
          </p:nvSpPr>
          <p:spPr bwMode="auto">
            <a:xfrm rot="16200000" flipH="1" flipV="1">
              <a:off x="5821109" y="1996911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Freeform 164"/>
            <p:cNvSpPr>
              <a:spLocks/>
            </p:cNvSpPr>
            <p:nvPr/>
          </p:nvSpPr>
          <p:spPr bwMode="auto">
            <a:xfrm rot="16200000" flipH="1" flipV="1">
              <a:off x="5821339" y="1968401"/>
              <a:ext cx="18974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Freeform 165"/>
            <p:cNvSpPr>
              <a:spLocks/>
            </p:cNvSpPr>
            <p:nvPr/>
          </p:nvSpPr>
          <p:spPr bwMode="auto">
            <a:xfrm rot="16200000" flipH="1" flipV="1">
              <a:off x="5819988" y="2044987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8" name="Freeform 166"/>
            <p:cNvSpPr>
              <a:spLocks/>
            </p:cNvSpPr>
            <p:nvPr/>
          </p:nvSpPr>
          <p:spPr bwMode="auto">
            <a:xfrm rot="16200000" flipH="1" flipV="1">
              <a:off x="5819988" y="2067348"/>
              <a:ext cx="20556" cy="215707"/>
            </a:xfrm>
            <a:custGeom>
              <a:avLst/>
              <a:gdLst>
                <a:gd name="T0" fmla="*/ 0 w 31"/>
                <a:gd name="T1" fmla="*/ 16828744 h 144"/>
                <a:gd name="T2" fmla="*/ 15598 w 31"/>
                <a:gd name="T3" fmla="*/ 7211674 h 144"/>
                <a:gd name="T4" fmla="*/ 65517 w 31"/>
                <a:gd name="T5" fmla="*/ 62008161 h 144"/>
                <a:gd name="T6" fmla="*/ 81046 w 31"/>
                <a:gd name="T7" fmla="*/ 53419375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9" name="Freeform 167"/>
            <p:cNvSpPr>
              <a:spLocks/>
            </p:cNvSpPr>
            <p:nvPr/>
          </p:nvSpPr>
          <p:spPr bwMode="auto">
            <a:xfrm rot="16200000" flipH="1" flipV="1">
              <a:off x="5866100" y="2069727"/>
              <a:ext cx="15812" cy="210949"/>
            </a:xfrm>
            <a:custGeom>
              <a:avLst/>
              <a:gdLst>
                <a:gd name="T0" fmla="*/ 0 w 25"/>
                <a:gd name="T1" fmla="*/ 19303626 h 140"/>
                <a:gd name="T2" fmla="*/ 17187 w 25"/>
                <a:gd name="T3" fmla="*/ 8375882 h 140"/>
                <a:gd name="T4" fmla="*/ 74846 w 25"/>
                <a:gd name="T5" fmla="*/ 6905830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0" name="Rectangle 89"/>
          <p:cNvSpPr/>
          <p:nvPr/>
        </p:nvSpPr>
        <p:spPr bwMode="auto">
          <a:xfrm>
            <a:off x="2160016" y="3621659"/>
            <a:ext cx="876300" cy="1714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869629" y="3583559"/>
            <a:ext cx="157162" cy="2047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155254" y="2721547"/>
            <a:ext cx="142875" cy="10620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869629" y="2735834"/>
            <a:ext cx="157162" cy="2047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155254" y="2726309"/>
            <a:ext cx="876300" cy="1714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684" name="Rectangle 555"/>
          <p:cNvSpPr>
            <a:spLocks noChangeArrowheads="1"/>
          </p:cNvSpPr>
          <p:nvPr/>
        </p:nvSpPr>
        <p:spPr bwMode="auto">
          <a:xfrm rot="2700000">
            <a:off x="6210523" y="2963640"/>
            <a:ext cx="773112" cy="92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85" name="Rectangle 554"/>
          <p:cNvSpPr>
            <a:spLocks noChangeArrowheads="1"/>
          </p:cNvSpPr>
          <p:nvPr/>
        </p:nvSpPr>
        <p:spPr bwMode="auto">
          <a:xfrm rot="-8100000">
            <a:off x="5369941" y="3786759"/>
            <a:ext cx="773113" cy="93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86" name="Rectangle 553"/>
          <p:cNvSpPr>
            <a:spLocks noChangeArrowheads="1"/>
          </p:cNvSpPr>
          <p:nvPr/>
        </p:nvSpPr>
        <p:spPr bwMode="auto">
          <a:xfrm rot="-2700000">
            <a:off x="6216079" y="3791522"/>
            <a:ext cx="773112" cy="93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87" name="Rectangle 552"/>
          <p:cNvSpPr>
            <a:spLocks noChangeArrowheads="1"/>
          </p:cNvSpPr>
          <p:nvPr/>
        </p:nvSpPr>
        <p:spPr bwMode="auto">
          <a:xfrm rot="-2700000">
            <a:off x="5369941" y="2962847"/>
            <a:ext cx="773113" cy="93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88" name="Rectangle 7"/>
          <p:cNvSpPr>
            <a:spLocks noChangeArrowheads="1"/>
          </p:cNvSpPr>
          <p:nvPr/>
        </p:nvSpPr>
        <p:spPr bwMode="auto">
          <a:xfrm>
            <a:off x="836613" y="1380358"/>
            <a:ext cx="8410754" cy="11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r>
              <a:rPr lang="en-US" dirty="0">
                <a:latin typeface="+mn-lt"/>
              </a:rPr>
              <a:t>Adding more poles to stator decreases step size (increases resolution)</a:t>
            </a:r>
          </a:p>
          <a:p>
            <a:pPr lvl="1">
              <a:buFontTx/>
              <a:buChar char="•"/>
            </a:pPr>
            <a:r>
              <a:rPr lang="en-US" sz="1600" dirty="0">
                <a:latin typeface="+mn-lt"/>
              </a:rPr>
              <a:t> 50 poles with 200 steps / revolution are common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Adding mores poles to rotor increases torque</a:t>
            </a:r>
          </a:p>
        </p:txBody>
      </p:sp>
      <p:grpSp>
        <p:nvGrpSpPr>
          <p:cNvPr id="28689" name="Group 200"/>
          <p:cNvGrpSpPr>
            <a:grpSpLocks/>
          </p:cNvGrpSpPr>
          <p:nvPr/>
        </p:nvGrpSpPr>
        <p:grpSpPr bwMode="auto">
          <a:xfrm rot="5400000">
            <a:off x="2052860" y="2817590"/>
            <a:ext cx="1082675" cy="881063"/>
            <a:chOff x="805" y="2322"/>
            <a:chExt cx="1132" cy="943"/>
          </a:xfrm>
        </p:grpSpPr>
        <p:sp>
          <p:nvSpPr>
            <p:cNvPr id="28835" name="Line 201"/>
            <p:cNvSpPr>
              <a:spLocks noChangeShapeType="1"/>
            </p:cNvSpPr>
            <p:nvPr/>
          </p:nvSpPr>
          <p:spPr bwMode="auto">
            <a:xfrm>
              <a:off x="1045" y="2331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36" name="Line 202"/>
            <p:cNvSpPr>
              <a:spLocks noChangeShapeType="1"/>
            </p:cNvSpPr>
            <p:nvPr/>
          </p:nvSpPr>
          <p:spPr bwMode="auto">
            <a:xfrm>
              <a:off x="999" y="250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37" name="Line 203"/>
            <p:cNvSpPr>
              <a:spLocks noChangeShapeType="1"/>
            </p:cNvSpPr>
            <p:nvPr/>
          </p:nvSpPr>
          <p:spPr bwMode="auto">
            <a:xfrm flipH="1" flipV="1">
              <a:off x="817" y="2326"/>
              <a:ext cx="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38" name="Line 204"/>
            <p:cNvSpPr>
              <a:spLocks noChangeShapeType="1"/>
            </p:cNvSpPr>
            <p:nvPr/>
          </p:nvSpPr>
          <p:spPr bwMode="auto">
            <a:xfrm>
              <a:off x="999" y="2514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39" name="Line 205"/>
            <p:cNvSpPr>
              <a:spLocks noChangeShapeType="1"/>
            </p:cNvSpPr>
            <p:nvPr/>
          </p:nvSpPr>
          <p:spPr bwMode="auto">
            <a:xfrm flipV="1">
              <a:off x="811" y="2326"/>
              <a:ext cx="2" cy="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40" name="Line 206"/>
            <p:cNvSpPr>
              <a:spLocks noChangeShapeType="1"/>
            </p:cNvSpPr>
            <p:nvPr/>
          </p:nvSpPr>
          <p:spPr bwMode="auto">
            <a:xfrm>
              <a:off x="1001" y="3112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41" name="Line 207"/>
            <p:cNvSpPr>
              <a:spLocks noChangeShapeType="1"/>
            </p:cNvSpPr>
            <p:nvPr/>
          </p:nvSpPr>
          <p:spPr bwMode="auto">
            <a:xfrm>
              <a:off x="805" y="3263"/>
              <a:ext cx="113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42" name="Line 208"/>
            <p:cNvSpPr>
              <a:spLocks noChangeShapeType="1"/>
            </p:cNvSpPr>
            <p:nvPr/>
          </p:nvSpPr>
          <p:spPr bwMode="auto">
            <a:xfrm flipH="1">
              <a:off x="1705" y="2326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43" name="Line 209"/>
            <p:cNvSpPr>
              <a:spLocks noChangeShapeType="1"/>
            </p:cNvSpPr>
            <p:nvPr/>
          </p:nvSpPr>
          <p:spPr bwMode="auto">
            <a:xfrm flipH="1">
              <a:off x="1705" y="250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44" name="Line 210"/>
            <p:cNvSpPr>
              <a:spLocks noChangeShapeType="1"/>
            </p:cNvSpPr>
            <p:nvPr/>
          </p:nvSpPr>
          <p:spPr bwMode="auto">
            <a:xfrm flipV="1">
              <a:off x="1709" y="2322"/>
              <a:ext cx="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45" name="Line 211"/>
            <p:cNvSpPr>
              <a:spLocks noChangeShapeType="1"/>
            </p:cNvSpPr>
            <p:nvPr/>
          </p:nvSpPr>
          <p:spPr bwMode="auto">
            <a:xfrm flipH="1">
              <a:off x="1749" y="2509"/>
              <a:ext cx="2" cy="6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46" name="Line 212"/>
            <p:cNvSpPr>
              <a:spLocks noChangeShapeType="1"/>
            </p:cNvSpPr>
            <p:nvPr/>
          </p:nvSpPr>
          <p:spPr bwMode="auto">
            <a:xfrm flipH="1" flipV="1">
              <a:off x="1937" y="2322"/>
              <a:ext cx="0" cy="9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28690" name="Rectangle 2"/>
          <p:cNvSpPr>
            <a:spLocks noChangeArrowheads="1"/>
          </p:cNvSpPr>
          <p:nvPr/>
        </p:nvSpPr>
        <p:spPr bwMode="auto">
          <a:xfrm>
            <a:off x="3277616" y="3366072"/>
            <a:ext cx="173038" cy="584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91" name="Rectangle 3"/>
          <p:cNvSpPr>
            <a:spLocks noChangeArrowheads="1"/>
          </p:cNvSpPr>
          <p:nvPr/>
        </p:nvSpPr>
        <p:spPr bwMode="auto">
          <a:xfrm>
            <a:off x="3234754" y="3191447"/>
            <a:ext cx="215900" cy="1746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92" name="Rectangle 4"/>
          <p:cNvSpPr>
            <a:spLocks noChangeArrowheads="1"/>
          </p:cNvSpPr>
          <p:nvPr/>
        </p:nvSpPr>
        <p:spPr bwMode="auto">
          <a:xfrm>
            <a:off x="2396554" y="3364484"/>
            <a:ext cx="174625" cy="585788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93" name="Rectangle 5"/>
          <p:cNvSpPr>
            <a:spLocks noChangeArrowheads="1"/>
          </p:cNvSpPr>
          <p:nvPr/>
        </p:nvSpPr>
        <p:spPr bwMode="auto">
          <a:xfrm>
            <a:off x="2399729" y="3197797"/>
            <a:ext cx="215900" cy="1746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8694" name="Group 8"/>
          <p:cNvGrpSpPr>
            <a:grpSpLocks/>
          </p:cNvGrpSpPr>
          <p:nvPr/>
        </p:nvGrpSpPr>
        <p:grpSpPr bwMode="auto">
          <a:xfrm>
            <a:off x="2660079" y="3189859"/>
            <a:ext cx="530225" cy="174625"/>
            <a:chOff x="1092" y="2317"/>
            <a:chExt cx="567" cy="183"/>
          </a:xfrm>
        </p:grpSpPr>
        <p:sp>
          <p:nvSpPr>
            <p:cNvPr id="28832" name="Rectangle 9"/>
            <p:cNvSpPr>
              <a:spLocks noChangeArrowheads="1"/>
            </p:cNvSpPr>
            <p:nvPr/>
          </p:nvSpPr>
          <p:spPr bwMode="auto">
            <a:xfrm rot="16150658" flipH="1">
              <a:off x="1131" y="2281"/>
              <a:ext cx="173" cy="25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8833" name="Rectangle 10"/>
            <p:cNvSpPr>
              <a:spLocks noChangeArrowheads="1"/>
            </p:cNvSpPr>
            <p:nvPr/>
          </p:nvSpPr>
          <p:spPr bwMode="auto">
            <a:xfrm rot="16150658" flipH="1">
              <a:off x="1457" y="2284"/>
              <a:ext cx="170" cy="23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8834" name="Oval 11"/>
            <p:cNvSpPr>
              <a:spLocks noChangeArrowheads="1"/>
            </p:cNvSpPr>
            <p:nvPr/>
          </p:nvSpPr>
          <p:spPr bwMode="auto">
            <a:xfrm rot="16150658" flipH="1">
              <a:off x="1288" y="2322"/>
              <a:ext cx="183" cy="17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8695" name="Group 12"/>
          <p:cNvGrpSpPr>
            <a:grpSpLocks/>
          </p:cNvGrpSpPr>
          <p:nvPr/>
        </p:nvGrpSpPr>
        <p:grpSpPr bwMode="auto">
          <a:xfrm>
            <a:off x="2391791" y="3194622"/>
            <a:ext cx="1057275" cy="901700"/>
            <a:chOff x="805" y="2322"/>
            <a:chExt cx="1132" cy="943"/>
          </a:xfrm>
        </p:grpSpPr>
        <p:sp>
          <p:nvSpPr>
            <p:cNvPr id="28820" name="Line 13"/>
            <p:cNvSpPr>
              <a:spLocks noChangeShapeType="1"/>
            </p:cNvSpPr>
            <p:nvPr/>
          </p:nvSpPr>
          <p:spPr bwMode="auto">
            <a:xfrm>
              <a:off x="1045" y="2331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21" name="Line 14"/>
            <p:cNvSpPr>
              <a:spLocks noChangeShapeType="1"/>
            </p:cNvSpPr>
            <p:nvPr/>
          </p:nvSpPr>
          <p:spPr bwMode="auto">
            <a:xfrm>
              <a:off x="999" y="250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22" name="Line 15"/>
            <p:cNvSpPr>
              <a:spLocks noChangeShapeType="1"/>
            </p:cNvSpPr>
            <p:nvPr/>
          </p:nvSpPr>
          <p:spPr bwMode="auto">
            <a:xfrm flipH="1" flipV="1">
              <a:off x="817" y="2326"/>
              <a:ext cx="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23" name="Line 16"/>
            <p:cNvSpPr>
              <a:spLocks noChangeShapeType="1"/>
            </p:cNvSpPr>
            <p:nvPr/>
          </p:nvSpPr>
          <p:spPr bwMode="auto">
            <a:xfrm>
              <a:off x="999" y="2514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24" name="Line 17"/>
            <p:cNvSpPr>
              <a:spLocks noChangeShapeType="1"/>
            </p:cNvSpPr>
            <p:nvPr/>
          </p:nvSpPr>
          <p:spPr bwMode="auto">
            <a:xfrm flipV="1">
              <a:off x="811" y="2326"/>
              <a:ext cx="2" cy="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25" name="Line 18"/>
            <p:cNvSpPr>
              <a:spLocks noChangeShapeType="1"/>
            </p:cNvSpPr>
            <p:nvPr/>
          </p:nvSpPr>
          <p:spPr bwMode="auto">
            <a:xfrm>
              <a:off x="1001" y="3112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26" name="Line 19"/>
            <p:cNvSpPr>
              <a:spLocks noChangeShapeType="1"/>
            </p:cNvSpPr>
            <p:nvPr/>
          </p:nvSpPr>
          <p:spPr bwMode="auto">
            <a:xfrm>
              <a:off x="805" y="3263"/>
              <a:ext cx="113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27" name="Line 20"/>
            <p:cNvSpPr>
              <a:spLocks noChangeShapeType="1"/>
            </p:cNvSpPr>
            <p:nvPr/>
          </p:nvSpPr>
          <p:spPr bwMode="auto">
            <a:xfrm flipH="1">
              <a:off x="1705" y="2326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28" name="Line 21"/>
            <p:cNvSpPr>
              <a:spLocks noChangeShapeType="1"/>
            </p:cNvSpPr>
            <p:nvPr/>
          </p:nvSpPr>
          <p:spPr bwMode="auto">
            <a:xfrm flipH="1">
              <a:off x="1705" y="250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29" name="Line 22"/>
            <p:cNvSpPr>
              <a:spLocks noChangeShapeType="1"/>
            </p:cNvSpPr>
            <p:nvPr/>
          </p:nvSpPr>
          <p:spPr bwMode="auto">
            <a:xfrm flipV="1">
              <a:off x="1709" y="2322"/>
              <a:ext cx="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30" name="Line 23"/>
            <p:cNvSpPr>
              <a:spLocks noChangeShapeType="1"/>
            </p:cNvSpPr>
            <p:nvPr/>
          </p:nvSpPr>
          <p:spPr bwMode="auto">
            <a:xfrm flipH="1">
              <a:off x="1749" y="2509"/>
              <a:ext cx="2" cy="6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31" name="Line 24"/>
            <p:cNvSpPr>
              <a:spLocks noChangeShapeType="1"/>
            </p:cNvSpPr>
            <p:nvPr/>
          </p:nvSpPr>
          <p:spPr bwMode="auto">
            <a:xfrm flipH="1" flipV="1">
              <a:off x="1937" y="2322"/>
              <a:ext cx="0" cy="9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8696" name="Group 25"/>
          <p:cNvGrpSpPr>
            <a:grpSpLocks/>
          </p:cNvGrpSpPr>
          <p:nvPr/>
        </p:nvGrpSpPr>
        <p:grpSpPr bwMode="auto">
          <a:xfrm flipH="1">
            <a:off x="2691829" y="3870897"/>
            <a:ext cx="515937" cy="523875"/>
            <a:chOff x="717" y="3234"/>
            <a:chExt cx="267" cy="257"/>
          </a:xfrm>
        </p:grpSpPr>
        <p:sp>
          <p:nvSpPr>
            <p:cNvPr id="28809" name="Freeform 26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10" name="Freeform 27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11" name="Freeform 28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12" name="Freeform 29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13" name="Freeform 30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14" name="Freeform 31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15" name="Freeform 32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16" name="Line 33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17" name="Line 34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18" name="Oval 35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8819" name="Oval 36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8697" name="Group 362"/>
          <p:cNvGrpSpPr>
            <a:grpSpLocks/>
          </p:cNvGrpSpPr>
          <p:nvPr/>
        </p:nvGrpSpPr>
        <p:grpSpPr bwMode="auto">
          <a:xfrm>
            <a:off x="5811266" y="3067622"/>
            <a:ext cx="733425" cy="712787"/>
            <a:chOff x="4866064" y="2847020"/>
            <a:chExt cx="733049" cy="712948"/>
          </a:xfrm>
        </p:grpSpPr>
        <p:sp>
          <p:nvSpPr>
            <p:cNvPr id="28804" name="Rectangle 63"/>
            <p:cNvSpPr>
              <a:spLocks noChangeArrowheads="1"/>
            </p:cNvSpPr>
            <p:nvPr/>
          </p:nvSpPr>
          <p:spPr bwMode="auto">
            <a:xfrm rot="5400000">
              <a:off x="5413004" y="3087304"/>
              <a:ext cx="130539" cy="24167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8805" name="Rectangle 66"/>
            <p:cNvSpPr>
              <a:spLocks noChangeArrowheads="1"/>
            </p:cNvSpPr>
            <p:nvPr/>
          </p:nvSpPr>
          <p:spPr bwMode="auto">
            <a:xfrm rot="-5400000">
              <a:off x="4918426" y="3090863"/>
              <a:ext cx="132814" cy="23753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8806" name="Rectangle 67"/>
            <p:cNvSpPr>
              <a:spLocks noChangeArrowheads="1"/>
            </p:cNvSpPr>
            <p:nvPr/>
          </p:nvSpPr>
          <p:spPr bwMode="auto">
            <a:xfrm rot="10800000">
              <a:off x="5160716" y="3322430"/>
              <a:ext cx="141523" cy="23753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8807" name="Rectangle 68"/>
            <p:cNvSpPr>
              <a:spLocks noChangeArrowheads="1"/>
            </p:cNvSpPr>
            <p:nvPr/>
          </p:nvSpPr>
          <p:spPr bwMode="auto">
            <a:xfrm>
              <a:off x="5160308" y="2847020"/>
              <a:ext cx="141523" cy="23753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8808" name="Oval 69"/>
            <p:cNvSpPr>
              <a:spLocks noChangeArrowheads="1"/>
            </p:cNvSpPr>
            <p:nvPr/>
          </p:nvSpPr>
          <p:spPr bwMode="auto">
            <a:xfrm rot="5400000">
              <a:off x="5103704" y="3086515"/>
              <a:ext cx="246097" cy="250387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8698" name="Text Box 198"/>
          <p:cNvSpPr txBox="1">
            <a:spLocks noChangeArrowheads="1"/>
          </p:cNvSpPr>
          <p:nvPr/>
        </p:nvSpPr>
        <p:spPr bwMode="auto">
          <a:xfrm>
            <a:off x="4905375" y="4510125"/>
            <a:ext cx="23673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Eight steps per revolution</a:t>
            </a:r>
          </a:p>
        </p:txBody>
      </p:sp>
      <p:sp>
        <p:nvSpPr>
          <p:cNvPr id="28699" name="Text Box 199"/>
          <p:cNvSpPr txBox="1">
            <a:spLocks noChangeArrowheads="1"/>
          </p:cNvSpPr>
          <p:nvPr/>
        </p:nvSpPr>
        <p:spPr bwMode="auto">
          <a:xfrm>
            <a:off x="1553902" y="4505782"/>
            <a:ext cx="23133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Four steps per revolution</a:t>
            </a:r>
          </a:p>
        </p:txBody>
      </p:sp>
      <p:sp>
        <p:nvSpPr>
          <p:cNvPr id="28700" name="Rectangle 376"/>
          <p:cNvSpPr>
            <a:spLocks noChangeArrowheads="1"/>
          </p:cNvSpPr>
          <p:nvPr/>
        </p:nvSpPr>
        <p:spPr bwMode="auto">
          <a:xfrm>
            <a:off x="942975" y="5184648"/>
            <a:ext cx="7924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r>
              <a:rPr lang="en-US" dirty="0">
                <a:latin typeface="+mn-lt"/>
              </a:rPr>
              <a:t>Adding more stator armatures/coils also decreases step size (increases resolution)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Three and five coils (“phases”) are sometimes used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155" name="Freeform 26"/>
          <p:cNvSpPr>
            <a:spLocks/>
          </p:cNvSpPr>
          <p:nvPr/>
        </p:nvSpPr>
        <p:spPr bwMode="auto">
          <a:xfrm rot="16200000" flipV="1">
            <a:off x="2197322" y="3309716"/>
            <a:ext cx="58737" cy="292100"/>
          </a:xfrm>
          <a:custGeom>
            <a:avLst/>
            <a:gdLst>
              <a:gd name="T0" fmla="*/ 0 w 31"/>
              <a:gd name="T1" fmla="*/ 35 h 144"/>
              <a:gd name="T2" fmla="*/ 6 w 31"/>
              <a:gd name="T3" fmla="*/ 15 h 144"/>
              <a:gd name="T4" fmla="*/ 25 w 31"/>
              <a:gd name="T5" fmla="*/ 128 h 144"/>
              <a:gd name="T6" fmla="*/ 31 w 31"/>
              <a:gd name="T7" fmla="*/ 11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44"/>
              <a:gd name="T14" fmla="*/ 31 w 31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44">
                <a:moveTo>
                  <a:pt x="0" y="35"/>
                </a:moveTo>
                <a:cubicBezTo>
                  <a:pt x="1" y="17"/>
                  <a:pt x="2" y="0"/>
                  <a:pt x="6" y="15"/>
                </a:cubicBezTo>
                <a:cubicBezTo>
                  <a:pt x="10" y="30"/>
                  <a:pt x="21" y="112"/>
                  <a:pt x="25" y="128"/>
                </a:cubicBezTo>
                <a:cubicBezTo>
                  <a:pt x="29" y="144"/>
                  <a:pt x="30" y="127"/>
                  <a:pt x="31" y="110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6" name="Freeform 27"/>
          <p:cNvSpPr>
            <a:spLocks/>
          </p:cNvSpPr>
          <p:nvPr/>
        </p:nvSpPr>
        <p:spPr bwMode="auto">
          <a:xfrm rot="16200000" flipV="1">
            <a:off x="2196529" y="3237484"/>
            <a:ext cx="57150" cy="292100"/>
          </a:xfrm>
          <a:custGeom>
            <a:avLst/>
            <a:gdLst>
              <a:gd name="T0" fmla="*/ 0 w 31"/>
              <a:gd name="T1" fmla="*/ 35 h 144"/>
              <a:gd name="T2" fmla="*/ 6 w 31"/>
              <a:gd name="T3" fmla="*/ 15 h 144"/>
              <a:gd name="T4" fmla="*/ 25 w 31"/>
              <a:gd name="T5" fmla="*/ 128 h 144"/>
              <a:gd name="T6" fmla="*/ 31 w 31"/>
              <a:gd name="T7" fmla="*/ 11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44"/>
              <a:gd name="T14" fmla="*/ 31 w 31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44">
                <a:moveTo>
                  <a:pt x="0" y="35"/>
                </a:moveTo>
                <a:cubicBezTo>
                  <a:pt x="1" y="17"/>
                  <a:pt x="2" y="0"/>
                  <a:pt x="6" y="15"/>
                </a:cubicBezTo>
                <a:cubicBezTo>
                  <a:pt x="10" y="30"/>
                  <a:pt x="21" y="112"/>
                  <a:pt x="25" y="128"/>
                </a:cubicBezTo>
                <a:cubicBezTo>
                  <a:pt x="29" y="144"/>
                  <a:pt x="30" y="127"/>
                  <a:pt x="31" y="110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7" name="Freeform 28"/>
          <p:cNvSpPr>
            <a:spLocks/>
          </p:cNvSpPr>
          <p:nvPr/>
        </p:nvSpPr>
        <p:spPr bwMode="auto">
          <a:xfrm rot="16200000" flipV="1">
            <a:off x="2198116" y="3166047"/>
            <a:ext cx="57150" cy="292100"/>
          </a:xfrm>
          <a:custGeom>
            <a:avLst/>
            <a:gdLst>
              <a:gd name="T0" fmla="*/ 0 w 31"/>
              <a:gd name="T1" fmla="*/ 35 h 144"/>
              <a:gd name="T2" fmla="*/ 6 w 31"/>
              <a:gd name="T3" fmla="*/ 15 h 144"/>
              <a:gd name="T4" fmla="*/ 25 w 31"/>
              <a:gd name="T5" fmla="*/ 128 h 144"/>
              <a:gd name="T6" fmla="*/ 31 w 31"/>
              <a:gd name="T7" fmla="*/ 11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44"/>
              <a:gd name="T14" fmla="*/ 31 w 31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44">
                <a:moveTo>
                  <a:pt x="0" y="35"/>
                </a:moveTo>
                <a:cubicBezTo>
                  <a:pt x="1" y="17"/>
                  <a:pt x="2" y="0"/>
                  <a:pt x="6" y="15"/>
                </a:cubicBezTo>
                <a:cubicBezTo>
                  <a:pt x="10" y="30"/>
                  <a:pt x="21" y="112"/>
                  <a:pt x="25" y="128"/>
                </a:cubicBezTo>
                <a:cubicBezTo>
                  <a:pt x="29" y="144"/>
                  <a:pt x="30" y="127"/>
                  <a:pt x="31" y="110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8" name="Freeform 29"/>
          <p:cNvSpPr>
            <a:spLocks/>
          </p:cNvSpPr>
          <p:nvPr/>
        </p:nvSpPr>
        <p:spPr bwMode="auto">
          <a:xfrm rot="16200000" flipV="1">
            <a:off x="2196529" y="3104134"/>
            <a:ext cx="57150" cy="292100"/>
          </a:xfrm>
          <a:custGeom>
            <a:avLst/>
            <a:gdLst>
              <a:gd name="T0" fmla="*/ 0 w 31"/>
              <a:gd name="T1" fmla="*/ 35 h 144"/>
              <a:gd name="T2" fmla="*/ 6 w 31"/>
              <a:gd name="T3" fmla="*/ 15 h 144"/>
              <a:gd name="T4" fmla="*/ 25 w 31"/>
              <a:gd name="T5" fmla="*/ 128 h 144"/>
              <a:gd name="T6" fmla="*/ 31 w 31"/>
              <a:gd name="T7" fmla="*/ 11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44"/>
              <a:gd name="T14" fmla="*/ 31 w 31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44">
                <a:moveTo>
                  <a:pt x="0" y="35"/>
                </a:moveTo>
                <a:cubicBezTo>
                  <a:pt x="1" y="17"/>
                  <a:pt x="2" y="0"/>
                  <a:pt x="6" y="15"/>
                </a:cubicBezTo>
                <a:cubicBezTo>
                  <a:pt x="10" y="30"/>
                  <a:pt x="21" y="112"/>
                  <a:pt x="25" y="128"/>
                </a:cubicBezTo>
                <a:cubicBezTo>
                  <a:pt x="29" y="144"/>
                  <a:pt x="30" y="127"/>
                  <a:pt x="31" y="110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9" name="Freeform 30"/>
          <p:cNvSpPr>
            <a:spLocks/>
          </p:cNvSpPr>
          <p:nvPr/>
        </p:nvSpPr>
        <p:spPr bwMode="auto">
          <a:xfrm rot="16200000" flipV="1">
            <a:off x="2198116" y="3032697"/>
            <a:ext cx="57150" cy="292100"/>
          </a:xfrm>
          <a:custGeom>
            <a:avLst/>
            <a:gdLst>
              <a:gd name="T0" fmla="*/ 0 w 31"/>
              <a:gd name="T1" fmla="*/ 35 h 144"/>
              <a:gd name="T2" fmla="*/ 6 w 31"/>
              <a:gd name="T3" fmla="*/ 15 h 144"/>
              <a:gd name="T4" fmla="*/ 25 w 31"/>
              <a:gd name="T5" fmla="*/ 128 h 144"/>
              <a:gd name="T6" fmla="*/ 31 w 31"/>
              <a:gd name="T7" fmla="*/ 11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44"/>
              <a:gd name="T14" fmla="*/ 31 w 31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44">
                <a:moveTo>
                  <a:pt x="0" y="35"/>
                </a:moveTo>
                <a:cubicBezTo>
                  <a:pt x="1" y="17"/>
                  <a:pt x="2" y="0"/>
                  <a:pt x="6" y="15"/>
                </a:cubicBezTo>
                <a:cubicBezTo>
                  <a:pt x="10" y="30"/>
                  <a:pt x="21" y="112"/>
                  <a:pt x="25" y="128"/>
                </a:cubicBezTo>
                <a:cubicBezTo>
                  <a:pt x="29" y="144"/>
                  <a:pt x="30" y="127"/>
                  <a:pt x="31" y="110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0" name="Freeform 31"/>
          <p:cNvSpPr>
            <a:spLocks/>
          </p:cNvSpPr>
          <p:nvPr/>
        </p:nvSpPr>
        <p:spPr bwMode="auto">
          <a:xfrm rot="16200000" flipV="1">
            <a:off x="2197322" y="2971578"/>
            <a:ext cx="58738" cy="292100"/>
          </a:xfrm>
          <a:custGeom>
            <a:avLst/>
            <a:gdLst>
              <a:gd name="T0" fmla="*/ 0 w 31"/>
              <a:gd name="T1" fmla="*/ 35 h 144"/>
              <a:gd name="T2" fmla="*/ 6 w 31"/>
              <a:gd name="T3" fmla="*/ 15 h 144"/>
              <a:gd name="T4" fmla="*/ 25 w 31"/>
              <a:gd name="T5" fmla="*/ 128 h 144"/>
              <a:gd name="T6" fmla="*/ 31 w 31"/>
              <a:gd name="T7" fmla="*/ 11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44"/>
              <a:gd name="T14" fmla="*/ 31 w 31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44">
                <a:moveTo>
                  <a:pt x="0" y="35"/>
                </a:moveTo>
                <a:cubicBezTo>
                  <a:pt x="1" y="17"/>
                  <a:pt x="2" y="0"/>
                  <a:pt x="6" y="15"/>
                </a:cubicBezTo>
                <a:cubicBezTo>
                  <a:pt x="10" y="30"/>
                  <a:pt x="21" y="112"/>
                  <a:pt x="25" y="128"/>
                </a:cubicBezTo>
                <a:cubicBezTo>
                  <a:pt x="29" y="144"/>
                  <a:pt x="30" y="127"/>
                  <a:pt x="31" y="110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1" name="Freeform 32"/>
          <p:cNvSpPr>
            <a:spLocks/>
          </p:cNvSpPr>
          <p:nvPr/>
        </p:nvSpPr>
        <p:spPr bwMode="auto">
          <a:xfrm rot="16200000" flipV="1">
            <a:off x="2210816" y="2910459"/>
            <a:ext cx="49213" cy="284163"/>
          </a:xfrm>
          <a:custGeom>
            <a:avLst/>
            <a:gdLst>
              <a:gd name="T0" fmla="*/ 0 w 25"/>
              <a:gd name="T1" fmla="*/ 39 h 140"/>
              <a:gd name="T2" fmla="*/ 6 w 25"/>
              <a:gd name="T3" fmla="*/ 17 h 140"/>
              <a:gd name="T4" fmla="*/ 25 w 25"/>
              <a:gd name="T5" fmla="*/ 140 h 140"/>
              <a:gd name="T6" fmla="*/ 0 60000 65536"/>
              <a:gd name="T7" fmla="*/ 0 60000 65536"/>
              <a:gd name="T8" fmla="*/ 0 60000 65536"/>
              <a:gd name="T9" fmla="*/ 0 w 25"/>
              <a:gd name="T10" fmla="*/ 0 h 140"/>
              <a:gd name="T11" fmla="*/ 25 w 25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40">
                <a:moveTo>
                  <a:pt x="0" y="39"/>
                </a:moveTo>
                <a:cubicBezTo>
                  <a:pt x="1" y="19"/>
                  <a:pt x="2" y="0"/>
                  <a:pt x="6" y="17"/>
                </a:cubicBezTo>
                <a:cubicBezTo>
                  <a:pt x="10" y="34"/>
                  <a:pt x="21" y="119"/>
                  <a:pt x="25" y="140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708" name="Rectangle 47"/>
          <p:cNvSpPr>
            <a:spLocks noChangeArrowheads="1"/>
          </p:cNvSpPr>
          <p:nvPr/>
        </p:nvSpPr>
        <p:spPr bwMode="auto">
          <a:xfrm rot="16200000" flipV="1">
            <a:off x="6006529" y="4034409"/>
            <a:ext cx="103188" cy="1095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709" name="Rectangle 48"/>
          <p:cNvSpPr>
            <a:spLocks noChangeArrowheads="1"/>
          </p:cNvSpPr>
          <p:nvPr/>
        </p:nvSpPr>
        <p:spPr bwMode="auto">
          <a:xfrm rot="-5400000">
            <a:off x="6248623" y="4033615"/>
            <a:ext cx="103188" cy="1111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710" name="Rectangle 49"/>
          <p:cNvSpPr>
            <a:spLocks noChangeArrowheads="1"/>
          </p:cNvSpPr>
          <p:nvPr/>
        </p:nvSpPr>
        <p:spPr bwMode="auto">
          <a:xfrm rot="-5400000">
            <a:off x="6011291" y="3907410"/>
            <a:ext cx="338137" cy="138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8711" name="Group 271"/>
          <p:cNvGrpSpPr>
            <a:grpSpLocks/>
          </p:cNvGrpSpPr>
          <p:nvPr/>
        </p:nvGrpSpPr>
        <p:grpSpPr bwMode="auto">
          <a:xfrm>
            <a:off x="6071616" y="3855022"/>
            <a:ext cx="222250" cy="152400"/>
            <a:chOff x="5126038" y="3633788"/>
            <a:chExt cx="222250" cy="152400"/>
          </a:xfrm>
        </p:grpSpPr>
        <p:sp>
          <p:nvSpPr>
            <p:cNvPr id="28797" name="Freeform 161"/>
            <p:cNvSpPr>
              <a:spLocks/>
            </p:cNvSpPr>
            <p:nvPr/>
          </p:nvSpPr>
          <p:spPr bwMode="auto">
            <a:xfrm rot="5400000" flipH="1">
              <a:off x="5225256" y="3667919"/>
              <a:ext cx="20638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98" name="Freeform 162"/>
            <p:cNvSpPr>
              <a:spLocks/>
            </p:cNvSpPr>
            <p:nvPr/>
          </p:nvSpPr>
          <p:spPr bwMode="auto">
            <a:xfrm rot="5400000" flipH="1">
              <a:off x="5224463" y="3644900"/>
              <a:ext cx="19050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99" name="Freeform 163"/>
            <p:cNvSpPr>
              <a:spLocks/>
            </p:cNvSpPr>
            <p:nvPr/>
          </p:nvSpPr>
          <p:spPr bwMode="auto">
            <a:xfrm rot="5400000" flipH="1">
              <a:off x="5226050" y="3621088"/>
              <a:ext cx="19050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00" name="Freeform 164"/>
            <p:cNvSpPr>
              <a:spLocks/>
            </p:cNvSpPr>
            <p:nvPr/>
          </p:nvSpPr>
          <p:spPr bwMode="auto">
            <a:xfrm rot="5400000" flipH="1">
              <a:off x="5223669" y="3598069"/>
              <a:ext cx="20638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01" name="Freeform 165"/>
            <p:cNvSpPr>
              <a:spLocks/>
            </p:cNvSpPr>
            <p:nvPr/>
          </p:nvSpPr>
          <p:spPr bwMode="auto">
            <a:xfrm rot="5400000" flipH="1">
              <a:off x="5225256" y="3575844"/>
              <a:ext cx="20638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02" name="Freeform 166"/>
            <p:cNvSpPr>
              <a:spLocks/>
            </p:cNvSpPr>
            <p:nvPr/>
          </p:nvSpPr>
          <p:spPr bwMode="auto">
            <a:xfrm rot="5400000" flipH="1">
              <a:off x="5225256" y="3553619"/>
              <a:ext cx="20638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803" name="Freeform 167"/>
            <p:cNvSpPr>
              <a:spLocks/>
            </p:cNvSpPr>
            <p:nvPr/>
          </p:nvSpPr>
          <p:spPr bwMode="auto">
            <a:xfrm rot="5400000" flipH="1">
              <a:off x="5234781" y="3536157"/>
              <a:ext cx="15875" cy="211138"/>
            </a:xfrm>
            <a:custGeom>
              <a:avLst/>
              <a:gdLst>
                <a:gd name="T0" fmla="*/ 0 w 25"/>
                <a:gd name="T1" fmla="*/ 2147483647 h 140"/>
                <a:gd name="T2" fmla="*/ 2147483647 w 25"/>
                <a:gd name="T3" fmla="*/ 2147483647 h 140"/>
                <a:gd name="T4" fmla="*/ 2147483647 w 25"/>
                <a:gd name="T5" fmla="*/ 2147483647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28712" name="Line 168"/>
          <p:cNvSpPr>
            <a:spLocks noChangeShapeType="1"/>
          </p:cNvSpPr>
          <p:nvPr/>
        </p:nvSpPr>
        <p:spPr bwMode="auto">
          <a:xfrm rot="5400000" flipV="1">
            <a:off x="6308153" y="3607372"/>
            <a:ext cx="9525" cy="476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8713" name="Line 169"/>
          <p:cNvSpPr>
            <a:spLocks noChangeShapeType="1"/>
          </p:cNvSpPr>
          <p:nvPr/>
        </p:nvSpPr>
        <p:spPr bwMode="auto">
          <a:xfrm rot="5400000" flipH="1">
            <a:off x="5900166" y="3796284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8714" name="Rectangle 47"/>
          <p:cNvSpPr>
            <a:spLocks noChangeArrowheads="1"/>
          </p:cNvSpPr>
          <p:nvPr/>
        </p:nvSpPr>
        <p:spPr bwMode="auto">
          <a:xfrm rot="5400000">
            <a:off x="6004148" y="2704878"/>
            <a:ext cx="103187" cy="1111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715" name="Rectangle 48"/>
          <p:cNvSpPr>
            <a:spLocks noChangeArrowheads="1"/>
          </p:cNvSpPr>
          <p:nvPr/>
        </p:nvSpPr>
        <p:spPr bwMode="auto">
          <a:xfrm rot="5400000" flipV="1">
            <a:off x="6245448" y="2704878"/>
            <a:ext cx="103187" cy="1111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716" name="Rectangle 49"/>
          <p:cNvSpPr>
            <a:spLocks noChangeArrowheads="1"/>
          </p:cNvSpPr>
          <p:nvPr/>
        </p:nvSpPr>
        <p:spPr bwMode="auto">
          <a:xfrm rot="5400000" flipV="1">
            <a:off x="6008116" y="2804097"/>
            <a:ext cx="338138" cy="138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8717" name="Group 270"/>
          <p:cNvGrpSpPr>
            <a:grpSpLocks/>
          </p:cNvGrpSpPr>
          <p:nvPr/>
        </p:nvGrpSpPr>
        <p:grpSpPr bwMode="auto">
          <a:xfrm>
            <a:off x="6068441" y="2842197"/>
            <a:ext cx="222250" cy="152400"/>
            <a:chOff x="5122863" y="2620963"/>
            <a:chExt cx="222250" cy="152400"/>
          </a:xfrm>
        </p:grpSpPr>
        <p:sp>
          <p:nvSpPr>
            <p:cNvPr id="28790" name="Freeform 161"/>
            <p:cNvSpPr>
              <a:spLocks/>
            </p:cNvSpPr>
            <p:nvPr/>
          </p:nvSpPr>
          <p:spPr bwMode="auto">
            <a:xfrm rot="-5400000" flipH="1" flipV="1">
              <a:off x="5222081" y="2523332"/>
              <a:ext cx="20637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91" name="Freeform 162"/>
            <p:cNvSpPr>
              <a:spLocks/>
            </p:cNvSpPr>
            <p:nvPr/>
          </p:nvSpPr>
          <p:spPr bwMode="auto">
            <a:xfrm rot="-5400000" flipH="1" flipV="1">
              <a:off x="5220494" y="2545557"/>
              <a:ext cx="20637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92" name="Freeform 163"/>
            <p:cNvSpPr>
              <a:spLocks/>
            </p:cNvSpPr>
            <p:nvPr/>
          </p:nvSpPr>
          <p:spPr bwMode="auto">
            <a:xfrm rot="-5400000" flipH="1" flipV="1">
              <a:off x="5222081" y="2569369"/>
              <a:ext cx="20638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93" name="Freeform 164"/>
            <p:cNvSpPr>
              <a:spLocks/>
            </p:cNvSpPr>
            <p:nvPr/>
          </p:nvSpPr>
          <p:spPr bwMode="auto">
            <a:xfrm rot="-5400000" flipH="1" flipV="1">
              <a:off x="5221288" y="2592388"/>
              <a:ext cx="19050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94" name="Freeform 165"/>
            <p:cNvSpPr>
              <a:spLocks/>
            </p:cNvSpPr>
            <p:nvPr/>
          </p:nvSpPr>
          <p:spPr bwMode="auto">
            <a:xfrm rot="-5400000" flipH="1" flipV="1">
              <a:off x="5222875" y="2614613"/>
              <a:ext cx="19050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95" name="Freeform 166"/>
            <p:cNvSpPr>
              <a:spLocks/>
            </p:cNvSpPr>
            <p:nvPr/>
          </p:nvSpPr>
          <p:spPr bwMode="auto">
            <a:xfrm rot="-5400000" flipH="1" flipV="1">
              <a:off x="5222875" y="2636838"/>
              <a:ext cx="19050" cy="215900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96" name="Freeform 167"/>
            <p:cNvSpPr>
              <a:spLocks/>
            </p:cNvSpPr>
            <p:nvPr/>
          </p:nvSpPr>
          <p:spPr bwMode="auto">
            <a:xfrm rot="-5400000" flipH="1" flipV="1">
              <a:off x="5230812" y="2659063"/>
              <a:ext cx="17463" cy="211138"/>
            </a:xfrm>
            <a:custGeom>
              <a:avLst/>
              <a:gdLst>
                <a:gd name="T0" fmla="*/ 0 w 25"/>
                <a:gd name="T1" fmla="*/ 2147483647 h 140"/>
                <a:gd name="T2" fmla="*/ 2147483647 w 25"/>
                <a:gd name="T3" fmla="*/ 2147483647 h 140"/>
                <a:gd name="T4" fmla="*/ 2147483647 w 25"/>
                <a:gd name="T5" fmla="*/ 2147483647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28718" name="Line 168"/>
          <p:cNvSpPr>
            <a:spLocks noChangeShapeType="1"/>
          </p:cNvSpPr>
          <p:nvPr/>
        </p:nvSpPr>
        <p:spPr bwMode="auto">
          <a:xfrm rot="-5400000" flipH="1" flipV="1">
            <a:off x="6364510" y="2555653"/>
            <a:ext cx="1588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8719" name="Line 169"/>
          <p:cNvSpPr>
            <a:spLocks noChangeShapeType="1"/>
          </p:cNvSpPr>
          <p:nvPr/>
        </p:nvSpPr>
        <p:spPr bwMode="auto">
          <a:xfrm rot="16200000" flipV="1">
            <a:off x="5958110" y="2871565"/>
            <a:ext cx="1588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8720" name="Rectangle 47"/>
          <p:cNvSpPr>
            <a:spLocks noChangeArrowheads="1"/>
          </p:cNvSpPr>
          <p:nvPr/>
        </p:nvSpPr>
        <p:spPr bwMode="auto">
          <a:xfrm rot="10800000" flipV="1">
            <a:off x="6798691" y="3493072"/>
            <a:ext cx="103188" cy="109537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721" name="Rectangle 48"/>
          <p:cNvSpPr>
            <a:spLocks noChangeArrowheads="1"/>
          </p:cNvSpPr>
          <p:nvPr/>
        </p:nvSpPr>
        <p:spPr bwMode="auto">
          <a:xfrm rot="10800000">
            <a:off x="6801866" y="3250184"/>
            <a:ext cx="103188" cy="11112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722" name="Rectangle 49"/>
          <p:cNvSpPr>
            <a:spLocks noChangeArrowheads="1"/>
          </p:cNvSpPr>
          <p:nvPr/>
        </p:nvSpPr>
        <p:spPr bwMode="auto">
          <a:xfrm rot="10800000">
            <a:off x="6568504" y="3356547"/>
            <a:ext cx="338137" cy="138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8723" name="Group 269"/>
          <p:cNvGrpSpPr>
            <a:grpSpLocks/>
          </p:cNvGrpSpPr>
          <p:nvPr/>
        </p:nvGrpSpPr>
        <p:grpSpPr bwMode="auto">
          <a:xfrm>
            <a:off x="6616129" y="2959672"/>
            <a:ext cx="152400" cy="795337"/>
            <a:chOff x="5670550" y="2738438"/>
            <a:chExt cx="152400" cy="795337"/>
          </a:xfrm>
        </p:grpSpPr>
        <p:sp>
          <p:nvSpPr>
            <p:cNvPr id="28781" name="Freeform 161"/>
            <p:cNvSpPr>
              <a:spLocks/>
            </p:cNvSpPr>
            <p:nvPr/>
          </p:nvSpPr>
          <p:spPr bwMode="auto">
            <a:xfrm flipH="1">
              <a:off x="5802742" y="3095219"/>
              <a:ext cx="20208" cy="216332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82" name="Freeform 162"/>
            <p:cNvSpPr>
              <a:spLocks/>
            </p:cNvSpPr>
            <p:nvPr/>
          </p:nvSpPr>
          <p:spPr bwMode="auto">
            <a:xfrm flipH="1">
              <a:off x="5780009" y="3096671"/>
              <a:ext cx="20208" cy="216332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83" name="Freeform 163"/>
            <p:cNvSpPr>
              <a:spLocks/>
            </p:cNvSpPr>
            <p:nvPr/>
          </p:nvSpPr>
          <p:spPr bwMode="auto">
            <a:xfrm flipH="1">
              <a:off x="5756012" y="3095219"/>
              <a:ext cx="20208" cy="216332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84" name="Freeform 164"/>
            <p:cNvSpPr>
              <a:spLocks/>
            </p:cNvSpPr>
            <p:nvPr/>
          </p:nvSpPr>
          <p:spPr bwMode="auto">
            <a:xfrm flipH="1">
              <a:off x="5733278" y="3096671"/>
              <a:ext cx="20208" cy="216332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85" name="Freeform 165"/>
            <p:cNvSpPr>
              <a:spLocks/>
            </p:cNvSpPr>
            <p:nvPr/>
          </p:nvSpPr>
          <p:spPr bwMode="auto">
            <a:xfrm flipH="1">
              <a:off x="5710544" y="3095219"/>
              <a:ext cx="20208" cy="216332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86" name="Freeform 166"/>
            <p:cNvSpPr>
              <a:spLocks/>
            </p:cNvSpPr>
            <p:nvPr/>
          </p:nvSpPr>
          <p:spPr bwMode="auto">
            <a:xfrm flipH="1">
              <a:off x="5688653" y="3095219"/>
              <a:ext cx="20208" cy="216332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87" name="Freeform 167"/>
            <p:cNvSpPr>
              <a:spLocks/>
            </p:cNvSpPr>
            <p:nvPr/>
          </p:nvSpPr>
          <p:spPr bwMode="auto">
            <a:xfrm flipH="1">
              <a:off x="5670550" y="3090863"/>
              <a:ext cx="16419" cy="210525"/>
            </a:xfrm>
            <a:custGeom>
              <a:avLst/>
              <a:gdLst>
                <a:gd name="T0" fmla="*/ 0 w 25"/>
                <a:gd name="T1" fmla="*/ 2147483647 h 140"/>
                <a:gd name="T2" fmla="*/ 2147483647 w 25"/>
                <a:gd name="T3" fmla="*/ 2147483647 h 140"/>
                <a:gd name="T4" fmla="*/ 2147483647 w 25"/>
                <a:gd name="T5" fmla="*/ 2147483647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88" name="Line 168"/>
            <p:cNvSpPr>
              <a:spLocks noChangeShapeType="1"/>
            </p:cNvSpPr>
            <p:nvPr/>
          </p:nvSpPr>
          <p:spPr bwMode="auto">
            <a:xfrm flipH="1">
              <a:off x="5822950" y="2738438"/>
              <a:ext cx="0" cy="5667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89" name="Line 169"/>
            <p:cNvSpPr>
              <a:spLocks noChangeShapeType="1"/>
            </p:cNvSpPr>
            <p:nvPr/>
          </p:nvSpPr>
          <p:spPr bwMode="auto">
            <a:xfrm>
              <a:off x="5670550" y="3300662"/>
              <a:ext cx="1588" cy="233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28724" name="Rectangle 47"/>
          <p:cNvSpPr>
            <a:spLocks noChangeArrowheads="1"/>
          </p:cNvSpPr>
          <p:nvPr/>
        </p:nvSpPr>
        <p:spPr bwMode="auto">
          <a:xfrm rot="10800000" flipH="1" flipV="1">
            <a:off x="5454079" y="3494659"/>
            <a:ext cx="101600" cy="11112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725" name="Rectangle 48"/>
          <p:cNvSpPr>
            <a:spLocks noChangeArrowheads="1"/>
          </p:cNvSpPr>
          <p:nvPr/>
        </p:nvSpPr>
        <p:spPr bwMode="auto">
          <a:xfrm rot="10800000" flipH="1">
            <a:off x="5450904" y="3253359"/>
            <a:ext cx="103187" cy="11112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726" name="Rectangle 49"/>
          <p:cNvSpPr>
            <a:spLocks noChangeArrowheads="1"/>
          </p:cNvSpPr>
          <p:nvPr/>
        </p:nvSpPr>
        <p:spPr bwMode="auto">
          <a:xfrm rot="10800000" flipH="1">
            <a:off x="5447729" y="3359722"/>
            <a:ext cx="338137" cy="138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8727" name="Group 268"/>
          <p:cNvGrpSpPr>
            <a:grpSpLocks/>
          </p:cNvGrpSpPr>
          <p:nvPr/>
        </p:nvGrpSpPr>
        <p:grpSpPr bwMode="auto">
          <a:xfrm>
            <a:off x="5592191" y="3053334"/>
            <a:ext cx="150813" cy="474663"/>
            <a:chOff x="4641850" y="2841703"/>
            <a:chExt cx="150814" cy="474293"/>
          </a:xfrm>
        </p:grpSpPr>
        <p:sp>
          <p:nvSpPr>
            <p:cNvPr id="28773" name="Freeform 161"/>
            <p:cNvSpPr>
              <a:spLocks/>
            </p:cNvSpPr>
            <p:nvPr/>
          </p:nvSpPr>
          <p:spPr bwMode="auto">
            <a:xfrm>
              <a:off x="4641850" y="3098390"/>
              <a:ext cx="19997" cy="216155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74" name="Freeform 162"/>
            <p:cNvSpPr>
              <a:spLocks/>
            </p:cNvSpPr>
            <p:nvPr/>
          </p:nvSpPr>
          <p:spPr bwMode="auto">
            <a:xfrm>
              <a:off x="4664347" y="3099841"/>
              <a:ext cx="19997" cy="216155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75" name="Freeform 163"/>
            <p:cNvSpPr>
              <a:spLocks/>
            </p:cNvSpPr>
            <p:nvPr/>
          </p:nvSpPr>
          <p:spPr bwMode="auto">
            <a:xfrm>
              <a:off x="4688094" y="3098390"/>
              <a:ext cx="19997" cy="216155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76" name="Freeform 164"/>
            <p:cNvSpPr>
              <a:spLocks/>
            </p:cNvSpPr>
            <p:nvPr/>
          </p:nvSpPr>
          <p:spPr bwMode="auto">
            <a:xfrm>
              <a:off x="4710591" y="3099841"/>
              <a:ext cx="19997" cy="216155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77" name="Freeform 165"/>
            <p:cNvSpPr>
              <a:spLocks/>
            </p:cNvSpPr>
            <p:nvPr/>
          </p:nvSpPr>
          <p:spPr bwMode="auto">
            <a:xfrm>
              <a:off x="4733088" y="3098390"/>
              <a:ext cx="19997" cy="216155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78" name="Freeform 166"/>
            <p:cNvSpPr>
              <a:spLocks/>
            </p:cNvSpPr>
            <p:nvPr/>
          </p:nvSpPr>
          <p:spPr bwMode="auto">
            <a:xfrm>
              <a:off x="4754751" y="3098390"/>
              <a:ext cx="19997" cy="216155"/>
            </a:xfrm>
            <a:custGeom>
              <a:avLst/>
              <a:gdLst>
                <a:gd name="T0" fmla="*/ 0 w 31"/>
                <a:gd name="T1" fmla="*/ 2147483647 h 144"/>
                <a:gd name="T2" fmla="*/ 2147483647 w 31"/>
                <a:gd name="T3" fmla="*/ 2147483647 h 144"/>
                <a:gd name="T4" fmla="*/ 2147483647 w 31"/>
                <a:gd name="T5" fmla="*/ 2147483647 h 144"/>
                <a:gd name="T6" fmla="*/ 2147483647 w 31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79" name="Freeform 167"/>
            <p:cNvSpPr>
              <a:spLocks/>
            </p:cNvSpPr>
            <p:nvPr/>
          </p:nvSpPr>
          <p:spPr bwMode="auto">
            <a:xfrm>
              <a:off x="4776415" y="3094038"/>
              <a:ext cx="16248" cy="210352"/>
            </a:xfrm>
            <a:custGeom>
              <a:avLst/>
              <a:gdLst>
                <a:gd name="T0" fmla="*/ 0 w 25"/>
                <a:gd name="T1" fmla="*/ 2147483647 h 140"/>
                <a:gd name="T2" fmla="*/ 2147483647 w 25"/>
                <a:gd name="T3" fmla="*/ 2147483647 h 140"/>
                <a:gd name="T4" fmla="*/ 2147483647 w 25"/>
                <a:gd name="T5" fmla="*/ 2147483647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780" name="Line 169"/>
            <p:cNvSpPr>
              <a:spLocks noChangeShapeType="1"/>
            </p:cNvSpPr>
            <p:nvPr/>
          </p:nvSpPr>
          <p:spPr bwMode="auto">
            <a:xfrm flipH="1">
              <a:off x="4791076" y="2841703"/>
              <a:ext cx="1588" cy="4729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8728" name="Group 514"/>
          <p:cNvGrpSpPr>
            <a:grpSpLocks/>
          </p:cNvGrpSpPr>
          <p:nvPr/>
        </p:nvGrpSpPr>
        <p:grpSpPr bwMode="auto">
          <a:xfrm>
            <a:off x="5447729" y="2702497"/>
            <a:ext cx="1460500" cy="1444625"/>
            <a:chOff x="4501951" y="2481268"/>
            <a:chExt cx="1460597" cy="1443928"/>
          </a:xfrm>
        </p:grpSpPr>
        <p:grpSp>
          <p:nvGrpSpPr>
            <p:cNvPr id="28737" name="Group 473"/>
            <p:cNvGrpSpPr>
              <a:grpSpLocks/>
            </p:cNvGrpSpPr>
            <p:nvPr/>
          </p:nvGrpSpPr>
          <p:grpSpPr bwMode="auto">
            <a:xfrm>
              <a:off x="5057593" y="3586171"/>
              <a:ext cx="361188" cy="339025"/>
              <a:chOff x="5057593" y="3586171"/>
              <a:chExt cx="361188" cy="339025"/>
            </a:xfrm>
          </p:grpSpPr>
          <p:sp>
            <p:nvSpPr>
              <p:cNvPr id="28767" name="Line 122"/>
              <p:cNvSpPr>
                <a:spLocks noChangeShapeType="1"/>
              </p:cNvSpPr>
              <p:nvPr/>
            </p:nvSpPr>
            <p:spPr bwMode="auto">
              <a:xfrm rot="5400000" flipH="1" flipV="1">
                <a:off x="5232131" y="3523651"/>
                <a:ext cx="0" cy="128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68" name="Line 123"/>
              <p:cNvSpPr>
                <a:spLocks noChangeShapeType="1"/>
              </p:cNvSpPr>
              <p:nvPr/>
            </p:nvSpPr>
            <p:spPr bwMode="auto">
              <a:xfrm rot="5400000" flipV="1">
                <a:off x="5055301" y="3700470"/>
                <a:ext cx="2238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69" name="Line 124"/>
              <p:cNvSpPr>
                <a:spLocks noChangeShapeType="1"/>
              </p:cNvSpPr>
              <p:nvPr/>
            </p:nvSpPr>
            <p:spPr bwMode="auto">
              <a:xfrm rot="5400000" flipV="1">
                <a:off x="5177257" y="3705233"/>
                <a:ext cx="2381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70" name="Line 125"/>
              <p:cNvSpPr>
                <a:spLocks noChangeShapeType="1"/>
              </p:cNvSpPr>
              <p:nvPr/>
            </p:nvSpPr>
            <p:spPr bwMode="auto">
              <a:xfrm rot="5400000" flipH="1" flipV="1">
                <a:off x="5338797" y="3781660"/>
                <a:ext cx="0" cy="75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71" name="Line 126"/>
              <p:cNvSpPr>
                <a:spLocks noChangeShapeType="1"/>
              </p:cNvSpPr>
              <p:nvPr/>
            </p:nvSpPr>
            <p:spPr bwMode="auto">
              <a:xfrm rot="5400000" flipH="1" flipV="1">
                <a:off x="5127124" y="3774516"/>
                <a:ext cx="0" cy="75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72" name="Line 127"/>
              <p:cNvSpPr>
                <a:spLocks noChangeShapeType="1"/>
              </p:cNvSpPr>
              <p:nvPr/>
            </p:nvSpPr>
            <p:spPr bwMode="auto">
              <a:xfrm rot="5400000" flipV="1">
                <a:off x="5237117" y="3743532"/>
                <a:ext cx="2140" cy="36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8738" name="Group 467"/>
            <p:cNvGrpSpPr>
              <a:grpSpLocks/>
            </p:cNvGrpSpPr>
            <p:nvPr/>
          </p:nvGrpSpPr>
          <p:grpSpPr bwMode="auto">
            <a:xfrm>
              <a:off x="5055211" y="2481269"/>
              <a:ext cx="361188" cy="339024"/>
              <a:chOff x="5055211" y="2481269"/>
              <a:chExt cx="361188" cy="339024"/>
            </a:xfrm>
          </p:grpSpPr>
          <p:sp>
            <p:nvSpPr>
              <p:cNvPr id="28761" name="Line 122"/>
              <p:cNvSpPr>
                <a:spLocks noChangeShapeType="1"/>
              </p:cNvSpPr>
              <p:nvPr/>
            </p:nvSpPr>
            <p:spPr bwMode="auto">
              <a:xfrm rot="16200000" flipH="1">
                <a:off x="5229749" y="2754440"/>
                <a:ext cx="0" cy="128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62" name="Line 123"/>
              <p:cNvSpPr>
                <a:spLocks noChangeShapeType="1"/>
              </p:cNvSpPr>
              <p:nvPr/>
            </p:nvSpPr>
            <p:spPr bwMode="auto">
              <a:xfrm rot="-5400000">
                <a:off x="5052919" y="2705995"/>
                <a:ext cx="2238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63" name="Line 124"/>
              <p:cNvSpPr>
                <a:spLocks noChangeShapeType="1"/>
              </p:cNvSpPr>
              <p:nvPr/>
            </p:nvSpPr>
            <p:spPr bwMode="auto">
              <a:xfrm rot="-5400000">
                <a:off x="5174875" y="2701232"/>
                <a:ext cx="2381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64" name="Line 125"/>
              <p:cNvSpPr>
                <a:spLocks noChangeShapeType="1"/>
              </p:cNvSpPr>
              <p:nvPr/>
            </p:nvSpPr>
            <p:spPr bwMode="auto">
              <a:xfrm rot="16200000" flipH="1">
                <a:off x="5336415" y="2549376"/>
                <a:ext cx="0" cy="75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65" name="Line 126"/>
              <p:cNvSpPr>
                <a:spLocks noChangeShapeType="1"/>
              </p:cNvSpPr>
              <p:nvPr/>
            </p:nvSpPr>
            <p:spPr bwMode="auto">
              <a:xfrm rot="16200000" flipH="1">
                <a:off x="5124742" y="2556520"/>
                <a:ext cx="0" cy="75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66" name="Line 127"/>
              <p:cNvSpPr>
                <a:spLocks noChangeShapeType="1"/>
              </p:cNvSpPr>
              <p:nvPr/>
            </p:nvSpPr>
            <p:spPr bwMode="auto">
              <a:xfrm rot="-5400000">
                <a:off x="5234735" y="2301745"/>
                <a:ext cx="2140" cy="36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8739" name="Group 474"/>
            <p:cNvGrpSpPr>
              <a:grpSpLocks/>
            </p:cNvGrpSpPr>
            <p:nvPr/>
          </p:nvGrpSpPr>
          <p:grpSpPr bwMode="auto">
            <a:xfrm>
              <a:off x="5623523" y="3020272"/>
              <a:ext cx="339025" cy="361188"/>
              <a:chOff x="5623523" y="3020272"/>
              <a:chExt cx="339025" cy="361188"/>
            </a:xfrm>
          </p:grpSpPr>
          <p:sp>
            <p:nvSpPr>
              <p:cNvPr id="28755" name="Line 122"/>
              <p:cNvSpPr>
                <a:spLocks noChangeShapeType="1"/>
              </p:cNvSpPr>
              <p:nvPr/>
            </p:nvSpPr>
            <p:spPr bwMode="auto">
              <a:xfrm flipH="1" flipV="1">
                <a:off x="5625190" y="3142735"/>
                <a:ext cx="0" cy="128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56" name="Line 123"/>
              <p:cNvSpPr>
                <a:spLocks noChangeShapeType="1"/>
              </p:cNvSpPr>
              <p:nvPr/>
            </p:nvSpPr>
            <p:spPr bwMode="auto">
              <a:xfrm flipV="1">
                <a:off x="5625904" y="3271835"/>
                <a:ext cx="2238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57" name="Line 124"/>
              <p:cNvSpPr>
                <a:spLocks noChangeShapeType="1"/>
              </p:cNvSpPr>
              <p:nvPr/>
            </p:nvSpPr>
            <p:spPr bwMode="auto">
              <a:xfrm flipV="1">
                <a:off x="5623523" y="3142735"/>
                <a:ext cx="2381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58" name="Line 125"/>
              <p:cNvSpPr>
                <a:spLocks noChangeShapeType="1"/>
              </p:cNvSpPr>
              <p:nvPr/>
            </p:nvSpPr>
            <p:spPr bwMode="auto">
              <a:xfrm flipH="1" flipV="1">
                <a:off x="5856726" y="3062542"/>
                <a:ext cx="0" cy="75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59" name="Line 126"/>
              <p:cNvSpPr>
                <a:spLocks noChangeShapeType="1"/>
              </p:cNvSpPr>
              <p:nvPr/>
            </p:nvSpPr>
            <p:spPr bwMode="auto">
              <a:xfrm flipH="1" flipV="1">
                <a:off x="5849582" y="3274215"/>
                <a:ext cx="0" cy="75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60" name="Line 127"/>
              <p:cNvSpPr>
                <a:spLocks noChangeShapeType="1"/>
              </p:cNvSpPr>
              <p:nvPr/>
            </p:nvSpPr>
            <p:spPr bwMode="auto">
              <a:xfrm flipV="1">
                <a:off x="5960408" y="3020272"/>
                <a:ext cx="2140" cy="36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8740" name="Group 513"/>
            <p:cNvGrpSpPr>
              <a:grpSpLocks/>
            </p:cNvGrpSpPr>
            <p:nvPr/>
          </p:nvGrpSpPr>
          <p:grpSpPr bwMode="auto">
            <a:xfrm>
              <a:off x="4501952" y="3022654"/>
              <a:ext cx="339024" cy="361188"/>
              <a:chOff x="4501952" y="3022654"/>
              <a:chExt cx="339024" cy="361188"/>
            </a:xfrm>
          </p:grpSpPr>
          <p:sp>
            <p:nvSpPr>
              <p:cNvPr id="28749" name="Line 122"/>
              <p:cNvSpPr>
                <a:spLocks noChangeShapeType="1"/>
              </p:cNvSpPr>
              <p:nvPr/>
            </p:nvSpPr>
            <p:spPr bwMode="auto">
              <a:xfrm flipV="1">
                <a:off x="4839310" y="3145117"/>
                <a:ext cx="0" cy="128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50" name="Line 123"/>
              <p:cNvSpPr>
                <a:spLocks noChangeShapeType="1"/>
              </p:cNvSpPr>
              <p:nvPr/>
            </p:nvSpPr>
            <p:spPr bwMode="auto">
              <a:xfrm flipH="1" flipV="1">
                <a:off x="4614760" y="3274216"/>
                <a:ext cx="2238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51" name="Line 124"/>
              <p:cNvSpPr>
                <a:spLocks noChangeShapeType="1"/>
              </p:cNvSpPr>
              <p:nvPr/>
            </p:nvSpPr>
            <p:spPr bwMode="auto">
              <a:xfrm flipH="1" flipV="1">
                <a:off x="4602853" y="3145116"/>
                <a:ext cx="2381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52" name="Line 125"/>
              <p:cNvSpPr>
                <a:spLocks noChangeShapeType="1"/>
              </p:cNvSpPr>
              <p:nvPr/>
            </p:nvSpPr>
            <p:spPr bwMode="auto">
              <a:xfrm flipV="1">
                <a:off x="4607773" y="3064923"/>
                <a:ext cx="0" cy="75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53" name="Line 126"/>
              <p:cNvSpPr>
                <a:spLocks noChangeShapeType="1"/>
              </p:cNvSpPr>
              <p:nvPr/>
            </p:nvSpPr>
            <p:spPr bwMode="auto">
              <a:xfrm flipV="1">
                <a:off x="4614917" y="3276596"/>
                <a:ext cx="0" cy="75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54" name="Line 127"/>
              <p:cNvSpPr>
                <a:spLocks noChangeShapeType="1"/>
              </p:cNvSpPr>
              <p:nvPr/>
            </p:nvSpPr>
            <p:spPr bwMode="auto">
              <a:xfrm flipH="1" flipV="1">
                <a:off x="4501952" y="3022654"/>
                <a:ext cx="2140" cy="36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cxnSp>
          <p:nvCxnSpPr>
            <p:cNvPr id="28741" name="Straight Connector 437"/>
            <p:cNvCxnSpPr>
              <a:cxnSpLocks noChangeShapeType="1"/>
              <a:stCxn id="28752" idx="1"/>
              <a:endCxn id="28765" idx="0"/>
            </p:cNvCxnSpPr>
            <p:nvPr/>
          </p:nvCxnSpPr>
          <p:spPr bwMode="auto">
            <a:xfrm rot="5400000" flipH="1" flipV="1">
              <a:off x="4612056" y="2589951"/>
              <a:ext cx="470688" cy="47925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2" name="Straight Connector 440"/>
            <p:cNvCxnSpPr>
              <a:cxnSpLocks noChangeShapeType="1"/>
              <a:stCxn id="28754" idx="1"/>
              <a:endCxn id="28766" idx="0"/>
            </p:cNvCxnSpPr>
            <p:nvPr/>
          </p:nvCxnSpPr>
          <p:spPr bwMode="auto">
            <a:xfrm rot="5400000" flipH="1" flipV="1">
              <a:off x="4508958" y="2476402"/>
              <a:ext cx="539245" cy="55325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3" name="Straight Connector 445"/>
            <p:cNvCxnSpPr>
              <a:cxnSpLocks noChangeShapeType="1"/>
              <a:stCxn id="28771" idx="0"/>
              <a:endCxn id="28753" idx="0"/>
            </p:cNvCxnSpPr>
            <p:nvPr/>
          </p:nvCxnSpPr>
          <p:spPr bwMode="auto">
            <a:xfrm flipH="1" flipV="1">
              <a:off x="4614917" y="3352025"/>
              <a:ext cx="474493" cy="46020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4" name="Straight Connector 449"/>
            <p:cNvCxnSpPr>
              <a:cxnSpLocks noChangeShapeType="1"/>
              <a:stCxn id="28772" idx="0"/>
              <a:endCxn id="28754" idx="0"/>
            </p:cNvCxnSpPr>
            <p:nvPr/>
          </p:nvCxnSpPr>
          <p:spPr bwMode="auto">
            <a:xfrm flipH="1" flipV="1">
              <a:off x="4504092" y="3383842"/>
              <a:ext cx="553501" cy="53921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5" name="Straight Connector 451"/>
            <p:cNvCxnSpPr>
              <a:cxnSpLocks noChangeShapeType="1"/>
              <a:stCxn id="28770" idx="1"/>
              <a:endCxn id="28759" idx="0"/>
            </p:cNvCxnSpPr>
            <p:nvPr/>
          </p:nvCxnSpPr>
          <p:spPr bwMode="auto">
            <a:xfrm rot="10800000" flipH="1">
              <a:off x="5376512" y="3349645"/>
              <a:ext cx="473070" cy="46973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6" name="Straight Connector 453"/>
            <p:cNvCxnSpPr>
              <a:cxnSpLocks noChangeShapeType="1"/>
              <a:stCxn id="28772" idx="1"/>
              <a:endCxn id="28760" idx="0"/>
            </p:cNvCxnSpPr>
            <p:nvPr/>
          </p:nvCxnSpPr>
          <p:spPr bwMode="auto">
            <a:xfrm rot="10800000" flipH="1">
              <a:off x="5418780" y="3381460"/>
              <a:ext cx="541627" cy="54373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7" name="Straight Connector 455"/>
            <p:cNvCxnSpPr>
              <a:cxnSpLocks noChangeShapeType="1"/>
              <a:stCxn id="28766" idx="1"/>
              <a:endCxn id="28760" idx="1"/>
            </p:cNvCxnSpPr>
            <p:nvPr/>
          </p:nvCxnSpPr>
          <p:spPr bwMode="auto">
            <a:xfrm rot="10800000" flipH="1" flipV="1">
              <a:off x="5416398" y="2481268"/>
              <a:ext cx="546149" cy="5390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8" name="Straight Connector 457"/>
            <p:cNvCxnSpPr>
              <a:cxnSpLocks noChangeShapeType="1"/>
              <a:stCxn id="28764" idx="1"/>
              <a:endCxn id="28758" idx="1"/>
            </p:cNvCxnSpPr>
            <p:nvPr/>
          </p:nvCxnSpPr>
          <p:spPr bwMode="auto">
            <a:xfrm rot="10800000" flipH="1" flipV="1">
              <a:off x="5374130" y="2587090"/>
              <a:ext cx="482596" cy="47545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50" name="Arc 249"/>
          <p:cNvSpPr/>
          <p:nvPr/>
        </p:nvSpPr>
        <p:spPr bwMode="auto">
          <a:xfrm rot="16200000">
            <a:off x="5760466" y="2973959"/>
            <a:ext cx="161925" cy="200025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28730" name="Straight Connector 621"/>
          <p:cNvCxnSpPr>
            <a:cxnSpLocks noChangeShapeType="1"/>
          </p:cNvCxnSpPr>
          <p:nvPr/>
        </p:nvCxnSpPr>
        <p:spPr bwMode="auto">
          <a:xfrm rot="5400000">
            <a:off x="5403279" y="3688334"/>
            <a:ext cx="395287" cy="47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2" name="Arc 251"/>
          <p:cNvSpPr/>
          <p:nvPr/>
        </p:nvSpPr>
        <p:spPr bwMode="auto">
          <a:xfrm rot="10800000">
            <a:off x="5598541" y="3788347"/>
            <a:ext cx="223838" cy="204787"/>
          </a:xfrm>
          <a:prstGeom prst="arc">
            <a:avLst>
              <a:gd name="adj1" fmla="val 15819228"/>
              <a:gd name="adj2" fmla="val 2195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3" name="Arc 252"/>
          <p:cNvSpPr/>
          <p:nvPr/>
        </p:nvSpPr>
        <p:spPr bwMode="auto">
          <a:xfrm rot="10800000" flipH="1">
            <a:off x="6455791" y="3650234"/>
            <a:ext cx="161925" cy="200025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733" name="Oval 35"/>
          <p:cNvSpPr>
            <a:spLocks noChangeArrowheads="1"/>
          </p:cNvSpPr>
          <p:nvPr/>
        </p:nvSpPr>
        <p:spPr bwMode="auto">
          <a:xfrm flipH="1">
            <a:off x="6878066" y="2559622"/>
            <a:ext cx="58738" cy="571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734" name="Line 168"/>
          <p:cNvSpPr>
            <a:spLocks noChangeShapeType="1"/>
          </p:cNvSpPr>
          <p:nvPr/>
        </p:nvSpPr>
        <p:spPr bwMode="auto">
          <a:xfrm rot="-5400000">
            <a:off x="6646292" y="2607246"/>
            <a:ext cx="228600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8735" name="Oval 35"/>
          <p:cNvSpPr>
            <a:spLocks noChangeArrowheads="1"/>
          </p:cNvSpPr>
          <p:nvPr/>
        </p:nvSpPr>
        <p:spPr bwMode="auto">
          <a:xfrm flipH="1">
            <a:off x="7001891" y="2688209"/>
            <a:ext cx="58738" cy="571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736" name="Line 168"/>
          <p:cNvSpPr>
            <a:spLocks noChangeShapeType="1"/>
          </p:cNvSpPr>
          <p:nvPr/>
        </p:nvSpPr>
        <p:spPr bwMode="auto">
          <a:xfrm rot="-5400000">
            <a:off x="6770117" y="2735834"/>
            <a:ext cx="228600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500" b="1" dirty="0"/>
              <a:t>Maximum Current Rating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355725"/>
            <a:ext cx="10515600" cy="5086350"/>
          </a:xfrm>
        </p:spPr>
        <p:txBody>
          <a:bodyPr rtlCol="0" anchor="ctr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Maximum current in stepper motor is primarily limited by thermal considerations</a:t>
            </a:r>
          </a:p>
          <a:p>
            <a:pPr marL="400050" lvl="1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If motor gets too hot, damage results</a:t>
            </a:r>
          </a:p>
          <a:p>
            <a:pPr marL="800100" lvl="2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 Insulation damaged, permanent magnets are demagnetized</a:t>
            </a:r>
          </a:p>
          <a:p>
            <a:pPr marL="800100" lvl="2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Usually maximum motor current is given in “amps RMS” per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RMS value gives equivalent power (heat dissipation)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If </a:t>
            </a:r>
            <a:r>
              <a:rPr lang="en-US" sz="1600" b="1" dirty="0" err="1"/>
              <a:t>microstepping</a:t>
            </a:r>
            <a:r>
              <a:rPr lang="en-US" sz="1600" dirty="0"/>
              <a:t>, current waveform is sinusoidal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For sine wave, peak current is (2)</a:t>
            </a:r>
            <a:r>
              <a:rPr lang="en-US" sz="1400" baseline="30000" dirty="0"/>
              <a:t>½</a:t>
            </a:r>
            <a:r>
              <a:rPr lang="en-US" sz="1400" dirty="0"/>
              <a:t> = 1.414 times RMS current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i="1" dirty="0"/>
              <a:t>A motor rated at 1A RMS, should be driven 1.4A peak current (sine)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/>
              <a:t>	(should reduce to 1A when holding (not moving))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If full stepping</a:t>
            </a:r>
            <a:r>
              <a:rPr lang="en-US" sz="1600" dirty="0"/>
              <a:t>, each coil is always on (one polarity or the other)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For DC current, peak current equals RMS current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i="1" dirty="0"/>
              <a:t>A motor rated at 1A RMS, should be driven 1A (DC)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If wave stepping</a:t>
            </a:r>
            <a:r>
              <a:rPr lang="en-US" sz="1600" dirty="0"/>
              <a:t>, current is 50% duty cycle square wave (on half the time)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For 50% duty cycle square wave, peak current is (2)</a:t>
            </a:r>
            <a:r>
              <a:rPr lang="en-US" sz="1400" baseline="30000" dirty="0"/>
              <a:t>½</a:t>
            </a:r>
            <a:r>
              <a:rPr lang="en-US" sz="1400" dirty="0"/>
              <a:t> = 1.414 times RMS current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i="1" dirty="0"/>
              <a:t>A motor rated at 1A RMS, should be driven 1.4A peak current (square)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/>
              <a:t>	(should reduce to 1A when holding)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8212"/>
            <a:ext cx="10515600" cy="4753376"/>
          </a:xfrm>
        </p:spPr>
        <p:txBody>
          <a:bodyPr rtlCol="0" anchor="ctr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When motor is not moving, current to windings can be reduced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Motor torque is highest when not moving (see torque-speed curve)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No force required for acceleration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Current can usually be reduced considerably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Holding current typically 20% - 50% of run current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Reduced current results in less power dissipation (less heat)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Especially when motor has low duty cycle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Especially important when wave stepping, half stepping, or </a:t>
            </a:r>
            <a:r>
              <a:rPr lang="en-US" sz="2000" dirty="0" err="1"/>
              <a:t>microstepping</a:t>
            </a:r>
            <a:endParaRPr lang="en-US" sz="2000" dirty="0"/>
          </a:p>
          <a:p>
            <a:pPr marL="400050" lvl="1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1800" dirty="0"/>
              <a:t>Avoid overheating coil when stopped at peak current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When reducing current under load, motor can move a fraction of a step</a:t>
            </a:r>
          </a:p>
          <a:p>
            <a:pPr marL="400050" lvl="1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 Might also move under no load when </a:t>
            </a:r>
            <a:r>
              <a:rPr lang="en-US" sz="1800" dirty="0" err="1"/>
              <a:t>microstepping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Torque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725"/>
            <a:ext cx="10515600" cy="5127625"/>
          </a:xfrm>
        </p:spPr>
        <p:txBody>
          <a:bodyPr rtlCol="0" anchor="ctr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/>
              <a:t>Detent torque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Torque required to move motor one step when power is off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Causes motor to stay/move to fixed position when powered off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/>
              <a:t>Holding torque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Torque required to move motor one step when power is on (not stepping)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/>
              <a:t>Pull-out torque (Running torque)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Torque load required to cause motor to lose steps when turning at a given speed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This is the torque used in torque-speed curves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/>
              <a:t>Pull-in torque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Torque that motor produces from dead stop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Approximately equal to holding torque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/>
              <a:t>Torque margin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Stepper should have 50% to 100% excess torque to ensure it does not lose steps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Excessive torque margin can exacerbate resonance issues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Can be difficult to size stepper motors for variable loads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Torque-Speed Curve</a:t>
            </a:r>
            <a:endParaRPr lang="en-US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838200" y="1467039"/>
            <a:ext cx="10515600" cy="20177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Plot of torque vs rotational speed</a:t>
            </a:r>
          </a:p>
          <a:p>
            <a:pPr lvl="1"/>
            <a:r>
              <a:rPr lang="en-US" sz="1800" dirty="0"/>
              <a:t>Provided in motor data sheets</a:t>
            </a:r>
          </a:p>
          <a:p>
            <a:pPr lvl="1"/>
            <a:r>
              <a:rPr lang="en-US" sz="1800" dirty="0"/>
              <a:t>Determined experimentally</a:t>
            </a:r>
          </a:p>
          <a:p>
            <a:pPr lvl="1"/>
            <a:r>
              <a:rPr lang="en-US" sz="1800" dirty="0"/>
              <a:t>Depends on characteristics of motor and </a:t>
            </a:r>
            <a:r>
              <a:rPr lang="en-US" sz="1800" b="1" i="1" dirty="0"/>
              <a:t>drive circuit</a:t>
            </a:r>
          </a:p>
          <a:p>
            <a:pPr lvl="2"/>
            <a:r>
              <a:rPr lang="en-US" sz="1600" dirty="0"/>
              <a:t>Using alternate drive circuit changes curve considerably</a:t>
            </a:r>
          </a:p>
          <a:p>
            <a:pPr lvl="2"/>
            <a:r>
              <a:rPr lang="en-US" sz="1600" dirty="0"/>
              <a:t>Motor data sheets might not indicate drive circuit used to produce curve</a:t>
            </a:r>
          </a:p>
          <a:p>
            <a:pPr lvl="2">
              <a:buFont typeface="Arial" charset="0"/>
              <a:buNone/>
            </a:pPr>
            <a:endParaRPr lang="en-US" sz="1800" dirty="0"/>
          </a:p>
        </p:txBody>
      </p:sp>
      <p:grpSp>
        <p:nvGrpSpPr>
          <p:cNvPr id="37891" name="Group 25"/>
          <p:cNvGrpSpPr>
            <a:grpSpLocks/>
          </p:cNvGrpSpPr>
          <p:nvPr/>
        </p:nvGrpSpPr>
        <p:grpSpPr bwMode="auto">
          <a:xfrm>
            <a:off x="1689608" y="3446463"/>
            <a:ext cx="4427030" cy="2896100"/>
            <a:chOff x="1689608" y="3241675"/>
            <a:chExt cx="4427030" cy="2896101"/>
          </a:xfrm>
        </p:grpSpPr>
        <p:sp>
          <p:nvSpPr>
            <p:cNvPr id="37892" name="Text Box 5"/>
            <p:cNvSpPr txBox="1">
              <a:spLocks noChangeArrowheads="1"/>
            </p:cNvSpPr>
            <p:nvPr/>
          </p:nvSpPr>
          <p:spPr bwMode="auto">
            <a:xfrm>
              <a:off x="1689608" y="4002088"/>
              <a:ext cx="69929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400" dirty="0">
                  <a:latin typeface="+mn-lt"/>
                </a:rPr>
                <a:t>Torque</a:t>
              </a:r>
            </a:p>
            <a:p>
              <a:r>
                <a:rPr lang="en-US" sz="1400" dirty="0">
                  <a:latin typeface="+mn-lt"/>
                </a:rPr>
                <a:t>(n-m)</a:t>
              </a:r>
            </a:p>
          </p:txBody>
        </p:sp>
        <p:sp>
          <p:nvSpPr>
            <p:cNvPr id="37893" name="Text Box 6"/>
            <p:cNvSpPr txBox="1">
              <a:spLocks noChangeArrowheads="1"/>
            </p:cNvSpPr>
            <p:nvPr/>
          </p:nvSpPr>
          <p:spPr bwMode="auto">
            <a:xfrm>
              <a:off x="3752850" y="5829999"/>
              <a:ext cx="12673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400" dirty="0">
                  <a:latin typeface="+mn-lt"/>
                </a:rPr>
                <a:t>Speed (RPM)</a:t>
              </a:r>
            </a:p>
          </p:txBody>
        </p:sp>
        <p:sp>
          <p:nvSpPr>
            <p:cNvPr id="37894" name="Line 8"/>
            <p:cNvSpPr>
              <a:spLocks noChangeShapeType="1"/>
            </p:cNvSpPr>
            <p:nvPr/>
          </p:nvSpPr>
          <p:spPr bwMode="auto">
            <a:xfrm flipH="1">
              <a:off x="2776538" y="3338513"/>
              <a:ext cx="11112" cy="2308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895" name="Line 9"/>
            <p:cNvSpPr>
              <a:spLocks noChangeShapeType="1"/>
            </p:cNvSpPr>
            <p:nvPr/>
          </p:nvSpPr>
          <p:spPr bwMode="auto">
            <a:xfrm>
              <a:off x="2720975" y="5584825"/>
              <a:ext cx="326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896" name="Line 10"/>
            <p:cNvSpPr>
              <a:spLocks noChangeShapeType="1"/>
            </p:cNvSpPr>
            <p:nvPr/>
          </p:nvSpPr>
          <p:spPr bwMode="auto">
            <a:xfrm>
              <a:off x="2732088" y="5133975"/>
              <a:ext cx="55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897" name="Line 11"/>
            <p:cNvSpPr>
              <a:spLocks noChangeShapeType="1"/>
            </p:cNvSpPr>
            <p:nvPr/>
          </p:nvSpPr>
          <p:spPr bwMode="auto">
            <a:xfrm>
              <a:off x="2732088" y="4692650"/>
              <a:ext cx="55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898" name="Line 12"/>
            <p:cNvSpPr>
              <a:spLocks noChangeShapeType="1"/>
            </p:cNvSpPr>
            <p:nvPr/>
          </p:nvSpPr>
          <p:spPr bwMode="auto">
            <a:xfrm>
              <a:off x="2732088" y="4241800"/>
              <a:ext cx="55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899" name="Line 14"/>
            <p:cNvSpPr>
              <a:spLocks noChangeShapeType="1"/>
            </p:cNvSpPr>
            <p:nvPr/>
          </p:nvSpPr>
          <p:spPr bwMode="auto">
            <a:xfrm>
              <a:off x="2732088" y="3789363"/>
              <a:ext cx="4445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900" name="Line 15"/>
            <p:cNvSpPr>
              <a:spLocks noChangeShapeType="1"/>
            </p:cNvSpPr>
            <p:nvPr/>
          </p:nvSpPr>
          <p:spPr bwMode="auto">
            <a:xfrm>
              <a:off x="2732088" y="3349625"/>
              <a:ext cx="5238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901" name="Line 17"/>
            <p:cNvSpPr>
              <a:spLocks noChangeShapeType="1"/>
            </p:cNvSpPr>
            <p:nvPr/>
          </p:nvSpPr>
          <p:spPr bwMode="auto">
            <a:xfrm flipV="1">
              <a:off x="3848100" y="5584825"/>
              <a:ext cx="0" cy="49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902" name="Line 18"/>
            <p:cNvSpPr>
              <a:spLocks noChangeShapeType="1"/>
            </p:cNvSpPr>
            <p:nvPr/>
          </p:nvSpPr>
          <p:spPr bwMode="auto">
            <a:xfrm flipV="1">
              <a:off x="4891088" y="5586413"/>
              <a:ext cx="0" cy="42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903" name="Line 19"/>
            <p:cNvSpPr>
              <a:spLocks noChangeShapeType="1"/>
            </p:cNvSpPr>
            <p:nvPr/>
          </p:nvSpPr>
          <p:spPr bwMode="auto">
            <a:xfrm flipV="1">
              <a:off x="5970588" y="5584825"/>
              <a:ext cx="1587" cy="44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904" name="Text Box 20"/>
            <p:cNvSpPr txBox="1">
              <a:spLocks noChangeArrowheads="1"/>
            </p:cNvSpPr>
            <p:nvPr/>
          </p:nvSpPr>
          <p:spPr bwMode="auto">
            <a:xfrm>
              <a:off x="3660775" y="5648325"/>
              <a:ext cx="3016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900">
                  <a:latin typeface="Arial Narrow" pitchFamily="34" charset="0"/>
                </a:rPr>
                <a:t>1000</a:t>
              </a:r>
            </a:p>
          </p:txBody>
        </p:sp>
        <p:sp>
          <p:nvSpPr>
            <p:cNvPr id="37905" name="Text Box 22"/>
            <p:cNvSpPr txBox="1">
              <a:spLocks noChangeArrowheads="1"/>
            </p:cNvSpPr>
            <p:nvPr/>
          </p:nvSpPr>
          <p:spPr bwMode="auto">
            <a:xfrm>
              <a:off x="4716463" y="5656263"/>
              <a:ext cx="3016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900">
                  <a:latin typeface="Arial Narrow" pitchFamily="34" charset="0"/>
                </a:rPr>
                <a:t>2000</a:t>
              </a:r>
            </a:p>
          </p:txBody>
        </p:sp>
        <p:sp>
          <p:nvSpPr>
            <p:cNvPr id="37906" name="Text Box 23"/>
            <p:cNvSpPr txBox="1">
              <a:spLocks noChangeArrowheads="1"/>
            </p:cNvSpPr>
            <p:nvPr/>
          </p:nvSpPr>
          <p:spPr bwMode="auto">
            <a:xfrm>
              <a:off x="5815013" y="5643563"/>
              <a:ext cx="3016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900" dirty="0">
                  <a:latin typeface="Arial Narrow" pitchFamily="34" charset="0"/>
                </a:rPr>
                <a:t>3000</a:t>
              </a:r>
            </a:p>
          </p:txBody>
        </p:sp>
        <p:sp>
          <p:nvSpPr>
            <p:cNvPr id="37907" name="Text Box 24"/>
            <p:cNvSpPr txBox="1">
              <a:spLocks noChangeArrowheads="1"/>
            </p:cNvSpPr>
            <p:nvPr/>
          </p:nvSpPr>
          <p:spPr bwMode="auto">
            <a:xfrm>
              <a:off x="2482850" y="5008563"/>
              <a:ext cx="1444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900">
                  <a:latin typeface="Arial Narrow" pitchFamily="34" charset="0"/>
                </a:rPr>
                <a:t>2</a:t>
              </a:r>
            </a:p>
          </p:txBody>
        </p:sp>
        <p:sp>
          <p:nvSpPr>
            <p:cNvPr id="37908" name="Text Box 25"/>
            <p:cNvSpPr txBox="1">
              <a:spLocks noChangeArrowheads="1"/>
            </p:cNvSpPr>
            <p:nvPr/>
          </p:nvSpPr>
          <p:spPr bwMode="auto">
            <a:xfrm>
              <a:off x="2481263" y="4546600"/>
              <a:ext cx="1444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900">
                  <a:latin typeface="Arial Narrow" pitchFamily="34" charset="0"/>
                </a:rPr>
                <a:t>4</a:t>
              </a:r>
            </a:p>
          </p:txBody>
        </p:sp>
        <p:sp>
          <p:nvSpPr>
            <p:cNvPr id="37909" name="Text Box 26"/>
            <p:cNvSpPr txBox="1">
              <a:spLocks noChangeArrowheads="1"/>
            </p:cNvSpPr>
            <p:nvPr/>
          </p:nvSpPr>
          <p:spPr bwMode="auto">
            <a:xfrm>
              <a:off x="2481263" y="4125913"/>
              <a:ext cx="1444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900">
                  <a:latin typeface="Arial Narrow" pitchFamily="34" charset="0"/>
                </a:rPr>
                <a:t>6</a:t>
              </a:r>
            </a:p>
          </p:txBody>
        </p:sp>
        <p:sp>
          <p:nvSpPr>
            <p:cNvPr id="37910" name="Text Box 27"/>
            <p:cNvSpPr txBox="1">
              <a:spLocks noChangeArrowheads="1"/>
            </p:cNvSpPr>
            <p:nvPr/>
          </p:nvSpPr>
          <p:spPr bwMode="auto">
            <a:xfrm>
              <a:off x="2478088" y="3683000"/>
              <a:ext cx="1444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900">
                  <a:latin typeface="Arial Narrow" pitchFamily="34" charset="0"/>
                </a:rPr>
                <a:t>8</a:t>
              </a:r>
            </a:p>
          </p:txBody>
        </p:sp>
        <p:sp>
          <p:nvSpPr>
            <p:cNvPr id="37911" name="Text Box 28"/>
            <p:cNvSpPr txBox="1">
              <a:spLocks noChangeArrowheads="1"/>
            </p:cNvSpPr>
            <p:nvPr/>
          </p:nvSpPr>
          <p:spPr bwMode="auto">
            <a:xfrm>
              <a:off x="2439988" y="3241675"/>
              <a:ext cx="1968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900">
                  <a:latin typeface="Arial Narrow" pitchFamily="34" charset="0"/>
                </a:rPr>
                <a:t>10</a:t>
              </a:r>
            </a:p>
          </p:txBody>
        </p:sp>
        <p:sp>
          <p:nvSpPr>
            <p:cNvPr id="37912" name="Text Box 29"/>
            <p:cNvSpPr txBox="1">
              <a:spLocks noChangeArrowheads="1"/>
            </p:cNvSpPr>
            <p:nvPr/>
          </p:nvSpPr>
          <p:spPr bwMode="auto">
            <a:xfrm>
              <a:off x="2470150" y="5461000"/>
              <a:ext cx="1444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900">
                  <a:latin typeface="Arial Narrow" pitchFamily="34" charset="0"/>
                </a:rPr>
                <a:t>0</a:t>
              </a: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786063" y="3500437"/>
              <a:ext cx="3143250" cy="1814514"/>
            </a:xfrm>
            <a:custGeom>
              <a:avLst/>
              <a:gdLst>
                <a:gd name="connsiteX0" fmla="*/ 0 w 3143250"/>
                <a:gd name="connsiteY0" fmla="*/ 0 h 1814512"/>
                <a:gd name="connsiteX1" fmla="*/ 457200 w 3143250"/>
                <a:gd name="connsiteY1" fmla="*/ 19050 h 1814512"/>
                <a:gd name="connsiteX2" fmla="*/ 642937 w 3143250"/>
                <a:gd name="connsiteY2" fmla="*/ 23812 h 1814512"/>
                <a:gd name="connsiteX3" fmla="*/ 838200 w 3143250"/>
                <a:gd name="connsiteY3" fmla="*/ 47625 h 1814512"/>
                <a:gd name="connsiteX4" fmla="*/ 957262 w 3143250"/>
                <a:gd name="connsiteY4" fmla="*/ 76200 h 1814512"/>
                <a:gd name="connsiteX5" fmla="*/ 1109662 w 3143250"/>
                <a:gd name="connsiteY5" fmla="*/ 142875 h 1814512"/>
                <a:gd name="connsiteX6" fmla="*/ 1228725 w 3143250"/>
                <a:gd name="connsiteY6" fmla="*/ 219075 h 1814512"/>
                <a:gd name="connsiteX7" fmla="*/ 1462087 w 3143250"/>
                <a:gd name="connsiteY7" fmla="*/ 409575 h 1814512"/>
                <a:gd name="connsiteX8" fmla="*/ 2024062 w 3143250"/>
                <a:gd name="connsiteY8" fmla="*/ 895350 h 1814512"/>
                <a:gd name="connsiteX9" fmla="*/ 3143250 w 3143250"/>
                <a:gd name="connsiteY9" fmla="*/ 1814512 h 181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50" h="1814512">
                  <a:moveTo>
                    <a:pt x="0" y="0"/>
                  </a:moveTo>
                  <a:lnTo>
                    <a:pt x="457200" y="19050"/>
                  </a:lnTo>
                  <a:cubicBezTo>
                    <a:pt x="564356" y="23019"/>
                    <a:pt x="579437" y="19050"/>
                    <a:pt x="642937" y="23812"/>
                  </a:cubicBezTo>
                  <a:cubicBezTo>
                    <a:pt x="706437" y="28574"/>
                    <a:pt x="785813" y="38894"/>
                    <a:pt x="838200" y="47625"/>
                  </a:cubicBezTo>
                  <a:cubicBezTo>
                    <a:pt x="890587" y="56356"/>
                    <a:pt x="912018" y="60325"/>
                    <a:pt x="957262" y="76200"/>
                  </a:cubicBezTo>
                  <a:cubicBezTo>
                    <a:pt x="1002506" y="92075"/>
                    <a:pt x="1064418" y="119062"/>
                    <a:pt x="1109662" y="142875"/>
                  </a:cubicBezTo>
                  <a:cubicBezTo>
                    <a:pt x="1154906" y="166688"/>
                    <a:pt x="1169988" y="174625"/>
                    <a:pt x="1228725" y="219075"/>
                  </a:cubicBezTo>
                  <a:cubicBezTo>
                    <a:pt x="1287462" y="263525"/>
                    <a:pt x="1329531" y="296863"/>
                    <a:pt x="1462087" y="409575"/>
                  </a:cubicBezTo>
                  <a:cubicBezTo>
                    <a:pt x="1594643" y="522287"/>
                    <a:pt x="1743868" y="661194"/>
                    <a:pt x="2024062" y="895350"/>
                  </a:cubicBezTo>
                  <a:cubicBezTo>
                    <a:pt x="2304256" y="1129506"/>
                    <a:pt x="2723753" y="1472009"/>
                    <a:pt x="3143250" y="1814512"/>
                  </a:cubicBezTo>
                </a:path>
              </a:pathLst>
            </a:custGeom>
            <a:noFill/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Types of DC Motors</a:t>
            </a:r>
            <a:endParaRPr lang="en-US" sz="3500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838200" y="1419733"/>
            <a:ext cx="10515600" cy="4821238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000" dirty="0"/>
              <a:t>Brushed DC motor</a:t>
            </a:r>
          </a:p>
          <a:p>
            <a:pPr lvl="1">
              <a:buFontTx/>
              <a:buChar char="–"/>
            </a:pPr>
            <a:r>
              <a:rPr lang="en-US" sz="1800" dirty="0"/>
              <a:t>Continuous rotation</a:t>
            </a:r>
          </a:p>
          <a:p>
            <a:pPr lvl="1">
              <a:buFontTx/>
              <a:buChar char="–"/>
            </a:pPr>
            <a:r>
              <a:rPr lang="en-US" sz="1800" dirty="0"/>
              <a:t>Mechanical commutation (brushes)</a:t>
            </a:r>
          </a:p>
          <a:p>
            <a:pPr marL="0" indent="0">
              <a:buNone/>
            </a:pPr>
            <a:r>
              <a:rPr lang="en-US" sz="2000" dirty="0"/>
              <a:t>Brushless DC (BLDC) motor</a:t>
            </a:r>
          </a:p>
          <a:p>
            <a:pPr lvl="1">
              <a:buFontTx/>
              <a:buChar char="–"/>
            </a:pPr>
            <a:r>
              <a:rPr lang="en-US" sz="1800" dirty="0"/>
              <a:t>Continuous rotation</a:t>
            </a:r>
          </a:p>
          <a:p>
            <a:pPr lvl="1">
              <a:buFontTx/>
              <a:buChar char="–"/>
            </a:pPr>
            <a:r>
              <a:rPr lang="en-US" sz="1800" dirty="0"/>
              <a:t>Electronic commutation</a:t>
            </a:r>
          </a:p>
          <a:p>
            <a:pPr marL="0" indent="0">
              <a:buNone/>
            </a:pPr>
            <a:r>
              <a:rPr lang="en-US" sz="2000" dirty="0"/>
              <a:t>Stepper motor</a:t>
            </a:r>
          </a:p>
          <a:p>
            <a:pPr lvl="1">
              <a:buFontTx/>
              <a:buChar char="–"/>
            </a:pPr>
            <a:r>
              <a:rPr lang="en-US" sz="1800" dirty="0"/>
              <a:t>Discrete steps (small fraction of one rotation)</a:t>
            </a:r>
          </a:p>
          <a:p>
            <a:pPr lvl="1">
              <a:buFontTx/>
              <a:buChar char="–"/>
            </a:pPr>
            <a:r>
              <a:rPr lang="en-US" sz="1800" dirty="0"/>
              <a:t>No commutation</a:t>
            </a:r>
          </a:p>
          <a:p>
            <a:pPr lvl="1">
              <a:buFontTx/>
              <a:buChar char="–"/>
            </a:pPr>
            <a:r>
              <a:rPr lang="en-US" sz="1800" dirty="0"/>
              <a:t>Allows for open loop control</a:t>
            </a:r>
          </a:p>
          <a:p>
            <a:pPr lvl="2">
              <a:buFontTx/>
              <a:buChar char="•"/>
            </a:pPr>
            <a:r>
              <a:rPr lang="en-US" sz="1600" dirty="0"/>
              <a:t>Can be moved a definite distance</a:t>
            </a:r>
          </a:p>
          <a:p>
            <a:pPr lvl="2">
              <a:buFontTx/>
              <a:buChar char="•"/>
            </a:pPr>
            <a:r>
              <a:rPr lang="en-US" sz="1600" dirty="0"/>
              <a:t>Can eliminate position sensor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Amplitude vs.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725"/>
            <a:ext cx="10515600" cy="1412874"/>
          </a:xfrm>
        </p:spPr>
        <p:txBody>
          <a:bodyPr rtlCol="0" anchor="ctr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/>
              <a:t>Motor coil is an inductor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Current can not change instantaneously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Time constant   </a:t>
            </a:r>
            <a:r>
              <a:rPr lang="el-GR" dirty="0">
                <a:cs typeface="Times New Roman" panose="02020603050405020304" pitchFamily="18" charset="0"/>
              </a:rPr>
              <a:t>τ</a:t>
            </a:r>
            <a:r>
              <a:rPr lang="en-US" dirty="0"/>
              <a:t> = L/R  (L = coil inductance, R = overall resistance)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As step speed increases, average current and torque decreases</a:t>
            </a:r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2628900" y="3062288"/>
            <a:ext cx="4573588" cy="882650"/>
            <a:chOff x="270" y="1344"/>
            <a:chExt cx="2881" cy="556"/>
          </a:xfrm>
        </p:grpSpPr>
        <p:grpSp>
          <p:nvGrpSpPr>
            <p:cNvPr id="39040" name="Group 10"/>
            <p:cNvGrpSpPr>
              <a:grpSpLocks/>
            </p:cNvGrpSpPr>
            <p:nvPr/>
          </p:nvGrpSpPr>
          <p:grpSpPr bwMode="auto">
            <a:xfrm>
              <a:off x="270" y="1344"/>
              <a:ext cx="2881" cy="541"/>
              <a:chOff x="396" y="1680"/>
              <a:chExt cx="2922" cy="541"/>
            </a:xfrm>
          </p:grpSpPr>
          <p:grpSp>
            <p:nvGrpSpPr>
              <p:cNvPr id="39052" name="Group 11"/>
              <p:cNvGrpSpPr>
                <a:grpSpLocks/>
              </p:cNvGrpSpPr>
              <p:nvPr/>
            </p:nvGrpSpPr>
            <p:grpSpPr bwMode="auto">
              <a:xfrm>
                <a:off x="396" y="1680"/>
                <a:ext cx="732" cy="541"/>
                <a:chOff x="396" y="1680"/>
                <a:chExt cx="2154" cy="1729"/>
              </a:xfrm>
            </p:grpSpPr>
            <p:sp>
              <p:nvSpPr>
                <p:cNvPr id="39062" name="Arc 12"/>
                <p:cNvSpPr>
                  <a:spLocks/>
                </p:cNvSpPr>
                <p:nvPr/>
              </p:nvSpPr>
              <p:spPr bwMode="auto">
                <a:xfrm rot="-5400000">
                  <a:off x="132" y="1945"/>
                  <a:ext cx="1728" cy="1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63" name="Line 13"/>
                <p:cNvSpPr>
                  <a:spLocks noChangeShapeType="1"/>
                </p:cNvSpPr>
                <p:nvPr/>
              </p:nvSpPr>
              <p:spPr bwMode="auto">
                <a:xfrm>
                  <a:off x="1596" y="1680"/>
                  <a:ext cx="95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39053" name="Group 14"/>
              <p:cNvGrpSpPr>
                <a:grpSpLocks/>
              </p:cNvGrpSpPr>
              <p:nvPr/>
            </p:nvGrpSpPr>
            <p:grpSpPr bwMode="auto">
              <a:xfrm rot="10800000" flipH="1">
                <a:off x="1128" y="1680"/>
                <a:ext cx="732" cy="541"/>
                <a:chOff x="396" y="1680"/>
                <a:chExt cx="2154" cy="1729"/>
              </a:xfrm>
            </p:grpSpPr>
            <p:sp>
              <p:nvSpPr>
                <p:cNvPr id="39060" name="Arc 15"/>
                <p:cNvSpPr>
                  <a:spLocks/>
                </p:cNvSpPr>
                <p:nvPr/>
              </p:nvSpPr>
              <p:spPr bwMode="auto">
                <a:xfrm rot="-5400000">
                  <a:off x="132" y="1945"/>
                  <a:ext cx="1728" cy="1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61" name="Line 16"/>
                <p:cNvSpPr>
                  <a:spLocks noChangeShapeType="1"/>
                </p:cNvSpPr>
                <p:nvPr/>
              </p:nvSpPr>
              <p:spPr bwMode="auto">
                <a:xfrm>
                  <a:off x="1596" y="1680"/>
                  <a:ext cx="95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39054" name="Group 17"/>
              <p:cNvGrpSpPr>
                <a:grpSpLocks/>
              </p:cNvGrpSpPr>
              <p:nvPr/>
            </p:nvGrpSpPr>
            <p:grpSpPr bwMode="auto">
              <a:xfrm>
                <a:off x="1854" y="1680"/>
                <a:ext cx="732" cy="541"/>
                <a:chOff x="396" y="1680"/>
                <a:chExt cx="2154" cy="1729"/>
              </a:xfrm>
            </p:grpSpPr>
            <p:sp>
              <p:nvSpPr>
                <p:cNvPr id="39058" name="Arc 18"/>
                <p:cNvSpPr>
                  <a:spLocks/>
                </p:cNvSpPr>
                <p:nvPr/>
              </p:nvSpPr>
              <p:spPr bwMode="auto">
                <a:xfrm rot="-5400000">
                  <a:off x="132" y="1945"/>
                  <a:ext cx="1728" cy="1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59" name="Line 19"/>
                <p:cNvSpPr>
                  <a:spLocks noChangeShapeType="1"/>
                </p:cNvSpPr>
                <p:nvPr/>
              </p:nvSpPr>
              <p:spPr bwMode="auto">
                <a:xfrm>
                  <a:off x="1596" y="1680"/>
                  <a:ext cx="95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39055" name="Group 20"/>
              <p:cNvGrpSpPr>
                <a:grpSpLocks/>
              </p:cNvGrpSpPr>
              <p:nvPr/>
            </p:nvGrpSpPr>
            <p:grpSpPr bwMode="auto">
              <a:xfrm rot="10800000" flipH="1">
                <a:off x="2586" y="1680"/>
                <a:ext cx="732" cy="541"/>
                <a:chOff x="396" y="1680"/>
                <a:chExt cx="2154" cy="1729"/>
              </a:xfrm>
            </p:grpSpPr>
            <p:sp>
              <p:nvSpPr>
                <p:cNvPr id="39056" name="Arc 21"/>
                <p:cNvSpPr>
                  <a:spLocks/>
                </p:cNvSpPr>
                <p:nvPr/>
              </p:nvSpPr>
              <p:spPr bwMode="auto">
                <a:xfrm rot="-5400000">
                  <a:off x="132" y="1945"/>
                  <a:ext cx="1728" cy="1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57" name="Line 22"/>
                <p:cNvSpPr>
                  <a:spLocks noChangeShapeType="1"/>
                </p:cNvSpPr>
                <p:nvPr/>
              </p:nvSpPr>
              <p:spPr bwMode="auto">
                <a:xfrm>
                  <a:off x="1596" y="1680"/>
                  <a:ext cx="95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041" name="Group 23"/>
            <p:cNvGrpSpPr>
              <a:grpSpLocks/>
            </p:cNvGrpSpPr>
            <p:nvPr/>
          </p:nvGrpSpPr>
          <p:grpSpPr bwMode="auto">
            <a:xfrm>
              <a:off x="275" y="1348"/>
              <a:ext cx="2876" cy="552"/>
              <a:chOff x="2046" y="660"/>
              <a:chExt cx="2916" cy="552"/>
            </a:xfrm>
          </p:grpSpPr>
          <p:grpSp>
            <p:nvGrpSpPr>
              <p:cNvPr id="39042" name="Group 24"/>
              <p:cNvGrpSpPr>
                <a:grpSpLocks/>
              </p:cNvGrpSpPr>
              <p:nvPr/>
            </p:nvGrpSpPr>
            <p:grpSpPr bwMode="auto">
              <a:xfrm>
                <a:off x="2046" y="660"/>
                <a:ext cx="1458" cy="546"/>
                <a:chOff x="264" y="1338"/>
                <a:chExt cx="1458" cy="546"/>
              </a:xfrm>
            </p:grpSpPr>
            <p:sp>
              <p:nvSpPr>
                <p:cNvPr id="390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64" y="1338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49" name="Line 26"/>
                <p:cNvSpPr>
                  <a:spLocks noChangeShapeType="1"/>
                </p:cNvSpPr>
                <p:nvPr/>
              </p:nvSpPr>
              <p:spPr bwMode="auto">
                <a:xfrm>
                  <a:off x="264" y="1338"/>
                  <a:ext cx="7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50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990" y="1344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51" name="Line 28"/>
                <p:cNvSpPr>
                  <a:spLocks noChangeShapeType="1"/>
                </p:cNvSpPr>
                <p:nvPr/>
              </p:nvSpPr>
              <p:spPr bwMode="auto">
                <a:xfrm>
                  <a:off x="996" y="1884"/>
                  <a:ext cx="7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39043" name="Group 29"/>
              <p:cNvGrpSpPr>
                <a:grpSpLocks/>
              </p:cNvGrpSpPr>
              <p:nvPr/>
            </p:nvGrpSpPr>
            <p:grpSpPr bwMode="auto">
              <a:xfrm>
                <a:off x="3504" y="666"/>
                <a:ext cx="1458" cy="546"/>
                <a:chOff x="3504" y="666"/>
                <a:chExt cx="1458" cy="546"/>
              </a:xfrm>
            </p:grpSpPr>
            <p:sp>
              <p:nvSpPr>
                <p:cNvPr id="390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504" y="666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45" name="Line 31"/>
                <p:cNvSpPr>
                  <a:spLocks noChangeShapeType="1"/>
                </p:cNvSpPr>
                <p:nvPr/>
              </p:nvSpPr>
              <p:spPr bwMode="auto">
                <a:xfrm>
                  <a:off x="3504" y="666"/>
                  <a:ext cx="7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4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230" y="672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47" name="Line 33"/>
                <p:cNvSpPr>
                  <a:spLocks noChangeShapeType="1"/>
                </p:cNvSpPr>
                <p:nvPr/>
              </p:nvSpPr>
              <p:spPr bwMode="auto">
                <a:xfrm>
                  <a:off x="4236" y="1212"/>
                  <a:ext cx="7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8916" name="Group 34"/>
          <p:cNvGrpSpPr>
            <a:grpSpLocks/>
          </p:cNvGrpSpPr>
          <p:nvPr/>
        </p:nvGrpSpPr>
        <p:grpSpPr bwMode="auto">
          <a:xfrm>
            <a:off x="2636838" y="4151313"/>
            <a:ext cx="4527550" cy="877887"/>
            <a:chOff x="283" y="2266"/>
            <a:chExt cx="2852" cy="553"/>
          </a:xfrm>
        </p:grpSpPr>
        <p:grpSp>
          <p:nvGrpSpPr>
            <p:cNvPr id="39010" name="Group 35"/>
            <p:cNvGrpSpPr>
              <a:grpSpLocks/>
            </p:cNvGrpSpPr>
            <p:nvPr/>
          </p:nvGrpSpPr>
          <p:grpSpPr bwMode="auto">
            <a:xfrm>
              <a:off x="291" y="2266"/>
              <a:ext cx="2844" cy="553"/>
              <a:chOff x="396" y="2844"/>
              <a:chExt cx="2844" cy="553"/>
            </a:xfrm>
          </p:grpSpPr>
          <p:grpSp>
            <p:nvGrpSpPr>
              <p:cNvPr id="39030" name="Group 36"/>
              <p:cNvGrpSpPr>
                <a:grpSpLocks/>
              </p:cNvGrpSpPr>
              <p:nvPr/>
            </p:nvGrpSpPr>
            <p:grpSpPr bwMode="auto">
              <a:xfrm>
                <a:off x="1212" y="2850"/>
                <a:ext cx="816" cy="541"/>
                <a:chOff x="300" y="2760"/>
                <a:chExt cx="816" cy="541"/>
              </a:xfrm>
            </p:grpSpPr>
            <p:sp>
              <p:nvSpPr>
                <p:cNvPr id="39038" name="Arc 37"/>
                <p:cNvSpPr>
                  <a:spLocks/>
                </p:cNvSpPr>
                <p:nvPr/>
              </p:nvSpPr>
              <p:spPr bwMode="auto">
                <a:xfrm rot="-5400000">
                  <a:off x="233" y="2827"/>
                  <a:ext cx="541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39" name="Arc 38"/>
                <p:cNvSpPr>
                  <a:spLocks/>
                </p:cNvSpPr>
                <p:nvPr/>
              </p:nvSpPr>
              <p:spPr bwMode="auto">
                <a:xfrm rot="16200000" flipH="1">
                  <a:off x="641" y="2827"/>
                  <a:ext cx="541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31" name="Group 39"/>
              <p:cNvGrpSpPr>
                <a:grpSpLocks/>
              </p:cNvGrpSpPr>
              <p:nvPr/>
            </p:nvGrpSpPr>
            <p:grpSpPr bwMode="auto">
              <a:xfrm>
                <a:off x="396" y="2856"/>
                <a:ext cx="816" cy="541"/>
                <a:chOff x="300" y="2760"/>
                <a:chExt cx="816" cy="541"/>
              </a:xfrm>
            </p:grpSpPr>
            <p:sp>
              <p:nvSpPr>
                <p:cNvPr id="39036" name="Arc 40"/>
                <p:cNvSpPr>
                  <a:spLocks/>
                </p:cNvSpPr>
                <p:nvPr/>
              </p:nvSpPr>
              <p:spPr bwMode="auto">
                <a:xfrm rot="-5400000">
                  <a:off x="233" y="2827"/>
                  <a:ext cx="541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37" name="Arc 41"/>
                <p:cNvSpPr>
                  <a:spLocks/>
                </p:cNvSpPr>
                <p:nvPr/>
              </p:nvSpPr>
              <p:spPr bwMode="auto">
                <a:xfrm rot="16200000" flipH="1">
                  <a:off x="641" y="2827"/>
                  <a:ext cx="541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sp>
            <p:nvSpPr>
              <p:cNvPr id="39032" name="Arc 42"/>
              <p:cNvSpPr>
                <a:spLocks/>
              </p:cNvSpPr>
              <p:nvPr/>
            </p:nvSpPr>
            <p:spPr bwMode="auto">
              <a:xfrm rot="-5400000">
                <a:off x="2765" y="2911"/>
                <a:ext cx="541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2" y="0"/>
                      <a:pt x="21590" y="9659"/>
                      <a:pt x="21599" y="21582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2" y="0"/>
                      <a:pt x="21590" y="9659"/>
                      <a:pt x="21599" y="2158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grpSp>
            <p:nvGrpSpPr>
              <p:cNvPr id="39033" name="Group 43"/>
              <p:cNvGrpSpPr>
                <a:grpSpLocks/>
              </p:cNvGrpSpPr>
              <p:nvPr/>
            </p:nvGrpSpPr>
            <p:grpSpPr bwMode="auto">
              <a:xfrm>
                <a:off x="2022" y="2850"/>
                <a:ext cx="816" cy="541"/>
                <a:chOff x="300" y="2760"/>
                <a:chExt cx="816" cy="541"/>
              </a:xfrm>
            </p:grpSpPr>
            <p:sp>
              <p:nvSpPr>
                <p:cNvPr id="39034" name="Arc 44"/>
                <p:cNvSpPr>
                  <a:spLocks/>
                </p:cNvSpPr>
                <p:nvPr/>
              </p:nvSpPr>
              <p:spPr bwMode="auto">
                <a:xfrm rot="-5400000">
                  <a:off x="233" y="2827"/>
                  <a:ext cx="541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35" name="Arc 45"/>
                <p:cNvSpPr>
                  <a:spLocks/>
                </p:cNvSpPr>
                <p:nvPr/>
              </p:nvSpPr>
              <p:spPr bwMode="auto">
                <a:xfrm rot="16200000" flipH="1">
                  <a:off x="641" y="2827"/>
                  <a:ext cx="541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011" name="Group 46"/>
            <p:cNvGrpSpPr>
              <a:grpSpLocks/>
            </p:cNvGrpSpPr>
            <p:nvPr/>
          </p:nvGrpSpPr>
          <p:grpSpPr bwMode="auto">
            <a:xfrm>
              <a:off x="283" y="2274"/>
              <a:ext cx="2851" cy="544"/>
              <a:chOff x="312" y="2274"/>
              <a:chExt cx="2851" cy="544"/>
            </a:xfrm>
          </p:grpSpPr>
          <p:grpSp>
            <p:nvGrpSpPr>
              <p:cNvPr id="39012" name="Group 47"/>
              <p:cNvGrpSpPr>
                <a:grpSpLocks/>
              </p:cNvGrpSpPr>
              <p:nvPr/>
            </p:nvGrpSpPr>
            <p:grpSpPr bwMode="auto">
              <a:xfrm>
                <a:off x="312" y="2280"/>
                <a:ext cx="812" cy="538"/>
                <a:chOff x="312" y="2280"/>
                <a:chExt cx="812" cy="538"/>
              </a:xfrm>
            </p:grpSpPr>
            <p:sp>
              <p:nvSpPr>
                <p:cNvPr id="3902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12" y="2283"/>
                  <a:ext cx="0" cy="5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27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314" y="2283"/>
                  <a:ext cx="4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2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720" y="2280"/>
                  <a:ext cx="0" cy="5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29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722" y="2817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39013" name="Group 52"/>
              <p:cNvGrpSpPr>
                <a:grpSpLocks/>
              </p:cNvGrpSpPr>
              <p:nvPr/>
            </p:nvGrpSpPr>
            <p:grpSpPr bwMode="auto">
              <a:xfrm>
                <a:off x="1126" y="2276"/>
                <a:ext cx="812" cy="538"/>
                <a:chOff x="312" y="2280"/>
                <a:chExt cx="812" cy="538"/>
              </a:xfrm>
            </p:grpSpPr>
            <p:sp>
              <p:nvSpPr>
                <p:cNvPr id="39022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312" y="2283"/>
                  <a:ext cx="0" cy="5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2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14" y="2283"/>
                  <a:ext cx="4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2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720" y="2280"/>
                  <a:ext cx="0" cy="5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25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722" y="2817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39014" name="Group 57"/>
              <p:cNvGrpSpPr>
                <a:grpSpLocks/>
              </p:cNvGrpSpPr>
              <p:nvPr/>
            </p:nvGrpSpPr>
            <p:grpSpPr bwMode="auto">
              <a:xfrm>
                <a:off x="1938" y="2274"/>
                <a:ext cx="812" cy="538"/>
                <a:chOff x="312" y="2280"/>
                <a:chExt cx="812" cy="538"/>
              </a:xfrm>
            </p:grpSpPr>
            <p:sp>
              <p:nvSpPr>
                <p:cNvPr id="3901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12" y="2283"/>
                  <a:ext cx="0" cy="5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19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314" y="2283"/>
                  <a:ext cx="4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2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20" y="2280"/>
                  <a:ext cx="0" cy="5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21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22" y="2817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39015" name="Group 62"/>
              <p:cNvGrpSpPr>
                <a:grpSpLocks/>
              </p:cNvGrpSpPr>
              <p:nvPr/>
            </p:nvGrpSpPr>
            <p:grpSpPr bwMode="auto">
              <a:xfrm>
                <a:off x="2751" y="2274"/>
                <a:ext cx="412" cy="535"/>
                <a:chOff x="2751" y="2274"/>
                <a:chExt cx="412" cy="535"/>
              </a:xfrm>
            </p:grpSpPr>
            <p:sp>
              <p:nvSpPr>
                <p:cNvPr id="39016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751" y="2274"/>
                  <a:ext cx="0" cy="5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9017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753" y="2274"/>
                  <a:ext cx="4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8917" name="Group 65"/>
          <p:cNvGrpSpPr>
            <a:grpSpLocks/>
          </p:cNvGrpSpPr>
          <p:nvPr/>
        </p:nvGrpSpPr>
        <p:grpSpPr bwMode="auto">
          <a:xfrm>
            <a:off x="2605088" y="5157788"/>
            <a:ext cx="4908550" cy="1101725"/>
            <a:chOff x="304" y="3163"/>
            <a:chExt cx="3092" cy="694"/>
          </a:xfrm>
        </p:grpSpPr>
        <p:grpSp>
          <p:nvGrpSpPr>
            <p:cNvPr id="38929" name="Group 66"/>
            <p:cNvGrpSpPr>
              <a:grpSpLocks/>
            </p:cNvGrpSpPr>
            <p:nvPr/>
          </p:nvGrpSpPr>
          <p:grpSpPr bwMode="auto">
            <a:xfrm>
              <a:off x="304" y="3163"/>
              <a:ext cx="3092" cy="694"/>
              <a:chOff x="341" y="2832"/>
              <a:chExt cx="3092" cy="694"/>
            </a:xfrm>
          </p:grpSpPr>
          <p:grpSp>
            <p:nvGrpSpPr>
              <p:cNvPr id="38982" name="Group 67"/>
              <p:cNvGrpSpPr>
                <a:grpSpLocks/>
              </p:cNvGrpSpPr>
              <p:nvPr/>
            </p:nvGrpSpPr>
            <p:grpSpPr bwMode="auto">
              <a:xfrm>
                <a:off x="341" y="2838"/>
                <a:ext cx="524" cy="688"/>
                <a:chOff x="341" y="2838"/>
                <a:chExt cx="524" cy="688"/>
              </a:xfrm>
            </p:grpSpPr>
            <p:sp>
              <p:nvSpPr>
                <p:cNvPr id="39008" name="Arc 68"/>
                <p:cNvSpPr>
                  <a:spLocks/>
                </p:cNvSpPr>
                <p:nvPr/>
              </p:nvSpPr>
              <p:spPr bwMode="auto">
                <a:xfrm rot="-5400000">
                  <a:off x="295" y="3112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09" name="Arc 69"/>
                <p:cNvSpPr>
                  <a:spLocks/>
                </p:cNvSpPr>
                <p:nvPr/>
              </p:nvSpPr>
              <p:spPr bwMode="auto">
                <a:xfrm rot="16200000" flipH="1">
                  <a:off x="451" y="2884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83" name="Group 70"/>
              <p:cNvGrpSpPr>
                <a:grpSpLocks/>
              </p:cNvGrpSpPr>
              <p:nvPr/>
            </p:nvGrpSpPr>
            <p:grpSpPr bwMode="auto">
              <a:xfrm>
                <a:off x="647" y="2832"/>
                <a:ext cx="524" cy="688"/>
                <a:chOff x="341" y="2838"/>
                <a:chExt cx="524" cy="688"/>
              </a:xfrm>
            </p:grpSpPr>
            <p:sp>
              <p:nvSpPr>
                <p:cNvPr id="39006" name="Arc 71"/>
                <p:cNvSpPr>
                  <a:spLocks/>
                </p:cNvSpPr>
                <p:nvPr/>
              </p:nvSpPr>
              <p:spPr bwMode="auto">
                <a:xfrm rot="-5400000">
                  <a:off x="295" y="3112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07" name="Arc 72"/>
                <p:cNvSpPr>
                  <a:spLocks/>
                </p:cNvSpPr>
                <p:nvPr/>
              </p:nvSpPr>
              <p:spPr bwMode="auto">
                <a:xfrm rot="16200000" flipH="1">
                  <a:off x="451" y="2884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84" name="Group 73"/>
              <p:cNvGrpSpPr>
                <a:grpSpLocks/>
              </p:cNvGrpSpPr>
              <p:nvPr/>
            </p:nvGrpSpPr>
            <p:grpSpPr bwMode="auto">
              <a:xfrm>
                <a:off x="953" y="2832"/>
                <a:ext cx="524" cy="688"/>
                <a:chOff x="341" y="2838"/>
                <a:chExt cx="524" cy="688"/>
              </a:xfrm>
            </p:grpSpPr>
            <p:sp>
              <p:nvSpPr>
                <p:cNvPr id="39004" name="Arc 74"/>
                <p:cNvSpPr>
                  <a:spLocks/>
                </p:cNvSpPr>
                <p:nvPr/>
              </p:nvSpPr>
              <p:spPr bwMode="auto">
                <a:xfrm rot="-5400000">
                  <a:off x="295" y="3112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05" name="Arc 75"/>
                <p:cNvSpPr>
                  <a:spLocks/>
                </p:cNvSpPr>
                <p:nvPr/>
              </p:nvSpPr>
              <p:spPr bwMode="auto">
                <a:xfrm rot="16200000" flipH="1">
                  <a:off x="451" y="2884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85" name="Group 76"/>
              <p:cNvGrpSpPr>
                <a:grpSpLocks/>
              </p:cNvGrpSpPr>
              <p:nvPr/>
            </p:nvGrpSpPr>
            <p:grpSpPr bwMode="auto">
              <a:xfrm>
                <a:off x="1253" y="2832"/>
                <a:ext cx="524" cy="688"/>
                <a:chOff x="341" y="2838"/>
                <a:chExt cx="524" cy="688"/>
              </a:xfrm>
            </p:grpSpPr>
            <p:sp>
              <p:nvSpPr>
                <p:cNvPr id="39002" name="Arc 77"/>
                <p:cNvSpPr>
                  <a:spLocks/>
                </p:cNvSpPr>
                <p:nvPr/>
              </p:nvSpPr>
              <p:spPr bwMode="auto">
                <a:xfrm rot="-5400000">
                  <a:off x="295" y="3112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03" name="Arc 78"/>
                <p:cNvSpPr>
                  <a:spLocks/>
                </p:cNvSpPr>
                <p:nvPr/>
              </p:nvSpPr>
              <p:spPr bwMode="auto">
                <a:xfrm rot="16200000" flipH="1">
                  <a:off x="451" y="2884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86" name="Group 79"/>
              <p:cNvGrpSpPr>
                <a:grpSpLocks/>
              </p:cNvGrpSpPr>
              <p:nvPr/>
            </p:nvGrpSpPr>
            <p:grpSpPr bwMode="auto">
              <a:xfrm>
                <a:off x="1553" y="2832"/>
                <a:ext cx="524" cy="688"/>
                <a:chOff x="341" y="2838"/>
                <a:chExt cx="524" cy="688"/>
              </a:xfrm>
            </p:grpSpPr>
            <p:sp>
              <p:nvSpPr>
                <p:cNvPr id="39000" name="Arc 80"/>
                <p:cNvSpPr>
                  <a:spLocks/>
                </p:cNvSpPr>
                <p:nvPr/>
              </p:nvSpPr>
              <p:spPr bwMode="auto">
                <a:xfrm rot="-5400000">
                  <a:off x="295" y="3112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9001" name="Arc 81"/>
                <p:cNvSpPr>
                  <a:spLocks/>
                </p:cNvSpPr>
                <p:nvPr/>
              </p:nvSpPr>
              <p:spPr bwMode="auto">
                <a:xfrm rot="16200000" flipH="1">
                  <a:off x="451" y="2884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87" name="Group 82"/>
              <p:cNvGrpSpPr>
                <a:grpSpLocks/>
              </p:cNvGrpSpPr>
              <p:nvPr/>
            </p:nvGrpSpPr>
            <p:grpSpPr bwMode="auto">
              <a:xfrm>
                <a:off x="1859" y="2832"/>
                <a:ext cx="524" cy="688"/>
                <a:chOff x="341" y="2838"/>
                <a:chExt cx="524" cy="688"/>
              </a:xfrm>
            </p:grpSpPr>
            <p:sp>
              <p:nvSpPr>
                <p:cNvPr id="38998" name="Arc 83"/>
                <p:cNvSpPr>
                  <a:spLocks/>
                </p:cNvSpPr>
                <p:nvPr/>
              </p:nvSpPr>
              <p:spPr bwMode="auto">
                <a:xfrm rot="-5400000">
                  <a:off x="295" y="3112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8999" name="Arc 84"/>
                <p:cNvSpPr>
                  <a:spLocks/>
                </p:cNvSpPr>
                <p:nvPr/>
              </p:nvSpPr>
              <p:spPr bwMode="auto">
                <a:xfrm rot="16200000" flipH="1">
                  <a:off x="451" y="2884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88" name="Group 85"/>
              <p:cNvGrpSpPr>
                <a:grpSpLocks/>
              </p:cNvGrpSpPr>
              <p:nvPr/>
            </p:nvGrpSpPr>
            <p:grpSpPr bwMode="auto">
              <a:xfrm>
                <a:off x="2159" y="2832"/>
                <a:ext cx="524" cy="688"/>
                <a:chOff x="341" y="2838"/>
                <a:chExt cx="524" cy="688"/>
              </a:xfrm>
            </p:grpSpPr>
            <p:sp>
              <p:nvSpPr>
                <p:cNvPr id="38996" name="Arc 86"/>
                <p:cNvSpPr>
                  <a:spLocks/>
                </p:cNvSpPr>
                <p:nvPr/>
              </p:nvSpPr>
              <p:spPr bwMode="auto">
                <a:xfrm rot="-5400000">
                  <a:off x="295" y="3112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8997" name="Arc 87"/>
                <p:cNvSpPr>
                  <a:spLocks/>
                </p:cNvSpPr>
                <p:nvPr/>
              </p:nvSpPr>
              <p:spPr bwMode="auto">
                <a:xfrm rot="16200000" flipH="1">
                  <a:off x="451" y="2884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89" name="Group 88"/>
              <p:cNvGrpSpPr>
                <a:grpSpLocks/>
              </p:cNvGrpSpPr>
              <p:nvPr/>
            </p:nvGrpSpPr>
            <p:grpSpPr bwMode="auto">
              <a:xfrm>
                <a:off x="2459" y="2838"/>
                <a:ext cx="524" cy="688"/>
                <a:chOff x="341" y="2838"/>
                <a:chExt cx="524" cy="688"/>
              </a:xfrm>
            </p:grpSpPr>
            <p:sp>
              <p:nvSpPr>
                <p:cNvPr id="38994" name="Arc 89"/>
                <p:cNvSpPr>
                  <a:spLocks/>
                </p:cNvSpPr>
                <p:nvPr/>
              </p:nvSpPr>
              <p:spPr bwMode="auto">
                <a:xfrm rot="-5400000">
                  <a:off x="295" y="3112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8995" name="Arc 90"/>
                <p:cNvSpPr>
                  <a:spLocks/>
                </p:cNvSpPr>
                <p:nvPr/>
              </p:nvSpPr>
              <p:spPr bwMode="auto">
                <a:xfrm rot="16200000" flipH="1">
                  <a:off x="451" y="2884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90" name="Group 91"/>
              <p:cNvGrpSpPr>
                <a:grpSpLocks/>
              </p:cNvGrpSpPr>
              <p:nvPr/>
            </p:nvGrpSpPr>
            <p:grpSpPr bwMode="auto">
              <a:xfrm>
                <a:off x="2765" y="2832"/>
                <a:ext cx="524" cy="688"/>
                <a:chOff x="341" y="2838"/>
                <a:chExt cx="524" cy="688"/>
              </a:xfrm>
            </p:grpSpPr>
            <p:sp>
              <p:nvSpPr>
                <p:cNvPr id="38992" name="Arc 92"/>
                <p:cNvSpPr>
                  <a:spLocks/>
                </p:cNvSpPr>
                <p:nvPr/>
              </p:nvSpPr>
              <p:spPr bwMode="auto">
                <a:xfrm rot="-5400000">
                  <a:off x="295" y="3112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38993" name="Arc 93"/>
                <p:cNvSpPr>
                  <a:spLocks/>
                </p:cNvSpPr>
                <p:nvPr/>
              </p:nvSpPr>
              <p:spPr bwMode="auto">
                <a:xfrm rot="16200000" flipH="1">
                  <a:off x="451" y="2884"/>
                  <a:ext cx="460" cy="368"/>
                </a:xfrm>
                <a:custGeom>
                  <a:avLst/>
                  <a:gdLst>
                    <a:gd name="T0" fmla="*/ 0 w 18349"/>
                    <a:gd name="T1" fmla="*/ 0 h 19478"/>
                    <a:gd name="T2" fmla="*/ 0 w 18349"/>
                    <a:gd name="T3" fmla="*/ 0 h 19478"/>
                    <a:gd name="T4" fmla="*/ 0 w 18349"/>
                    <a:gd name="T5" fmla="*/ 0 h 19478"/>
                    <a:gd name="T6" fmla="*/ 0 60000 65536"/>
                    <a:gd name="T7" fmla="*/ 0 60000 65536"/>
                    <a:gd name="T8" fmla="*/ 0 60000 65536"/>
                    <a:gd name="T9" fmla="*/ 0 w 18349"/>
                    <a:gd name="T10" fmla="*/ 0 h 19478"/>
                    <a:gd name="T11" fmla="*/ 18349 w 18349"/>
                    <a:gd name="T12" fmla="*/ 19478 h 194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49" h="19478" fill="none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</a:path>
                    <a:path w="18349" h="19478" stroke="0" extrusionOk="0">
                      <a:moveTo>
                        <a:pt x="9336" y="0"/>
                      </a:moveTo>
                      <a:cubicBezTo>
                        <a:pt x="13049" y="1780"/>
                        <a:pt x="16176" y="4584"/>
                        <a:pt x="18349" y="8081"/>
                      </a:cubicBezTo>
                      <a:lnTo>
                        <a:pt x="0" y="19478"/>
                      </a:lnTo>
                      <a:lnTo>
                        <a:pt x="9336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sp>
            <p:nvSpPr>
              <p:cNvPr id="38991" name="Arc 94"/>
              <p:cNvSpPr>
                <a:spLocks/>
              </p:cNvSpPr>
              <p:nvPr/>
            </p:nvSpPr>
            <p:spPr bwMode="auto">
              <a:xfrm rot="-5400000">
                <a:off x="3019" y="3106"/>
                <a:ext cx="460" cy="368"/>
              </a:xfrm>
              <a:custGeom>
                <a:avLst/>
                <a:gdLst>
                  <a:gd name="T0" fmla="*/ 0 w 18349"/>
                  <a:gd name="T1" fmla="*/ 0 h 19478"/>
                  <a:gd name="T2" fmla="*/ 0 w 18349"/>
                  <a:gd name="T3" fmla="*/ 0 h 19478"/>
                  <a:gd name="T4" fmla="*/ 0 w 18349"/>
                  <a:gd name="T5" fmla="*/ 0 h 19478"/>
                  <a:gd name="T6" fmla="*/ 0 60000 65536"/>
                  <a:gd name="T7" fmla="*/ 0 60000 65536"/>
                  <a:gd name="T8" fmla="*/ 0 60000 65536"/>
                  <a:gd name="T9" fmla="*/ 0 w 18349"/>
                  <a:gd name="T10" fmla="*/ 0 h 19478"/>
                  <a:gd name="T11" fmla="*/ 18349 w 18349"/>
                  <a:gd name="T12" fmla="*/ 19478 h 19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349" h="19478" fill="none" extrusionOk="0">
                    <a:moveTo>
                      <a:pt x="9336" y="0"/>
                    </a:moveTo>
                    <a:cubicBezTo>
                      <a:pt x="13049" y="1780"/>
                      <a:pt x="16176" y="4584"/>
                      <a:pt x="18349" y="8081"/>
                    </a:cubicBezTo>
                  </a:path>
                  <a:path w="18349" h="19478" stroke="0" extrusionOk="0">
                    <a:moveTo>
                      <a:pt x="9336" y="0"/>
                    </a:moveTo>
                    <a:cubicBezTo>
                      <a:pt x="13049" y="1780"/>
                      <a:pt x="16176" y="4584"/>
                      <a:pt x="18349" y="8081"/>
                    </a:cubicBezTo>
                    <a:lnTo>
                      <a:pt x="0" y="19478"/>
                    </a:lnTo>
                    <a:lnTo>
                      <a:pt x="9336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38930" name="Group 95"/>
            <p:cNvGrpSpPr>
              <a:grpSpLocks/>
            </p:cNvGrpSpPr>
            <p:nvPr/>
          </p:nvGrpSpPr>
          <p:grpSpPr bwMode="auto">
            <a:xfrm>
              <a:off x="310" y="3230"/>
              <a:ext cx="2884" cy="565"/>
              <a:chOff x="310" y="3230"/>
              <a:chExt cx="2884" cy="565"/>
            </a:xfrm>
          </p:grpSpPr>
          <p:grpSp>
            <p:nvGrpSpPr>
              <p:cNvPr id="38931" name="Group 96"/>
              <p:cNvGrpSpPr>
                <a:grpSpLocks/>
              </p:cNvGrpSpPr>
              <p:nvPr/>
            </p:nvGrpSpPr>
            <p:grpSpPr bwMode="auto">
              <a:xfrm>
                <a:off x="310" y="3251"/>
                <a:ext cx="909" cy="544"/>
                <a:chOff x="310" y="3251"/>
                <a:chExt cx="909" cy="544"/>
              </a:xfrm>
            </p:grpSpPr>
            <p:grpSp>
              <p:nvGrpSpPr>
                <p:cNvPr id="38967" name="Group 97"/>
                <p:cNvGrpSpPr>
                  <a:grpSpLocks/>
                </p:cNvGrpSpPr>
                <p:nvPr/>
              </p:nvGrpSpPr>
              <p:grpSpPr bwMode="auto">
                <a:xfrm>
                  <a:off x="310" y="3257"/>
                  <a:ext cx="303" cy="538"/>
                  <a:chOff x="312" y="2280"/>
                  <a:chExt cx="812" cy="538"/>
                </a:xfrm>
              </p:grpSpPr>
              <p:sp>
                <p:nvSpPr>
                  <p:cNvPr id="38978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2283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79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" y="2283"/>
                    <a:ext cx="4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80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280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81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2817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8" name="Group 102"/>
                <p:cNvGrpSpPr>
                  <a:grpSpLocks/>
                </p:cNvGrpSpPr>
                <p:nvPr/>
              </p:nvGrpSpPr>
              <p:grpSpPr bwMode="auto">
                <a:xfrm>
                  <a:off x="614" y="3253"/>
                  <a:ext cx="302" cy="538"/>
                  <a:chOff x="312" y="2280"/>
                  <a:chExt cx="812" cy="538"/>
                </a:xfrm>
              </p:grpSpPr>
              <p:sp>
                <p:nvSpPr>
                  <p:cNvPr id="38974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2283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75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" y="2283"/>
                    <a:ext cx="4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76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280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77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2817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9" name="Group 107"/>
                <p:cNvGrpSpPr>
                  <a:grpSpLocks/>
                </p:cNvGrpSpPr>
                <p:nvPr/>
              </p:nvGrpSpPr>
              <p:grpSpPr bwMode="auto">
                <a:xfrm>
                  <a:off x="916" y="3251"/>
                  <a:ext cx="303" cy="538"/>
                  <a:chOff x="312" y="2280"/>
                  <a:chExt cx="812" cy="538"/>
                </a:xfrm>
              </p:grpSpPr>
              <p:sp>
                <p:nvSpPr>
                  <p:cNvPr id="38970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2283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71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" y="2283"/>
                    <a:ext cx="4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72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280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73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2817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932" name="Group 112"/>
              <p:cNvGrpSpPr>
                <a:grpSpLocks/>
              </p:cNvGrpSpPr>
              <p:nvPr/>
            </p:nvGrpSpPr>
            <p:grpSpPr bwMode="auto">
              <a:xfrm>
                <a:off x="1219" y="3239"/>
                <a:ext cx="909" cy="544"/>
                <a:chOff x="310" y="3251"/>
                <a:chExt cx="909" cy="544"/>
              </a:xfrm>
            </p:grpSpPr>
            <p:grpSp>
              <p:nvGrpSpPr>
                <p:cNvPr id="38952" name="Group 113"/>
                <p:cNvGrpSpPr>
                  <a:grpSpLocks/>
                </p:cNvGrpSpPr>
                <p:nvPr/>
              </p:nvGrpSpPr>
              <p:grpSpPr bwMode="auto">
                <a:xfrm>
                  <a:off x="310" y="3257"/>
                  <a:ext cx="303" cy="538"/>
                  <a:chOff x="312" y="2280"/>
                  <a:chExt cx="812" cy="538"/>
                </a:xfrm>
              </p:grpSpPr>
              <p:sp>
                <p:nvSpPr>
                  <p:cNvPr id="38963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2283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64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" y="2283"/>
                    <a:ext cx="4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65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280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66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2817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53" name="Group 118"/>
                <p:cNvGrpSpPr>
                  <a:grpSpLocks/>
                </p:cNvGrpSpPr>
                <p:nvPr/>
              </p:nvGrpSpPr>
              <p:grpSpPr bwMode="auto">
                <a:xfrm>
                  <a:off x="614" y="3253"/>
                  <a:ext cx="302" cy="538"/>
                  <a:chOff x="312" y="2280"/>
                  <a:chExt cx="812" cy="538"/>
                </a:xfrm>
              </p:grpSpPr>
              <p:sp>
                <p:nvSpPr>
                  <p:cNvPr id="38959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2283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60" name="Line 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" y="2283"/>
                    <a:ext cx="4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61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280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62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2817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54" name="Group 123"/>
                <p:cNvGrpSpPr>
                  <a:grpSpLocks/>
                </p:cNvGrpSpPr>
                <p:nvPr/>
              </p:nvGrpSpPr>
              <p:grpSpPr bwMode="auto">
                <a:xfrm>
                  <a:off x="916" y="3251"/>
                  <a:ext cx="303" cy="538"/>
                  <a:chOff x="312" y="2280"/>
                  <a:chExt cx="812" cy="538"/>
                </a:xfrm>
              </p:grpSpPr>
              <p:sp>
                <p:nvSpPr>
                  <p:cNvPr id="38955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2283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56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" y="2283"/>
                    <a:ext cx="4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5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280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58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2817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933" name="Group 128"/>
              <p:cNvGrpSpPr>
                <a:grpSpLocks/>
              </p:cNvGrpSpPr>
              <p:nvPr/>
            </p:nvGrpSpPr>
            <p:grpSpPr bwMode="auto">
              <a:xfrm>
                <a:off x="2128" y="3230"/>
                <a:ext cx="909" cy="544"/>
                <a:chOff x="310" y="3251"/>
                <a:chExt cx="909" cy="544"/>
              </a:xfrm>
            </p:grpSpPr>
            <p:grpSp>
              <p:nvGrpSpPr>
                <p:cNvPr id="38937" name="Group 129"/>
                <p:cNvGrpSpPr>
                  <a:grpSpLocks/>
                </p:cNvGrpSpPr>
                <p:nvPr/>
              </p:nvGrpSpPr>
              <p:grpSpPr bwMode="auto">
                <a:xfrm>
                  <a:off x="310" y="3257"/>
                  <a:ext cx="303" cy="538"/>
                  <a:chOff x="312" y="2280"/>
                  <a:chExt cx="812" cy="538"/>
                </a:xfrm>
              </p:grpSpPr>
              <p:sp>
                <p:nvSpPr>
                  <p:cNvPr id="38948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2283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49" name="Line 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" y="2283"/>
                    <a:ext cx="4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50" name="Lin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280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51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2817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38" name="Group 134"/>
                <p:cNvGrpSpPr>
                  <a:grpSpLocks/>
                </p:cNvGrpSpPr>
                <p:nvPr/>
              </p:nvGrpSpPr>
              <p:grpSpPr bwMode="auto">
                <a:xfrm>
                  <a:off x="614" y="3253"/>
                  <a:ext cx="302" cy="538"/>
                  <a:chOff x="312" y="2280"/>
                  <a:chExt cx="812" cy="538"/>
                </a:xfrm>
              </p:grpSpPr>
              <p:sp>
                <p:nvSpPr>
                  <p:cNvPr id="38944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2283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45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" y="2283"/>
                    <a:ext cx="4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46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280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47" name="Line 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2817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39" name="Group 139"/>
                <p:cNvGrpSpPr>
                  <a:grpSpLocks/>
                </p:cNvGrpSpPr>
                <p:nvPr/>
              </p:nvGrpSpPr>
              <p:grpSpPr bwMode="auto">
                <a:xfrm>
                  <a:off x="916" y="3251"/>
                  <a:ext cx="303" cy="538"/>
                  <a:chOff x="312" y="2280"/>
                  <a:chExt cx="812" cy="538"/>
                </a:xfrm>
              </p:grpSpPr>
              <p:sp>
                <p:nvSpPr>
                  <p:cNvPr id="38940" name="Line 1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" y="2283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41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" y="2283"/>
                    <a:ext cx="4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42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2280"/>
                    <a:ext cx="0" cy="5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38943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2817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934" name="Group 144"/>
              <p:cNvGrpSpPr>
                <a:grpSpLocks/>
              </p:cNvGrpSpPr>
              <p:nvPr/>
            </p:nvGrpSpPr>
            <p:grpSpPr bwMode="auto">
              <a:xfrm>
                <a:off x="3040" y="3233"/>
                <a:ext cx="154" cy="535"/>
                <a:chOff x="3040" y="3233"/>
                <a:chExt cx="154" cy="535"/>
              </a:xfrm>
            </p:grpSpPr>
            <p:sp>
              <p:nvSpPr>
                <p:cNvPr id="38935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040" y="3233"/>
                  <a:ext cx="0" cy="5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38936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3041" y="3233"/>
                  <a:ext cx="1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918" name="Text Box 147"/>
          <p:cNvSpPr txBox="1">
            <a:spLocks noChangeArrowheads="1"/>
          </p:cNvSpPr>
          <p:nvPr/>
        </p:nvSpPr>
        <p:spPr bwMode="auto">
          <a:xfrm>
            <a:off x="1059425" y="2809069"/>
            <a:ext cx="9470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Ideal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>
                <a:latin typeface="+mn-lt"/>
              </a:rPr>
              <a:t>step</a:t>
            </a:r>
          </a:p>
        </p:txBody>
      </p:sp>
      <p:sp>
        <p:nvSpPr>
          <p:cNvPr id="38919" name="Text Box 148"/>
          <p:cNvSpPr txBox="1">
            <a:spLocks noChangeArrowheads="1"/>
          </p:cNvSpPr>
          <p:nvPr/>
        </p:nvSpPr>
        <p:spPr bwMode="auto">
          <a:xfrm>
            <a:off x="820866" y="3370133"/>
            <a:ext cx="14241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+mn-lt"/>
              </a:rPr>
              <a:t>Actual current</a:t>
            </a:r>
          </a:p>
        </p:txBody>
      </p:sp>
      <p:sp>
        <p:nvSpPr>
          <p:cNvPr id="38920" name="Line 149"/>
          <p:cNvSpPr>
            <a:spLocks noChangeShapeType="1"/>
          </p:cNvSpPr>
          <p:nvPr/>
        </p:nvSpPr>
        <p:spPr bwMode="auto">
          <a:xfrm>
            <a:off x="1968500" y="3021013"/>
            <a:ext cx="6492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38921" name="Line 150"/>
          <p:cNvSpPr>
            <a:spLocks noChangeShapeType="1"/>
          </p:cNvSpPr>
          <p:nvPr/>
        </p:nvSpPr>
        <p:spPr bwMode="auto">
          <a:xfrm flipV="1">
            <a:off x="2233613" y="3362325"/>
            <a:ext cx="515937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38922" name="Text Box 151"/>
          <p:cNvSpPr txBox="1">
            <a:spLocks noChangeArrowheads="1"/>
          </p:cNvSpPr>
          <p:nvPr/>
        </p:nvSpPr>
        <p:spPr bwMode="auto">
          <a:xfrm>
            <a:off x="7640638" y="3233738"/>
            <a:ext cx="6484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i="1">
                <a:latin typeface="+mn-lt"/>
              </a:rPr>
              <a:t>Slow…</a:t>
            </a:r>
          </a:p>
        </p:txBody>
      </p:sp>
      <p:sp>
        <p:nvSpPr>
          <p:cNvPr id="38923" name="Text Box 152"/>
          <p:cNvSpPr txBox="1">
            <a:spLocks noChangeArrowheads="1"/>
          </p:cNvSpPr>
          <p:nvPr/>
        </p:nvSpPr>
        <p:spPr bwMode="auto">
          <a:xfrm>
            <a:off x="7688263" y="5476875"/>
            <a:ext cx="11382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i="1">
                <a:latin typeface="+mn-lt"/>
              </a:rPr>
              <a:t>Faster yet…</a:t>
            </a:r>
          </a:p>
        </p:txBody>
      </p:sp>
      <p:sp>
        <p:nvSpPr>
          <p:cNvPr id="38924" name="Text Box 153"/>
          <p:cNvSpPr txBox="1">
            <a:spLocks noChangeArrowheads="1"/>
          </p:cNvSpPr>
          <p:nvPr/>
        </p:nvSpPr>
        <p:spPr bwMode="auto">
          <a:xfrm>
            <a:off x="7667625" y="4329113"/>
            <a:ext cx="774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i="1">
                <a:latin typeface="+mn-lt"/>
              </a:rPr>
              <a:t>Faster…</a:t>
            </a:r>
          </a:p>
        </p:txBody>
      </p:sp>
      <p:sp>
        <p:nvSpPr>
          <p:cNvPr id="38925" name="Text Box 154"/>
          <p:cNvSpPr txBox="1">
            <a:spLocks noChangeArrowheads="1"/>
          </p:cNvSpPr>
          <p:nvPr/>
        </p:nvSpPr>
        <p:spPr bwMode="auto">
          <a:xfrm>
            <a:off x="704966" y="4417098"/>
            <a:ext cx="1383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Barely reaches</a:t>
            </a:r>
          </a:p>
          <a:p>
            <a:pPr algn="r"/>
            <a:r>
              <a:rPr lang="en-US" sz="1400" dirty="0">
                <a:latin typeface="+mn-lt"/>
              </a:rPr>
              <a:t>full current</a:t>
            </a:r>
          </a:p>
        </p:txBody>
      </p:sp>
      <p:sp>
        <p:nvSpPr>
          <p:cNvPr id="38926" name="Line 155"/>
          <p:cNvSpPr>
            <a:spLocks noChangeShapeType="1"/>
          </p:cNvSpPr>
          <p:nvPr/>
        </p:nvSpPr>
        <p:spPr bwMode="auto">
          <a:xfrm flipV="1">
            <a:off x="2105025" y="4227513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38927" name="Text Box 156"/>
          <p:cNvSpPr txBox="1">
            <a:spLocks noChangeArrowheads="1"/>
          </p:cNvSpPr>
          <p:nvPr/>
        </p:nvSpPr>
        <p:spPr bwMode="auto">
          <a:xfrm>
            <a:off x="792977" y="5413703"/>
            <a:ext cx="13443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Never reaches</a:t>
            </a:r>
          </a:p>
          <a:p>
            <a:pPr algn="r"/>
            <a:r>
              <a:rPr lang="en-US" sz="1400" dirty="0">
                <a:latin typeface="+mn-lt"/>
              </a:rPr>
              <a:t>full current</a:t>
            </a:r>
          </a:p>
        </p:txBody>
      </p:sp>
      <p:sp>
        <p:nvSpPr>
          <p:cNvPr id="38928" name="Line 157"/>
          <p:cNvSpPr>
            <a:spLocks noChangeShapeType="1"/>
          </p:cNvSpPr>
          <p:nvPr/>
        </p:nvSpPr>
        <p:spPr bwMode="auto">
          <a:xfrm flipV="1">
            <a:off x="2181225" y="552291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Amplitude vs. Speed Example </a:t>
            </a:r>
            <a:endParaRPr lang="en-US" dirty="0"/>
          </a:p>
        </p:txBody>
      </p:sp>
      <p:sp>
        <p:nvSpPr>
          <p:cNvPr id="39938" name="TextBox 15"/>
          <p:cNvSpPr txBox="1">
            <a:spLocks noChangeArrowheads="1"/>
          </p:cNvSpPr>
          <p:nvPr/>
        </p:nvSpPr>
        <p:spPr bwMode="auto">
          <a:xfrm>
            <a:off x="6656388" y="1425575"/>
            <a:ext cx="26013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Real world example</a:t>
            </a:r>
          </a:p>
          <a:p>
            <a:r>
              <a:rPr lang="en-US" sz="1400">
                <a:latin typeface="+mn-lt"/>
              </a:rPr>
              <a:t>(actual oscilloscope traces)</a:t>
            </a:r>
          </a:p>
        </p:txBody>
      </p:sp>
      <p:pic>
        <p:nvPicPr>
          <p:cNvPr id="39939" name="Picture 9" descr="G:\STEPRS\TEK0018.JPG"/>
          <p:cNvPicPr>
            <a:picLocks noChangeAspect="1" noChangeArrowheads="1"/>
          </p:cNvPicPr>
          <p:nvPr/>
        </p:nvPicPr>
        <p:blipFill>
          <a:blip r:embed="rId2"/>
          <a:srcRect l="2946" t="45999" r="20406" b="11555"/>
          <a:stretch>
            <a:fillRect/>
          </a:stretch>
        </p:blipFill>
        <p:spPr bwMode="auto">
          <a:xfrm>
            <a:off x="2841625" y="5186363"/>
            <a:ext cx="303053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0" descr="G:\STEPRS\TEK0017.JPG"/>
          <p:cNvPicPr>
            <a:picLocks noChangeAspect="1" noChangeArrowheads="1"/>
          </p:cNvPicPr>
          <p:nvPr/>
        </p:nvPicPr>
        <p:blipFill>
          <a:blip r:embed="rId3"/>
          <a:srcRect l="3323" t="46007" r="20955" b="11960"/>
          <a:stretch>
            <a:fillRect/>
          </a:stretch>
        </p:blipFill>
        <p:spPr bwMode="auto">
          <a:xfrm>
            <a:off x="2841625" y="3911600"/>
            <a:ext cx="30257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1" descr="G:\STEPRS\TEK0016.JPG"/>
          <p:cNvPicPr>
            <a:picLocks noChangeAspect="1" noChangeArrowheads="1"/>
          </p:cNvPicPr>
          <p:nvPr/>
        </p:nvPicPr>
        <p:blipFill>
          <a:blip r:embed="rId4"/>
          <a:srcRect l="3419" t="45961" r="20551" b="12006"/>
          <a:stretch>
            <a:fillRect/>
          </a:stretch>
        </p:blipFill>
        <p:spPr bwMode="auto">
          <a:xfrm>
            <a:off x="2841625" y="2620963"/>
            <a:ext cx="30448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 descr="G:\STEPRS\TEK0015.JPG"/>
          <p:cNvPicPr>
            <a:picLocks noChangeAspect="1" noChangeArrowheads="1"/>
          </p:cNvPicPr>
          <p:nvPr/>
        </p:nvPicPr>
        <p:blipFill>
          <a:blip r:embed="rId5"/>
          <a:srcRect l="3372" t="45587" r="20908" b="11967"/>
          <a:stretch>
            <a:fillRect/>
          </a:stretch>
        </p:blipFill>
        <p:spPr bwMode="auto">
          <a:xfrm>
            <a:off x="2841625" y="1330325"/>
            <a:ext cx="3060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151"/>
          <p:cNvSpPr txBox="1">
            <a:spLocks noChangeArrowheads="1"/>
          </p:cNvSpPr>
          <p:nvPr/>
        </p:nvSpPr>
        <p:spPr bwMode="auto">
          <a:xfrm>
            <a:off x="1344613" y="1809750"/>
            <a:ext cx="6484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i="1" dirty="0">
                <a:latin typeface="+mn-lt"/>
              </a:rPr>
              <a:t>Slow…</a:t>
            </a:r>
          </a:p>
        </p:txBody>
      </p:sp>
      <p:sp>
        <p:nvSpPr>
          <p:cNvPr id="39944" name="Text Box 153"/>
          <p:cNvSpPr txBox="1">
            <a:spLocks noChangeArrowheads="1"/>
          </p:cNvSpPr>
          <p:nvPr/>
        </p:nvSpPr>
        <p:spPr bwMode="auto">
          <a:xfrm>
            <a:off x="1362075" y="3065463"/>
            <a:ext cx="774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i="1">
                <a:latin typeface="+mn-lt"/>
              </a:rPr>
              <a:t>Faster…</a:t>
            </a:r>
          </a:p>
        </p:txBody>
      </p:sp>
      <p:sp>
        <p:nvSpPr>
          <p:cNvPr id="39945" name="Text Box 153"/>
          <p:cNvSpPr txBox="1">
            <a:spLocks noChangeArrowheads="1"/>
          </p:cNvSpPr>
          <p:nvPr/>
        </p:nvSpPr>
        <p:spPr bwMode="auto">
          <a:xfrm>
            <a:off x="1384300" y="5629275"/>
            <a:ext cx="774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i="1">
                <a:latin typeface="+mn-lt"/>
              </a:rPr>
              <a:t>Faster…</a:t>
            </a:r>
          </a:p>
        </p:txBody>
      </p:sp>
      <p:sp>
        <p:nvSpPr>
          <p:cNvPr id="39946" name="Text Box 153"/>
          <p:cNvSpPr txBox="1">
            <a:spLocks noChangeArrowheads="1"/>
          </p:cNvSpPr>
          <p:nvPr/>
        </p:nvSpPr>
        <p:spPr bwMode="auto">
          <a:xfrm>
            <a:off x="1374775" y="4354513"/>
            <a:ext cx="774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i="1">
                <a:latin typeface="+mn-lt"/>
              </a:rPr>
              <a:t>Faster…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Fast Microstepping</a:t>
            </a:r>
            <a:endParaRPr lang="en-US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838200" y="1355725"/>
            <a:ext cx="10515600" cy="99695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Inductance can cause </a:t>
            </a:r>
            <a:r>
              <a:rPr lang="en-US" dirty="0" err="1"/>
              <a:t>microsteps</a:t>
            </a:r>
            <a:r>
              <a:rPr lang="en-US" dirty="0"/>
              <a:t> to degenerate into “full steps” at high speeds</a:t>
            </a:r>
          </a:p>
        </p:txBody>
      </p:sp>
      <p:grpSp>
        <p:nvGrpSpPr>
          <p:cNvPr id="40963" name="Group 323"/>
          <p:cNvGrpSpPr>
            <a:grpSpLocks/>
          </p:cNvGrpSpPr>
          <p:nvPr/>
        </p:nvGrpSpPr>
        <p:grpSpPr bwMode="auto">
          <a:xfrm>
            <a:off x="717550" y="-1716088"/>
            <a:ext cx="9745663" cy="11988801"/>
            <a:chOff x="957941" y="-1606065"/>
            <a:chExt cx="9746901" cy="11989361"/>
          </a:xfrm>
        </p:grpSpPr>
        <p:grpSp>
          <p:nvGrpSpPr>
            <p:cNvPr id="41102" name="Group 322"/>
            <p:cNvGrpSpPr>
              <a:grpSpLocks/>
            </p:cNvGrpSpPr>
            <p:nvPr/>
          </p:nvGrpSpPr>
          <p:grpSpPr bwMode="auto">
            <a:xfrm>
              <a:off x="1326383" y="2827965"/>
              <a:ext cx="6732396" cy="3116157"/>
              <a:chOff x="1326383" y="2827965"/>
              <a:chExt cx="6732396" cy="3116157"/>
            </a:xfrm>
          </p:grpSpPr>
          <p:sp>
            <p:nvSpPr>
              <p:cNvPr id="41108" name="Line 158"/>
              <p:cNvSpPr>
                <a:spLocks noChangeShapeType="1"/>
              </p:cNvSpPr>
              <p:nvPr/>
            </p:nvSpPr>
            <p:spPr bwMode="auto">
              <a:xfrm>
                <a:off x="1326383" y="4382816"/>
                <a:ext cx="67323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1109" name="Line 162"/>
              <p:cNvSpPr>
                <a:spLocks noChangeShapeType="1"/>
              </p:cNvSpPr>
              <p:nvPr/>
            </p:nvSpPr>
            <p:spPr bwMode="auto">
              <a:xfrm>
                <a:off x="2151882" y="2827965"/>
                <a:ext cx="20799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1110" name="Line 162"/>
              <p:cNvSpPr>
                <a:spLocks noChangeShapeType="1"/>
              </p:cNvSpPr>
              <p:nvPr/>
            </p:nvSpPr>
            <p:spPr bwMode="auto">
              <a:xfrm>
                <a:off x="5308741" y="2829640"/>
                <a:ext cx="20799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1111" name="Line 162"/>
              <p:cNvSpPr>
                <a:spLocks noChangeShapeType="1"/>
              </p:cNvSpPr>
              <p:nvPr/>
            </p:nvSpPr>
            <p:spPr bwMode="auto">
              <a:xfrm flipV="1">
                <a:off x="3731148" y="5932399"/>
                <a:ext cx="20799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1112" name="Line 162"/>
              <p:cNvSpPr>
                <a:spLocks noChangeShapeType="1"/>
              </p:cNvSpPr>
              <p:nvPr/>
            </p:nvSpPr>
            <p:spPr bwMode="auto">
              <a:xfrm flipV="1">
                <a:off x="6888005" y="5944122"/>
                <a:ext cx="20799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282" name="Arc 281"/>
            <p:cNvSpPr/>
            <p:nvPr/>
          </p:nvSpPr>
          <p:spPr bwMode="auto">
            <a:xfrm flipH="1" flipV="1">
              <a:off x="2521828" y="-1598127"/>
              <a:ext cx="3456426" cy="7113920"/>
            </a:xfrm>
            <a:prstGeom prst="arc">
              <a:avLst>
                <a:gd name="adj1" fmla="val 16236188"/>
                <a:gd name="adj2" fmla="val 19296287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3" name="Arc 282"/>
            <p:cNvSpPr/>
            <p:nvPr/>
          </p:nvSpPr>
          <p:spPr bwMode="auto">
            <a:xfrm flipH="1">
              <a:off x="4092064" y="3247150"/>
              <a:ext cx="3456427" cy="7113920"/>
            </a:xfrm>
            <a:prstGeom prst="arc">
              <a:avLst>
                <a:gd name="adj1" fmla="val 16236188"/>
                <a:gd name="adj2" fmla="val 19296287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4" name="Arc 283"/>
            <p:cNvSpPr/>
            <p:nvPr/>
          </p:nvSpPr>
          <p:spPr bwMode="auto">
            <a:xfrm flipH="1" flipV="1">
              <a:off x="5679766" y="-1606065"/>
              <a:ext cx="3456427" cy="7113920"/>
            </a:xfrm>
            <a:prstGeom prst="arc">
              <a:avLst>
                <a:gd name="adj1" fmla="val 16236188"/>
                <a:gd name="adj2" fmla="val 19296287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5" name="Arc 284"/>
            <p:cNvSpPr/>
            <p:nvPr/>
          </p:nvSpPr>
          <p:spPr bwMode="auto">
            <a:xfrm flipH="1">
              <a:off x="957941" y="3269376"/>
              <a:ext cx="3456427" cy="7113920"/>
            </a:xfrm>
            <a:prstGeom prst="arc">
              <a:avLst>
                <a:gd name="adj1" fmla="val 16236188"/>
                <a:gd name="adj2" fmla="val 17877728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6" name="Arc 285"/>
            <p:cNvSpPr/>
            <p:nvPr/>
          </p:nvSpPr>
          <p:spPr bwMode="auto">
            <a:xfrm flipH="1">
              <a:off x="7248415" y="3228099"/>
              <a:ext cx="3456427" cy="7115507"/>
            </a:xfrm>
            <a:prstGeom prst="arc">
              <a:avLst>
                <a:gd name="adj1" fmla="val 17575388"/>
                <a:gd name="adj2" fmla="val 19296287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40964" name="Group 209"/>
          <p:cNvGrpSpPr>
            <a:grpSpLocks/>
          </p:cNvGrpSpPr>
          <p:nvPr/>
        </p:nvGrpSpPr>
        <p:grpSpPr bwMode="auto">
          <a:xfrm>
            <a:off x="1222375" y="2716213"/>
            <a:ext cx="688975" cy="1550987"/>
            <a:chOff x="1462193" y="2826393"/>
            <a:chExt cx="689689" cy="1550516"/>
          </a:xfrm>
        </p:grpSpPr>
        <p:sp>
          <p:nvSpPr>
            <p:cNvPr id="41087" name="Line 160"/>
            <p:cNvSpPr>
              <a:spLocks noChangeShapeType="1"/>
            </p:cNvSpPr>
            <p:nvPr/>
          </p:nvSpPr>
          <p:spPr bwMode="auto">
            <a:xfrm flipV="1">
              <a:off x="1863891" y="3255883"/>
              <a:ext cx="0" cy="2016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88" name="Line 164"/>
            <p:cNvSpPr>
              <a:spLocks noChangeShapeType="1"/>
            </p:cNvSpPr>
            <p:nvPr/>
          </p:nvSpPr>
          <p:spPr bwMode="auto">
            <a:xfrm flipH="1" flipV="1">
              <a:off x="2051085" y="2931829"/>
              <a:ext cx="0" cy="1594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89" name="Line 166"/>
            <p:cNvSpPr>
              <a:spLocks noChangeShapeType="1"/>
            </p:cNvSpPr>
            <p:nvPr/>
          </p:nvSpPr>
          <p:spPr bwMode="auto">
            <a:xfrm flipV="1">
              <a:off x="1959888" y="3089702"/>
              <a:ext cx="0" cy="1700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90" name="Line 169"/>
            <p:cNvSpPr>
              <a:spLocks noChangeShapeType="1"/>
            </p:cNvSpPr>
            <p:nvPr/>
          </p:nvSpPr>
          <p:spPr bwMode="auto">
            <a:xfrm flipV="1">
              <a:off x="2151882" y="2826393"/>
              <a:ext cx="0" cy="10490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91" name="Line 170"/>
            <p:cNvSpPr>
              <a:spLocks noChangeShapeType="1"/>
            </p:cNvSpPr>
            <p:nvPr/>
          </p:nvSpPr>
          <p:spPr bwMode="auto">
            <a:xfrm>
              <a:off x="2051085" y="2931829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92" name="Line 171"/>
            <p:cNvSpPr>
              <a:spLocks noChangeShapeType="1"/>
            </p:cNvSpPr>
            <p:nvPr/>
          </p:nvSpPr>
          <p:spPr bwMode="auto">
            <a:xfrm>
              <a:off x="1959888" y="3089702"/>
              <a:ext cx="911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93" name="Line 172"/>
            <p:cNvSpPr>
              <a:spLocks noChangeShapeType="1"/>
            </p:cNvSpPr>
            <p:nvPr/>
          </p:nvSpPr>
          <p:spPr bwMode="auto">
            <a:xfrm>
              <a:off x="1863891" y="3255883"/>
              <a:ext cx="959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94" name="Line 173"/>
            <p:cNvSpPr>
              <a:spLocks noChangeShapeType="1"/>
            </p:cNvSpPr>
            <p:nvPr/>
          </p:nvSpPr>
          <p:spPr bwMode="auto">
            <a:xfrm flipV="1">
              <a:off x="1467105" y="4119562"/>
              <a:ext cx="0" cy="2573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95" name="Line 174"/>
            <p:cNvSpPr>
              <a:spLocks noChangeShapeType="1"/>
            </p:cNvSpPr>
            <p:nvPr/>
          </p:nvSpPr>
          <p:spPr bwMode="auto">
            <a:xfrm flipV="1">
              <a:off x="1668698" y="3662110"/>
              <a:ext cx="0" cy="2383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96" name="Line 175"/>
            <p:cNvSpPr>
              <a:spLocks noChangeShapeType="1"/>
            </p:cNvSpPr>
            <p:nvPr/>
          </p:nvSpPr>
          <p:spPr bwMode="auto">
            <a:xfrm flipV="1">
              <a:off x="1764695" y="3456310"/>
              <a:ext cx="0" cy="2108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97" name="Line 176"/>
            <p:cNvSpPr>
              <a:spLocks noChangeShapeType="1"/>
            </p:cNvSpPr>
            <p:nvPr/>
          </p:nvSpPr>
          <p:spPr bwMode="auto">
            <a:xfrm flipH="1" flipV="1">
              <a:off x="1571625" y="3895725"/>
              <a:ext cx="2676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98" name="Line 177"/>
            <p:cNvSpPr>
              <a:spLocks noChangeShapeType="1"/>
            </p:cNvSpPr>
            <p:nvPr/>
          </p:nvSpPr>
          <p:spPr bwMode="auto">
            <a:xfrm>
              <a:off x="1763095" y="3461072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99" name="Line 178"/>
            <p:cNvSpPr>
              <a:spLocks noChangeShapeType="1"/>
            </p:cNvSpPr>
            <p:nvPr/>
          </p:nvSpPr>
          <p:spPr bwMode="auto">
            <a:xfrm>
              <a:off x="1668698" y="3666873"/>
              <a:ext cx="943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100" name="Line 179"/>
            <p:cNvSpPr>
              <a:spLocks noChangeShapeType="1"/>
            </p:cNvSpPr>
            <p:nvPr/>
          </p:nvSpPr>
          <p:spPr bwMode="auto">
            <a:xfrm>
              <a:off x="1462193" y="4121434"/>
              <a:ext cx="1121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101" name="Line 180"/>
            <p:cNvSpPr>
              <a:spLocks noChangeShapeType="1"/>
            </p:cNvSpPr>
            <p:nvPr/>
          </p:nvSpPr>
          <p:spPr bwMode="auto">
            <a:xfrm>
              <a:off x="1574301" y="3895269"/>
              <a:ext cx="94397" cy="415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0965" name="Group 210"/>
          <p:cNvGrpSpPr>
            <a:grpSpLocks/>
          </p:cNvGrpSpPr>
          <p:nvPr/>
        </p:nvGrpSpPr>
        <p:grpSpPr bwMode="auto">
          <a:xfrm flipH="1">
            <a:off x="2127250" y="2720975"/>
            <a:ext cx="688975" cy="1550988"/>
            <a:chOff x="1462193" y="2826393"/>
            <a:chExt cx="689689" cy="1550516"/>
          </a:xfrm>
        </p:grpSpPr>
        <p:sp>
          <p:nvSpPr>
            <p:cNvPr id="41072" name="Line 160"/>
            <p:cNvSpPr>
              <a:spLocks noChangeShapeType="1"/>
            </p:cNvSpPr>
            <p:nvPr/>
          </p:nvSpPr>
          <p:spPr bwMode="auto">
            <a:xfrm flipV="1">
              <a:off x="1863891" y="3255883"/>
              <a:ext cx="0" cy="2016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73" name="Line 164"/>
            <p:cNvSpPr>
              <a:spLocks noChangeShapeType="1"/>
            </p:cNvSpPr>
            <p:nvPr/>
          </p:nvSpPr>
          <p:spPr bwMode="auto">
            <a:xfrm flipH="1" flipV="1">
              <a:off x="2051085" y="2931829"/>
              <a:ext cx="0" cy="1594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74" name="Line 166"/>
            <p:cNvSpPr>
              <a:spLocks noChangeShapeType="1"/>
            </p:cNvSpPr>
            <p:nvPr/>
          </p:nvSpPr>
          <p:spPr bwMode="auto">
            <a:xfrm flipV="1">
              <a:off x="1959888" y="3089702"/>
              <a:ext cx="0" cy="1700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75" name="Line 169"/>
            <p:cNvSpPr>
              <a:spLocks noChangeShapeType="1"/>
            </p:cNvSpPr>
            <p:nvPr/>
          </p:nvSpPr>
          <p:spPr bwMode="auto">
            <a:xfrm flipV="1">
              <a:off x="2151882" y="2826393"/>
              <a:ext cx="0" cy="10490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76" name="Line 170"/>
            <p:cNvSpPr>
              <a:spLocks noChangeShapeType="1"/>
            </p:cNvSpPr>
            <p:nvPr/>
          </p:nvSpPr>
          <p:spPr bwMode="auto">
            <a:xfrm>
              <a:off x="2051085" y="2931829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77" name="Line 171"/>
            <p:cNvSpPr>
              <a:spLocks noChangeShapeType="1"/>
            </p:cNvSpPr>
            <p:nvPr/>
          </p:nvSpPr>
          <p:spPr bwMode="auto">
            <a:xfrm>
              <a:off x="1959888" y="3089702"/>
              <a:ext cx="911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78" name="Line 172"/>
            <p:cNvSpPr>
              <a:spLocks noChangeShapeType="1"/>
            </p:cNvSpPr>
            <p:nvPr/>
          </p:nvSpPr>
          <p:spPr bwMode="auto">
            <a:xfrm>
              <a:off x="1863891" y="3255883"/>
              <a:ext cx="959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79" name="Line 173"/>
            <p:cNvSpPr>
              <a:spLocks noChangeShapeType="1"/>
            </p:cNvSpPr>
            <p:nvPr/>
          </p:nvSpPr>
          <p:spPr bwMode="auto">
            <a:xfrm flipV="1">
              <a:off x="1467105" y="4119562"/>
              <a:ext cx="0" cy="2573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80" name="Line 174"/>
            <p:cNvSpPr>
              <a:spLocks noChangeShapeType="1"/>
            </p:cNvSpPr>
            <p:nvPr/>
          </p:nvSpPr>
          <p:spPr bwMode="auto">
            <a:xfrm flipV="1">
              <a:off x="1668698" y="3662110"/>
              <a:ext cx="0" cy="2383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81" name="Line 175"/>
            <p:cNvSpPr>
              <a:spLocks noChangeShapeType="1"/>
            </p:cNvSpPr>
            <p:nvPr/>
          </p:nvSpPr>
          <p:spPr bwMode="auto">
            <a:xfrm flipV="1">
              <a:off x="1764695" y="3456310"/>
              <a:ext cx="0" cy="2108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82" name="Line 176"/>
            <p:cNvSpPr>
              <a:spLocks noChangeShapeType="1"/>
            </p:cNvSpPr>
            <p:nvPr/>
          </p:nvSpPr>
          <p:spPr bwMode="auto">
            <a:xfrm flipH="1" flipV="1">
              <a:off x="1571625" y="3895725"/>
              <a:ext cx="2676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83" name="Line 177"/>
            <p:cNvSpPr>
              <a:spLocks noChangeShapeType="1"/>
            </p:cNvSpPr>
            <p:nvPr/>
          </p:nvSpPr>
          <p:spPr bwMode="auto">
            <a:xfrm>
              <a:off x="1763095" y="3461072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84" name="Line 178"/>
            <p:cNvSpPr>
              <a:spLocks noChangeShapeType="1"/>
            </p:cNvSpPr>
            <p:nvPr/>
          </p:nvSpPr>
          <p:spPr bwMode="auto">
            <a:xfrm>
              <a:off x="1668698" y="3666873"/>
              <a:ext cx="943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85" name="Line 179"/>
            <p:cNvSpPr>
              <a:spLocks noChangeShapeType="1"/>
            </p:cNvSpPr>
            <p:nvPr/>
          </p:nvSpPr>
          <p:spPr bwMode="auto">
            <a:xfrm>
              <a:off x="1462193" y="4121434"/>
              <a:ext cx="1121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86" name="Line 180"/>
            <p:cNvSpPr>
              <a:spLocks noChangeShapeType="1"/>
            </p:cNvSpPr>
            <p:nvPr/>
          </p:nvSpPr>
          <p:spPr bwMode="auto">
            <a:xfrm>
              <a:off x="1574301" y="3895269"/>
              <a:ext cx="94397" cy="415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0966" name="Group 226"/>
          <p:cNvGrpSpPr>
            <a:grpSpLocks/>
          </p:cNvGrpSpPr>
          <p:nvPr/>
        </p:nvGrpSpPr>
        <p:grpSpPr bwMode="auto">
          <a:xfrm flipV="1">
            <a:off x="2801938" y="4278313"/>
            <a:ext cx="690562" cy="1550987"/>
            <a:chOff x="1462193" y="2826393"/>
            <a:chExt cx="689689" cy="1550516"/>
          </a:xfrm>
        </p:grpSpPr>
        <p:sp>
          <p:nvSpPr>
            <p:cNvPr id="41057" name="Line 160"/>
            <p:cNvSpPr>
              <a:spLocks noChangeShapeType="1"/>
            </p:cNvSpPr>
            <p:nvPr/>
          </p:nvSpPr>
          <p:spPr bwMode="auto">
            <a:xfrm flipV="1">
              <a:off x="1863891" y="3255883"/>
              <a:ext cx="0" cy="2016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58" name="Line 164"/>
            <p:cNvSpPr>
              <a:spLocks noChangeShapeType="1"/>
            </p:cNvSpPr>
            <p:nvPr/>
          </p:nvSpPr>
          <p:spPr bwMode="auto">
            <a:xfrm flipH="1" flipV="1">
              <a:off x="2051085" y="2931829"/>
              <a:ext cx="0" cy="1594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59" name="Line 166"/>
            <p:cNvSpPr>
              <a:spLocks noChangeShapeType="1"/>
            </p:cNvSpPr>
            <p:nvPr/>
          </p:nvSpPr>
          <p:spPr bwMode="auto">
            <a:xfrm flipV="1">
              <a:off x="1959888" y="3089702"/>
              <a:ext cx="0" cy="1700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60" name="Line 169"/>
            <p:cNvSpPr>
              <a:spLocks noChangeShapeType="1"/>
            </p:cNvSpPr>
            <p:nvPr/>
          </p:nvSpPr>
          <p:spPr bwMode="auto">
            <a:xfrm flipV="1">
              <a:off x="2151882" y="2826393"/>
              <a:ext cx="0" cy="10490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61" name="Line 170"/>
            <p:cNvSpPr>
              <a:spLocks noChangeShapeType="1"/>
            </p:cNvSpPr>
            <p:nvPr/>
          </p:nvSpPr>
          <p:spPr bwMode="auto">
            <a:xfrm>
              <a:off x="2051085" y="2931829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62" name="Line 171"/>
            <p:cNvSpPr>
              <a:spLocks noChangeShapeType="1"/>
            </p:cNvSpPr>
            <p:nvPr/>
          </p:nvSpPr>
          <p:spPr bwMode="auto">
            <a:xfrm>
              <a:off x="1959888" y="3089702"/>
              <a:ext cx="911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63" name="Line 172"/>
            <p:cNvSpPr>
              <a:spLocks noChangeShapeType="1"/>
            </p:cNvSpPr>
            <p:nvPr/>
          </p:nvSpPr>
          <p:spPr bwMode="auto">
            <a:xfrm>
              <a:off x="1863891" y="3255883"/>
              <a:ext cx="959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64" name="Line 173"/>
            <p:cNvSpPr>
              <a:spLocks noChangeShapeType="1"/>
            </p:cNvSpPr>
            <p:nvPr/>
          </p:nvSpPr>
          <p:spPr bwMode="auto">
            <a:xfrm flipV="1">
              <a:off x="1467105" y="4119562"/>
              <a:ext cx="0" cy="2573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65" name="Line 174"/>
            <p:cNvSpPr>
              <a:spLocks noChangeShapeType="1"/>
            </p:cNvSpPr>
            <p:nvPr/>
          </p:nvSpPr>
          <p:spPr bwMode="auto">
            <a:xfrm flipV="1">
              <a:off x="1668698" y="3662110"/>
              <a:ext cx="0" cy="2383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66" name="Line 175"/>
            <p:cNvSpPr>
              <a:spLocks noChangeShapeType="1"/>
            </p:cNvSpPr>
            <p:nvPr/>
          </p:nvSpPr>
          <p:spPr bwMode="auto">
            <a:xfrm flipV="1">
              <a:off x="1764695" y="3456310"/>
              <a:ext cx="0" cy="2108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67" name="Line 176"/>
            <p:cNvSpPr>
              <a:spLocks noChangeShapeType="1"/>
            </p:cNvSpPr>
            <p:nvPr/>
          </p:nvSpPr>
          <p:spPr bwMode="auto">
            <a:xfrm flipH="1" flipV="1">
              <a:off x="1571625" y="3895725"/>
              <a:ext cx="2676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68" name="Line 177"/>
            <p:cNvSpPr>
              <a:spLocks noChangeShapeType="1"/>
            </p:cNvSpPr>
            <p:nvPr/>
          </p:nvSpPr>
          <p:spPr bwMode="auto">
            <a:xfrm>
              <a:off x="1763095" y="3461072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69" name="Line 178"/>
            <p:cNvSpPr>
              <a:spLocks noChangeShapeType="1"/>
            </p:cNvSpPr>
            <p:nvPr/>
          </p:nvSpPr>
          <p:spPr bwMode="auto">
            <a:xfrm>
              <a:off x="1668698" y="3666873"/>
              <a:ext cx="943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70" name="Line 179"/>
            <p:cNvSpPr>
              <a:spLocks noChangeShapeType="1"/>
            </p:cNvSpPr>
            <p:nvPr/>
          </p:nvSpPr>
          <p:spPr bwMode="auto">
            <a:xfrm>
              <a:off x="1462193" y="4121434"/>
              <a:ext cx="1121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71" name="Line 180"/>
            <p:cNvSpPr>
              <a:spLocks noChangeShapeType="1"/>
            </p:cNvSpPr>
            <p:nvPr/>
          </p:nvSpPr>
          <p:spPr bwMode="auto">
            <a:xfrm>
              <a:off x="1574301" y="3895269"/>
              <a:ext cx="94397" cy="415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0967" name="Group 242"/>
          <p:cNvGrpSpPr>
            <a:grpSpLocks/>
          </p:cNvGrpSpPr>
          <p:nvPr/>
        </p:nvGrpSpPr>
        <p:grpSpPr bwMode="auto">
          <a:xfrm flipH="1" flipV="1">
            <a:off x="3697288" y="4268788"/>
            <a:ext cx="690562" cy="1550987"/>
            <a:chOff x="1462193" y="2826393"/>
            <a:chExt cx="689689" cy="1550516"/>
          </a:xfrm>
        </p:grpSpPr>
        <p:sp>
          <p:nvSpPr>
            <p:cNvPr id="41042" name="Line 160"/>
            <p:cNvSpPr>
              <a:spLocks noChangeShapeType="1"/>
            </p:cNvSpPr>
            <p:nvPr/>
          </p:nvSpPr>
          <p:spPr bwMode="auto">
            <a:xfrm flipV="1">
              <a:off x="1863891" y="3255883"/>
              <a:ext cx="0" cy="2016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43" name="Line 164"/>
            <p:cNvSpPr>
              <a:spLocks noChangeShapeType="1"/>
            </p:cNvSpPr>
            <p:nvPr/>
          </p:nvSpPr>
          <p:spPr bwMode="auto">
            <a:xfrm flipH="1" flipV="1">
              <a:off x="2051085" y="2931829"/>
              <a:ext cx="0" cy="1594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44" name="Line 166"/>
            <p:cNvSpPr>
              <a:spLocks noChangeShapeType="1"/>
            </p:cNvSpPr>
            <p:nvPr/>
          </p:nvSpPr>
          <p:spPr bwMode="auto">
            <a:xfrm flipV="1">
              <a:off x="1959888" y="3089702"/>
              <a:ext cx="0" cy="1700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45" name="Line 169"/>
            <p:cNvSpPr>
              <a:spLocks noChangeShapeType="1"/>
            </p:cNvSpPr>
            <p:nvPr/>
          </p:nvSpPr>
          <p:spPr bwMode="auto">
            <a:xfrm flipV="1">
              <a:off x="2151882" y="2826393"/>
              <a:ext cx="0" cy="10490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46" name="Line 170"/>
            <p:cNvSpPr>
              <a:spLocks noChangeShapeType="1"/>
            </p:cNvSpPr>
            <p:nvPr/>
          </p:nvSpPr>
          <p:spPr bwMode="auto">
            <a:xfrm>
              <a:off x="2051085" y="2931829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47" name="Line 171"/>
            <p:cNvSpPr>
              <a:spLocks noChangeShapeType="1"/>
            </p:cNvSpPr>
            <p:nvPr/>
          </p:nvSpPr>
          <p:spPr bwMode="auto">
            <a:xfrm>
              <a:off x="1959888" y="3089702"/>
              <a:ext cx="911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48" name="Line 172"/>
            <p:cNvSpPr>
              <a:spLocks noChangeShapeType="1"/>
            </p:cNvSpPr>
            <p:nvPr/>
          </p:nvSpPr>
          <p:spPr bwMode="auto">
            <a:xfrm>
              <a:off x="1863891" y="3255883"/>
              <a:ext cx="959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49" name="Line 173"/>
            <p:cNvSpPr>
              <a:spLocks noChangeShapeType="1"/>
            </p:cNvSpPr>
            <p:nvPr/>
          </p:nvSpPr>
          <p:spPr bwMode="auto">
            <a:xfrm flipV="1">
              <a:off x="1467105" y="4119562"/>
              <a:ext cx="0" cy="2573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50" name="Line 174"/>
            <p:cNvSpPr>
              <a:spLocks noChangeShapeType="1"/>
            </p:cNvSpPr>
            <p:nvPr/>
          </p:nvSpPr>
          <p:spPr bwMode="auto">
            <a:xfrm flipV="1">
              <a:off x="1668698" y="3662110"/>
              <a:ext cx="0" cy="2383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51" name="Line 175"/>
            <p:cNvSpPr>
              <a:spLocks noChangeShapeType="1"/>
            </p:cNvSpPr>
            <p:nvPr/>
          </p:nvSpPr>
          <p:spPr bwMode="auto">
            <a:xfrm flipV="1">
              <a:off x="1764695" y="3456310"/>
              <a:ext cx="0" cy="2108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52" name="Line 176"/>
            <p:cNvSpPr>
              <a:spLocks noChangeShapeType="1"/>
            </p:cNvSpPr>
            <p:nvPr/>
          </p:nvSpPr>
          <p:spPr bwMode="auto">
            <a:xfrm flipH="1" flipV="1">
              <a:off x="1571625" y="3895725"/>
              <a:ext cx="2676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53" name="Line 177"/>
            <p:cNvSpPr>
              <a:spLocks noChangeShapeType="1"/>
            </p:cNvSpPr>
            <p:nvPr/>
          </p:nvSpPr>
          <p:spPr bwMode="auto">
            <a:xfrm>
              <a:off x="1763095" y="3461072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54" name="Line 178"/>
            <p:cNvSpPr>
              <a:spLocks noChangeShapeType="1"/>
            </p:cNvSpPr>
            <p:nvPr/>
          </p:nvSpPr>
          <p:spPr bwMode="auto">
            <a:xfrm>
              <a:off x="1668698" y="3666873"/>
              <a:ext cx="943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55" name="Line 179"/>
            <p:cNvSpPr>
              <a:spLocks noChangeShapeType="1"/>
            </p:cNvSpPr>
            <p:nvPr/>
          </p:nvSpPr>
          <p:spPr bwMode="auto">
            <a:xfrm>
              <a:off x="1462193" y="4121434"/>
              <a:ext cx="1121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56" name="Line 180"/>
            <p:cNvSpPr>
              <a:spLocks noChangeShapeType="1"/>
            </p:cNvSpPr>
            <p:nvPr/>
          </p:nvSpPr>
          <p:spPr bwMode="auto">
            <a:xfrm>
              <a:off x="1574301" y="3895269"/>
              <a:ext cx="94397" cy="415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0968" name="Group 258"/>
          <p:cNvGrpSpPr>
            <a:grpSpLocks/>
          </p:cNvGrpSpPr>
          <p:nvPr/>
        </p:nvGrpSpPr>
        <p:grpSpPr bwMode="auto">
          <a:xfrm flipH="1">
            <a:off x="5273675" y="2720975"/>
            <a:ext cx="690563" cy="1550988"/>
            <a:chOff x="1462193" y="2826393"/>
            <a:chExt cx="689689" cy="1550516"/>
          </a:xfrm>
        </p:grpSpPr>
        <p:sp>
          <p:nvSpPr>
            <p:cNvPr id="41027" name="Line 160"/>
            <p:cNvSpPr>
              <a:spLocks noChangeShapeType="1"/>
            </p:cNvSpPr>
            <p:nvPr/>
          </p:nvSpPr>
          <p:spPr bwMode="auto">
            <a:xfrm flipV="1">
              <a:off x="1863891" y="3255883"/>
              <a:ext cx="0" cy="2016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28" name="Line 164"/>
            <p:cNvSpPr>
              <a:spLocks noChangeShapeType="1"/>
            </p:cNvSpPr>
            <p:nvPr/>
          </p:nvSpPr>
          <p:spPr bwMode="auto">
            <a:xfrm flipH="1" flipV="1">
              <a:off x="2051085" y="2931829"/>
              <a:ext cx="0" cy="1594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29" name="Line 166"/>
            <p:cNvSpPr>
              <a:spLocks noChangeShapeType="1"/>
            </p:cNvSpPr>
            <p:nvPr/>
          </p:nvSpPr>
          <p:spPr bwMode="auto">
            <a:xfrm flipV="1">
              <a:off x="1959888" y="3089702"/>
              <a:ext cx="0" cy="1700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30" name="Line 169"/>
            <p:cNvSpPr>
              <a:spLocks noChangeShapeType="1"/>
            </p:cNvSpPr>
            <p:nvPr/>
          </p:nvSpPr>
          <p:spPr bwMode="auto">
            <a:xfrm flipV="1">
              <a:off x="2151882" y="2826393"/>
              <a:ext cx="0" cy="10490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31" name="Line 170"/>
            <p:cNvSpPr>
              <a:spLocks noChangeShapeType="1"/>
            </p:cNvSpPr>
            <p:nvPr/>
          </p:nvSpPr>
          <p:spPr bwMode="auto">
            <a:xfrm>
              <a:off x="2051085" y="2931829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32" name="Line 171"/>
            <p:cNvSpPr>
              <a:spLocks noChangeShapeType="1"/>
            </p:cNvSpPr>
            <p:nvPr/>
          </p:nvSpPr>
          <p:spPr bwMode="auto">
            <a:xfrm>
              <a:off x="1959888" y="3089702"/>
              <a:ext cx="911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33" name="Line 172"/>
            <p:cNvSpPr>
              <a:spLocks noChangeShapeType="1"/>
            </p:cNvSpPr>
            <p:nvPr/>
          </p:nvSpPr>
          <p:spPr bwMode="auto">
            <a:xfrm>
              <a:off x="1863891" y="3255883"/>
              <a:ext cx="959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34" name="Line 173"/>
            <p:cNvSpPr>
              <a:spLocks noChangeShapeType="1"/>
            </p:cNvSpPr>
            <p:nvPr/>
          </p:nvSpPr>
          <p:spPr bwMode="auto">
            <a:xfrm flipV="1">
              <a:off x="1467105" y="4119562"/>
              <a:ext cx="0" cy="2573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35" name="Line 174"/>
            <p:cNvSpPr>
              <a:spLocks noChangeShapeType="1"/>
            </p:cNvSpPr>
            <p:nvPr/>
          </p:nvSpPr>
          <p:spPr bwMode="auto">
            <a:xfrm flipV="1">
              <a:off x="1668698" y="3662110"/>
              <a:ext cx="0" cy="2383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36" name="Line 175"/>
            <p:cNvSpPr>
              <a:spLocks noChangeShapeType="1"/>
            </p:cNvSpPr>
            <p:nvPr/>
          </p:nvSpPr>
          <p:spPr bwMode="auto">
            <a:xfrm flipV="1">
              <a:off x="1764695" y="3456310"/>
              <a:ext cx="0" cy="2108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37" name="Line 176"/>
            <p:cNvSpPr>
              <a:spLocks noChangeShapeType="1"/>
            </p:cNvSpPr>
            <p:nvPr/>
          </p:nvSpPr>
          <p:spPr bwMode="auto">
            <a:xfrm flipH="1" flipV="1">
              <a:off x="1571625" y="3895725"/>
              <a:ext cx="2676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38" name="Line 177"/>
            <p:cNvSpPr>
              <a:spLocks noChangeShapeType="1"/>
            </p:cNvSpPr>
            <p:nvPr/>
          </p:nvSpPr>
          <p:spPr bwMode="auto">
            <a:xfrm>
              <a:off x="1763095" y="3461072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39" name="Line 178"/>
            <p:cNvSpPr>
              <a:spLocks noChangeShapeType="1"/>
            </p:cNvSpPr>
            <p:nvPr/>
          </p:nvSpPr>
          <p:spPr bwMode="auto">
            <a:xfrm>
              <a:off x="1668698" y="3666873"/>
              <a:ext cx="943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40" name="Line 179"/>
            <p:cNvSpPr>
              <a:spLocks noChangeShapeType="1"/>
            </p:cNvSpPr>
            <p:nvPr/>
          </p:nvSpPr>
          <p:spPr bwMode="auto">
            <a:xfrm>
              <a:off x="1462193" y="4121434"/>
              <a:ext cx="1121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41" name="Line 180"/>
            <p:cNvSpPr>
              <a:spLocks noChangeShapeType="1"/>
            </p:cNvSpPr>
            <p:nvPr/>
          </p:nvSpPr>
          <p:spPr bwMode="auto">
            <a:xfrm>
              <a:off x="1574301" y="3895269"/>
              <a:ext cx="94397" cy="415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0969" name="Group 274"/>
          <p:cNvGrpSpPr>
            <a:grpSpLocks/>
          </p:cNvGrpSpPr>
          <p:nvPr/>
        </p:nvGrpSpPr>
        <p:grpSpPr bwMode="auto">
          <a:xfrm>
            <a:off x="4378325" y="2720975"/>
            <a:ext cx="690563" cy="1550988"/>
            <a:chOff x="1462193" y="2826393"/>
            <a:chExt cx="689689" cy="1550516"/>
          </a:xfrm>
        </p:grpSpPr>
        <p:sp>
          <p:nvSpPr>
            <p:cNvPr id="41012" name="Line 160"/>
            <p:cNvSpPr>
              <a:spLocks noChangeShapeType="1"/>
            </p:cNvSpPr>
            <p:nvPr/>
          </p:nvSpPr>
          <p:spPr bwMode="auto">
            <a:xfrm flipV="1">
              <a:off x="1863891" y="3255883"/>
              <a:ext cx="0" cy="2016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13" name="Line 164"/>
            <p:cNvSpPr>
              <a:spLocks noChangeShapeType="1"/>
            </p:cNvSpPr>
            <p:nvPr/>
          </p:nvSpPr>
          <p:spPr bwMode="auto">
            <a:xfrm flipH="1" flipV="1">
              <a:off x="2051085" y="2931829"/>
              <a:ext cx="0" cy="1594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14" name="Line 166"/>
            <p:cNvSpPr>
              <a:spLocks noChangeShapeType="1"/>
            </p:cNvSpPr>
            <p:nvPr/>
          </p:nvSpPr>
          <p:spPr bwMode="auto">
            <a:xfrm flipV="1">
              <a:off x="1959888" y="3089702"/>
              <a:ext cx="0" cy="1700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15" name="Line 169"/>
            <p:cNvSpPr>
              <a:spLocks noChangeShapeType="1"/>
            </p:cNvSpPr>
            <p:nvPr/>
          </p:nvSpPr>
          <p:spPr bwMode="auto">
            <a:xfrm flipV="1">
              <a:off x="2151882" y="2826393"/>
              <a:ext cx="0" cy="10490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16" name="Line 170"/>
            <p:cNvSpPr>
              <a:spLocks noChangeShapeType="1"/>
            </p:cNvSpPr>
            <p:nvPr/>
          </p:nvSpPr>
          <p:spPr bwMode="auto">
            <a:xfrm>
              <a:off x="2051085" y="2931829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17" name="Line 171"/>
            <p:cNvSpPr>
              <a:spLocks noChangeShapeType="1"/>
            </p:cNvSpPr>
            <p:nvPr/>
          </p:nvSpPr>
          <p:spPr bwMode="auto">
            <a:xfrm>
              <a:off x="1959888" y="3089702"/>
              <a:ext cx="911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18" name="Line 172"/>
            <p:cNvSpPr>
              <a:spLocks noChangeShapeType="1"/>
            </p:cNvSpPr>
            <p:nvPr/>
          </p:nvSpPr>
          <p:spPr bwMode="auto">
            <a:xfrm>
              <a:off x="1863891" y="3255883"/>
              <a:ext cx="959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19" name="Line 173"/>
            <p:cNvSpPr>
              <a:spLocks noChangeShapeType="1"/>
            </p:cNvSpPr>
            <p:nvPr/>
          </p:nvSpPr>
          <p:spPr bwMode="auto">
            <a:xfrm flipV="1">
              <a:off x="1467105" y="4119562"/>
              <a:ext cx="0" cy="2573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20" name="Line 174"/>
            <p:cNvSpPr>
              <a:spLocks noChangeShapeType="1"/>
            </p:cNvSpPr>
            <p:nvPr/>
          </p:nvSpPr>
          <p:spPr bwMode="auto">
            <a:xfrm flipV="1">
              <a:off x="1668698" y="3662110"/>
              <a:ext cx="0" cy="2383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21" name="Line 175"/>
            <p:cNvSpPr>
              <a:spLocks noChangeShapeType="1"/>
            </p:cNvSpPr>
            <p:nvPr/>
          </p:nvSpPr>
          <p:spPr bwMode="auto">
            <a:xfrm flipV="1">
              <a:off x="1764695" y="3456310"/>
              <a:ext cx="0" cy="2108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22" name="Line 176"/>
            <p:cNvSpPr>
              <a:spLocks noChangeShapeType="1"/>
            </p:cNvSpPr>
            <p:nvPr/>
          </p:nvSpPr>
          <p:spPr bwMode="auto">
            <a:xfrm flipH="1" flipV="1">
              <a:off x="1571625" y="3895725"/>
              <a:ext cx="2676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23" name="Line 177"/>
            <p:cNvSpPr>
              <a:spLocks noChangeShapeType="1"/>
            </p:cNvSpPr>
            <p:nvPr/>
          </p:nvSpPr>
          <p:spPr bwMode="auto">
            <a:xfrm>
              <a:off x="1763095" y="3461072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24" name="Line 178"/>
            <p:cNvSpPr>
              <a:spLocks noChangeShapeType="1"/>
            </p:cNvSpPr>
            <p:nvPr/>
          </p:nvSpPr>
          <p:spPr bwMode="auto">
            <a:xfrm>
              <a:off x="1668698" y="3666873"/>
              <a:ext cx="943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25" name="Line 179"/>
            <p:cNvSpPr>
              <a:spLocks noChangeShapeType="1"/>
            </p:cNvSpPr>
            <p:nvPr/>
          </p:nvSpPr>
          <p:spPr bwMode="auto">
            <a:xfrm>
              <a:off x="1462193" y="4121434"/>
              <a:ext cx="1121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26" name="Line 180"/>
            <p:cNvSpPr>
              <a:spLocks noChangeShapeType="1"/>
            </p:cNvSpPr>
            <p:nvPr/>
          </p:nvSpPr>
          <p:spPr bwMode="auto">
            <a:xfrm>
              <a:off x="1574301" y="3895269"/>
              <a:ext cx="94397" cy="415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0970" name="Group 290"/>
          <p:cNvGrpSpPr>
            <a:grpSpLocks/>
          </p:cNvGrpSpPr>
          <p:nvPr/>
        </p:nvGrpSpPr>
        <p:grpSpPr bwMode="auto">
          <a:xfrm flipH="1" flipV="1">
            <a:off x="6850063" y="4283075"/>
            <a:ext cx="690562" cy="1550988"/>
            <a:chOff x="1462193" y="2826393"/>
            <a:chExt cx="689689" cy="1550516"/>
          </a:xfrm>
        </p:grpSpPr>
        <p:sp>
          <p:nvSpPr>
            <p:cNvPr id="40997" name="Line 160"/>
            <p:cNvSpPr>
              <a:spLocks noChangeShapeType="1"/>
            </p:cNvSpPr>
            <p:nvPr/>
          </p:nvSpPr>
          <p:spPr bwMode="auto">
            <a:xfrm flipV="1">
              <a:off x="1863891" y="3255883"/>
              <a:ext cx="0" cy="2016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98" name="Line 164"/>
            <p:cNvSpPr>
              <a:spLocks noChangeShapeType="1"/>
            </p:cNvSpPr>
            <p:nvPr/>
          </p:nvSpPr>
          <p:spPr bwMode="auto">
            <a:xfrm flipH="1" flipV="1">
              <a:off x="2051085" y="2931829"/>
              <a:ext cx="0" cy="1594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99" name="Line 166"/>
            <p:cNvSpPr>
              <a:spLocks noChangeShapeType="1"/>
            </p:cNvSpPr>
            <p:nvPr/>
          </p:nvSpPr>
          <p:spPr bwMode="auto">
            <a:xfrm flipV="1">
              <a:off x="1959888" y="3089702"/>
              <a:ext cx="0" cy="1700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00" name="Line 169"/>
            <p:cNvSpPr>
              <a:spLocks noChangeShapeType="1"/>
            </p:cNvSpPr>
            <p:nvPr/>
          </p:nvSpPr>
          <p:spPr bwMode="auto">
            <a:xfrm flipV="1">
              <a:off x="2151882" y="2826393"/>
              <a:ext cx="0" cy="10490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01" name="Line 170"/>
            <p:cNvSpPr>
              <a:spLocks noChangeShapeType="1"/>
            </p:cNvSpPr>
            <p:nvPr/>
          </p:nvSpPr>
          <p:spPr bwMode="auto">
            <a:xfrm>
              <a:off x="2051085" y="2931829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02" name="Line 171"/>
            <p:cNvSpPr>
              <a:spLocks noChangeShapeType="1"/>
            </p:cNvSpPr>
            <p:nvPr/>
          </p:nvSpPr>
          <p:spPr bwMode="auto">
            <a:xfrm>
              <a:off x="1959888" y="3089702"/>
              <a:ext cx="911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03" name="Line 172"/>
            <p:cNvSpPr>
              <a:spLocks noChangeShapeType="1"/>
            </p:cNvSpPr>
            <p:nvPr/>
          </p:nvSpPr>
          <p:spPr bwMode="auto">
            <a:xfrm>
              <a:off x="1863891" y="3255883"/>
              <a:ext cx="959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04" name="Line 173"/>
            <p:cNvSpPr>
              <a:spLocks noChangeShapeType="1"/>
            </p:cNvSpPr>
            <p:nvPr/>
          </p:nvSpPr>
          <p:spPr bwMode="auto">
            <a:xfrm flipV="1">
              <a:off x="1467105" y="4119562"/>
              <a:ext cx="0" cy="2573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05" name="Line 174"/>
            <p:cNvSpPr>
              <a:spLocks noChangeShapeType="1"/>
            </p:cNvSpPr>
            <p:nvPr/>
          </p:nvSpPr>
          <p:spPr bwMode="auto">
            <a:xfrm flipV="1">
              <a:off x="1668698" y="3662110"/>
              <a:ext cx="0" cy="2383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06" name="Line 175"/>
            <p:cNvSpPr>
              <a:spLocks noChangeShapeType="1"/>
            </p:cNvSpPr>
            <p:nvPr/>
          </p:nvSpPr>
          <p:spPr bwMode="auto">
            <a:xfrm flipV="1">
              <a:off x="1764695" y="3456310"/>
              <a:ext cx="0" cy="2108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07" name="Line 176"/>
            <p:cNvSpPr>
              <a:spLocks noChangeShapeType="1"/>
            </p:cNvSpPr>
            <p:nvPr/>
          </p:nvSpPr>
          <p:spPr bwMode="auto">
            <a:xfrm flipH="1" flipV="1">
              <a:off x="1571625" y="3895725"/>
              <a:ext cx="2676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08" name="Line 177"/>
            <p:cNvSpPr>
              <a:spLocks noChangeShapeType="1"/>
            </p:cNvSpPr>
            <p:nvPr/>
          </p:nvSpPr>
          <p:spPr bwMode="auto">
            <a:xfrm>
              <a:off x="1763095" y="3461072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09" name="Line 178"/>
            <p:cNvSpPr>
              <a:spLocks noChangeShapeType="1"/>
            </p:cNvSpPr>
            <p:nvPr/>
          </p:nvSpPr>
          <p:spPr bwMode="auto">
            <a:xfrm>
              <a:off x="1668698" y="3666873"/>
              <a:ext cx="943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10" name="Line 179"/>
            <p:cNvSpPr>
              <a:spLocks noChangeShapeType="1"/>
            </p:cNvSpPr>
            <p:nvPr/>
          </p:nvSpPr>
          <p:spPr bwMode="auto">
            <a:xfrm>
              <a:off x="1462193" y="4121434"/>
              <a:ext cx="1121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011" name="Line 180"/>
            <p:cNvSpPr>
              <a:spLocks noChangeShapeType="1"/>
            </p:cNvSpPr>
            <p:nvPr/>
          </p:nvSpPr>
          <p:spPr bwMode="auto">
            <a:xfrm>
              <a:off x="1574301" y="3895269"/>
              <a:ext cx="94397" cy="415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0971" name="Group 306"/>
          <p:cNvGrpSpPr>
            <a:grpSpLocks/>
          </p:cNvGrpSpPr>
          <p:nvPr/>
        </p:nvGrpSpPr>
        <p:grpSpPr bwMode="auto">
          <a:xfrm flipV="1">
            <a:off x="5954713" y="4278313"/>
            <a:ext cx="690562" cy="1550987"/>
            <a:chOff x="1462193" y="2826393"/>
            <a:chExt cx="689689" cy="1550516"/>
          </a:xfrm>
        </p:grpSpPr>
        <p:sp>
          <p:nvSpPr>
            <p:cNvPr id="40982" name="Line 160"/>
            <p:cNvSpPr>
              <a:spLocks noChangeShapeType="1"/>
            </p:cNvSpPr>
            <p:nvPr/>
          </p:nvSpPr>
          <p:spPr bwMode="auto">
            <a:xfrm flipV="1">
              <a:off x="1863891" y="3255883"/>
              <a:ext cx="0" cy="2016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83" name="Line 164"/>
            <p:cNvSpPr>
              <a:spLocks noChangeShapeType="1"/>
            </p:cNvSpPr>
            <p:nvPr/>
          </p:nvSpPr>
          <p:spPr bwMode="auto">
            <a:xfrm flipH="1" flipV="1">
              <a:off x="2051085" y="2931829"/>
              <a:ext cx="0" cy="1594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84" name="Line 166"/>
            <p:cNvSpPr>
              <a:spLocks noChangeShapeType="1"/>
            </p:cNvSpPr>
            <p:nvPr/>
          </p:nvSpPr>
          <p:spPr bwMode="auto">
            <a:xfrm flipV="1">
              <a:off x="1959888" y="3089702"/>
              <a:ext cx="0" cy="1700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85" name="Line 169"/>
            <p:cNvSpPr>
              <a:spLocks noChangeShapeType="1"/>
            </p:cNvSpPr>
            <p:nvPr/>
          </p:nvSpPr>
          <p:spPr bwMode="auto">
            <a:xfrm flipV="1">
              <a:off x="2151882" y="2826393"/>
              <a:ext cx="0" cy="10490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86" name="Line 170"/>
            <p:cNvSpPr>
              <a:spLocks noChangeShapeType="1"/>
            </p:cNvSpPr>
            <p:nvPr/>
          </p:nvSpPr>
          <p:spPr bwMode="auto">
            <a:xfrm>
              <a:off x="2051085" y="2931829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87" name="Line 171"/>
            <p:cNvSpPr>
              <a:spLocks noChangeShapeType="1"/>
            </p:cNvSpPr>
            <p:nvPr/>
          </p:nvSpPr>
          <p:spPr bwMode="auto">
            <a:xfrm>
              <a:off x="1959888" y="3089702"/>
              <a:ext cx="911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88" name="Line 172"/>
            <p:cNvSpPr>
              <a:spLocks noChangeShapeType="1"/>
            </p:cNvSpPr>
            <p:nvPr/>
          </p:nvSpPr>
          <p:spPr bwMode="auto">
            <a:xfrm>
              <a:off x="1863891" y="3255883"/>
              <a:ext cx="959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89" name="Line 173"/>
            <p:cNvSpPr>
              <a:spLocks noChangeShapeType="1"/>
            </p:cNvSpPr>
            <p:nvPr/>
          </p:nvSpPr>
          <p:spPr bwMode="auto">
            <a:xfrm flipV="1">
              <a:off x="1467105" y="4119562"/>
              <a:ext cx="0" cy="2573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90" name="Line 174"/>
            <p:cNvSpPr>
              <a:spLocks noChangeShapeType="1"/>
            </p:cNvSpPr>
            <p:nvPr/>
          </p:nvSpPr>
          <p:spPr bwMode="auto">
            <a:xfrm flipV="1">
              <a:off x="1668698" y="3662110"/>
              <a:ext cx="0" cy="2383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91" name="Line 175"/>
            <p:cNvSpPr>
              <a:spLocks noChangeShapeType="1"/>
            </p:cNvSpPr>
            <p:nvPr/>
          </p:nvSpPr>
          <p:spPr bwMode="auto">
            <a:xfrm flipV="1">
              <a:off x="1764695" y="3456310"/>
              <a:ext cx="0" cy="2108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92" name="Line 176"/>
            <p:cNvSpPr>
              <a:spLocks noChangeShapeType="1"/>
            </p:cNvSpPr>
            <p:nvPr/>
          </p:nvSpPr>
          <p:spPr bwMode="auto">
            <a:xfrm flipH="1" flipV="1">
              <a:off x="1571625" y="3895725"/>
              <a:ext cx="2676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93" name="Line 177"/>
            <p:cNvSpPr>
              <a:spLocks noChangeShapeType="1"/>
            </p:cNvSpPr>
            <p:nvPr/>
          </p:nvSpPr>
          <p:spPr bwMode="auto">
            <a:xfrm>
              <a:off x="1763095" y="3461072"/>
              <a:ext cx="1007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94" name="Line 178"/>
            <p:cNvSpPr>
              <a:spLocks noChangeShapeType="1"/>
            </p:cNvSpPr>
            <p:nvPr/>
          </p:nvSpPr>
          <p:spPr bwMode="auto">
            <a:xfrm>
              <a:off x="1668698" y="3666873"/>
              <a:ext cx="943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95" name="Line 179"/>
            <p:cNvSpPr>
              <a:spLocks noChangeShapeType="1"/>
            </p:cNvSpPr>
            <p:nvPr/>
          </p:nvSpPr>
          <p:spPr bwMode="auto">
            <a:xfrm>
              <a:off x="1462193" y="4121434"/>
              <a:ext cx="1121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996" name="Line 180"/>
            <p:cNvSpPr>
              <a:spLocks noChangeShapeType="1"/>
            </p:cNvSpPr>
            <p:nvPr/>
          </p:nvSpPr>
          <p:spPr bwMode="auto">
            <a:xfrm>
              <a:off x="1574301" y="3895269"/>
              <a:ext cx="94397" cy="415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0972" name="Group 14"/>
          <p:cNvGrpSpPr>
            <a:grpSpLocks/>
          </p:cNvGrpSpPr>
          <p:nvPr/>
        </p:nvGrpSpPr>
        <p:grpSpPr bwMode="auto">
          <a:xfrm>
            <a:off x="1085850" y="3063875"/>
            <a:ext cx="6081713" cy="2339975"/>
            <a:chOff x="1459075" y="3064466"/>
            <a:chExt cx="6080824" cy="2339461"/>
          </a:xfrm>
        </p:grpSpPr>
        <p:cxnSp>
          <p:nvCxnSpPr>
            <p:cNvPr id="421" name="Straight Connector 420"/>
            <p:cNvCxnSpPr/>
            <p:nvPr/>
          </p:nvCxnSpPr>
          <p:spPr bwMode="auto">
            <a:xfrm flipH="1">
              <a:off x="1459075" y="3159695"/>
              <a:ext cx="135711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 bwMode="auto">
            <a:xfrm flipV="1">
              <a:off x="2816190" y="3159695"/>
              <a:ext cx="0" cy="222677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3" name="Straight Connector 422"/>
            <p:cNvCxnSpPr/>
            <p:nvPr/>
          </p:nvCxnSpPr>
          <p:spPr bwMode="auto">
            <a:xfrm flipH="1">
              <a:off x="2816190" y="5389643"/>
              <a:ext cx="1571395" cy="1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4" name="Straight Connector 423"/>
            <p:cNvCxnSpPr/>
            <p:nvPr/>
          </p:nvCxnSpPr>
          <p:spPr bwMode="auto">
            <a:xfrm flipV="1">
              <a:off x="4387585" y="3123191"/>
              <a:ext cx="0" cy="22807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 bwMode="auto">
            <a:xfrm flipH="1">
              <a:off x="4392346" y="3112081"/>
              <a:ext cx="1571395" cy="111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Straight Connector 425"/>
            <p:cNvCxnSpPr/>
            <p:nvPr/>
          </p:nvCxnSpPr>
          <p:spPr bwMode="auto">
            <a:xfrm flipV="1">
              <a:off x="5963741" y="3112081"/>
              <a:ext cx="0" cy="22854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7" name="Straight Connector 426"/>
            <p:cNvCxnSpPr/>
            <p:nvPr/>
          </p:nvCxnSpPr>
          <p:spPr bwMode="auto">
            <a:xfrm flipH="1">
              <a:off x="5965329" y="5392817"/>
              <a:ext cx="1571395" cy="9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 bwMode="auto">
            <a:xfrm flipV="1">
              <a:off x="7539899" y="3064466"/>
              <a:ext cx="0" cy="23251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29" name="Straight Connector 428"/>
          <p:cNvCxnSpPr/>
          <p:nvPr/>
        </p:nvCxnSpPr>
        <p:spPr bwMode="auto">
          <a:xfrm flipH="1">
            <a:off x="7167563" y="3074988"/>
            <a:ext cx="6778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Fast Microstepping</a:t>
            </a:r>
            <a:endParaRPr lang="en-US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838200" y="1467039"/>
            <a:ext cx="10515600" cy="520783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Inductance can cause </a:t>
            </a:r>
            <a:r>
              <a:rPr lang="en-US" dirty="0" err="1"/>
              <a:t>microsteps</a:t>
            </a:r>
            <a:r>
              <a:rPr lang="en-US" dirty="0"/>
              <a:t> to degenerate into “full steps” at high speeds</a:t>
            </a:r>
          </a:p>
        </p:txBody>
      </p:sp>
      <p:pic>
        <p:nvPicPr>
          <p:cNvPr id="41987" name="Picture 2" descr="G:\TALOS\TEK0004.BMP"/>
          <p:cNvPicPr>
            <a:picLocks noChangeAspect="1" noChangeArrowheads="1"/>
          </p:cNvPicPr>
          <p:nvPr/>
        </p:nvPicPr>
        <p:blipFill>
          <a:blip r:embed="rId2"/>
          <a:srcRect l="3238" t="15314" r="19290" b="5128"/>
          <a:stretch>
            <a:fillRect/>
          </a:stretch>
        </p:blipFill>
        <p:spPr bwMode="auto">
          <a:xfrm>
            <a:off x="1092200" y="3054350"/>
            <a:ext cx="348456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G:\TALOS\TEK0005.BMP"/>
          <p:cNvPicPr>
            <a:picLocks noChangeAspect="1" noChangeArrowheads="1"/>
          </p:cNvPicPr>
          <p:nvPr/>
        </p:nvPicPr>
        <p:blipFill>
          <a:blip r:embed="rId3"/>
          <a:srcRect l="1881" t="14581" r="19656" b="5675"/>
          <a:stretch>
            <a:fillRect/>
          </a:stretch>
        </p:blipFill>
        <p:spPr bwMode="auto">
          <a:xfrm>
            <a:off x="4960938" y="3035300"/>
            <a:ext cx="35464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15"/>
          <p:cNvSpPr txBox="1">
            <a:spLocks noChangeArrowheads="1"/>
          </p:cNvSpPr>
          <p:nvPr/>
        </p:nvSpPr>
        <p:spPr bwMode="auto">
          <a:xfrm>
            <a:off x="6605588" y="2044700"/>
            <a:ext cx="26013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Real world example</a:t>
            </a:r>
          </a:p>
          <a:p>
            <a:r>
              <a:rPr lang="en-US" sz="1400" dirty="0">
                <a:latin typeface="+mn-lt"/>
              </a:rPr>
              <a:t>(actual oscilloscope traces)</a:t>
            </a:r>
          </a:p>
        </p:txBody>
      </p:sp>
      <p:sp>
        <p:nvSpPr>
          <p:cNvPr id="41990" name="TextBox 149"/>
          <p:cNvSpPr txBox="1">
            <a:spLocks noChangeArrowheads="1"/>
          </p:cNvSpPr>
          <p:nvPr/>
        </p:nvSpPr>
        <p:spPr bwMode="auto">
          <a:xfrm>
            <a:off x="2752725" y="5778500"/>
            <a:ext cx="6097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Slow</a:t>
            </a:r>
          </a:p>
        </p:txBody>
      </p:sp>
      <p:sp>
        <p:nvSpPr>
          <p:cNvPr id="41991" name="TextBox 150"/>
          <p:cNvSpPr txBox="1">
            <a:spLocks noChangeArrowheads="1"/>
          </p:cNvSpPr>
          <p:nvPr/>
        </p:nvSpPr>
        <p:spPr bwMode="auto">
          <a:xfrm>
            <a:off x="6708775" y="5789613"/>
            <a:ext cx="559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Fast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Torque vs. Speed  -  Back EMF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725"/>
            <a:ext cx="10515600" cy="2600325"/>
          </a:xfrm>
        </p:spPr>
        <p:txBody>
          <a:bodyPr rtlCol="0" anchor="ctr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/>
              <a:t>Turning motor acts as  generator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Generated voltage (back EMF) is opposite polarity of applied voltage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Effective voltage equals applied voltage minus generated voltage (superposition principle)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As motor speed increases, generated voltage (back EMF) increases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As motor speed increases, effective voltage decreases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As effective voltage decreases, current in motor decreases (rises more slowly)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As current decreases, torque decreases</a:t>
            </a:r>
          </a:p>
        </p:txBody>
      </p:sp>
      <p:grpSp>
        <p:nvGrpSpPr>
          <p:cNvPr id="43011" name="Group 9"/>
          <p:cNvGrpSpPr>
            <a:grpSpLocks/>
          </p:cNvGrpSpPr>
          <p:nvPr/>
        </p:nvGrpSpPr>
        <p:grpSpPr bwMode="auto">
          <a:xfrm>
            <a:off x="2873375" y="4221163"/>
            <a:ext cx="4573588" cy="882650"/>
            <a:chOff x="270" y="1344"/>
            <a:chExt cx="2881" cy="556"/>
          </a:xfrm>
        </p:grpSpPr>
        <p:grpSp>
          <p:nvGrpSpPr>
            <p:cNvPr id="43053" name="Group 10"/>
            <p:cNvGrpSpPr>
              <a:grpSpLocks/>
            </p:cNvGrpSpPr>
            <p:nvPr/>
          </p:nvGrpSpPr>
          <p:grpSpPr bwMode="auto">
            <a:xfrm>
              <a:off x="270" y="1344"/>
              <a:ext cx="2882" cy="541"/>
              <a:chOff x="396" y="1680"/>
              <a:chExt cx="2922" cy="541"/>
            </a:xfrm>
          </p:grpSpPr>
          <p:grpSp>
            <p:nvGrpSpPr>
              <p:cNvPr id="43065" name="Group 11"/>
              <p:cNvGrpSpPr>
                <a:grpSpLocks/>
              </p:cNvGrpSpPr>
              <p:nvPr/>
            </p:nvGrpSpPr>
            <p:grpSpPr bwMode="auto">
              <a:xfrm>
                <a:off x="396" y="1680"/>
                <a:ext cx="732" cy="541"/>
                <a:chOff x="396" y="1680"/>
                <a:chExt cx="2154" cy="1729"/>
              </a:xfrm>
            </p:grpSpPr>
            <p:sp>
              <p:nvSpPr>
                <p:cNvPr id="43075" name="Arc 12"/>
                <p:cNvSpPr>
                  <a:spLocks/>
                </p:cNvSpPr>
                <p:nvPr/>
              </p:nvSpPr>
              <p:spPr bwMode="auto">
                <a:xfrm rot="-5400000">
                  <a:off x="132" y="1945"/>
                  <a:ext cx="1728" cy="1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43076" name="Line 13"/>
                <p:cNvSpPr>
                  <a:spLocks noChangeShapeType="1"/>
                </p:cNvSpPr>
                <p:nvPr/>
              </p:nvSpPr>
              <p:spPr bwMode="auto">
                <a:xfrm>
                  <a:off x="1596" y="1680"/>
                  <a:ext cx="95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43066" name="Group 14"/>
              <p:cNvGrpSpPr>
                <a:grpSpLocks/>
              </p:cNvGrpSpPr>
              <p:nvPr/>
            </p:nvGrpSpPr>
            <p:grpSpPr bwMode="auto">
              <a:xfrm rot="10800000" flipH="1">
                <a:off x="1128" y="1680"/>
                <a:ext cx="732" cy="541"/>
                <a:chOff x="396" y="1680"/>
                <a:chExt cx="2154" cy="1729"/>
              </a:xfrm>
            </p:grpSpPr>
            <p:sp>
              <p:nvSpPr>
                <p:cNvPr id="43073" name="Arc 15"/>
                <p:cNvSpPr>
                  <a:spLocks/>
                </p:cNvSpPr>
                <p:nvPr/>
              </p:nvSpPr>
              <p:spPr bwMode="auto">
                <a:xfrm rot="-5400000">
                  <a:off x="132" y="1945"/>
                  <a:ext cx="1728" cy="1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43074" name="Line 16"/>
                <p:cNvSpPr>
                  <a:spLocks noChangeShapeType="1"/>
                </p:cNvSpPr>
                <p:nvPr/>
              </p:nvSpPr>
              <p:spPr bwMode="auto">
                <a:xfrm>
                  <a:off x="1596" y="1680"/>
                  <a:ext cx="95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43067" name="Group 17"/>
              <p:cNvGrpSpPr>
                <a:grpSpLocks/>
              </p:cNvGrpSpPr>
              <p:nvPr/>
            </p:nvGrpSpPr>
            <p:grpSpPr bwMode="auto">
              <a:xfrm>
                <a:off x="1854" y="1680"/>
                <a:ext cx="732" cy="541"/>
                <a:chOff x="396" y="1680"/>
                <a:chExt cx="2154" cy="1729"/>
              </a:xfrm>
            </p:grpSpPr>
            <p:sp>
              <p:nvSpPr>
                <p:cNvPr id="43071" name="Arc 18"/>
                <p:cNvSpPr>
                  <a:spLocks/>
                </p:cNvSpPr>
                <p:nvPr/>
              </p:nvSpPr>
              <p:spPr bwMode="auto">
                <a:xfrm rot="-5400000">
                  <a:off x="132" y="1945"/>
                  <a:ext cx="1728" cy="1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43072" name="Line 19"/>
                <p:cNvSpPr>
                  <a:spLocks noChangeShapeType="1"/>
                </p:cNvSpPr>
                <p:nvPr/>
              </p:nvSpPr>
              <p:spPr bwMode="auto">
                <a:xfrm>
                  <a:off x="1596" y="1680"/>
                  <a:ext cx="95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43068" name="Group 20"/>
              <p:cNvGrpSpPr>
                <a:grpSpLocks/>
              </p:cNvGrpSpPr>
              <p:nvPr/>
            </p:nvGrpSpPr>
            <p:grpSpPr bwMode="auto">
              <a:xfrm rot="10800000" flipH="1">
                <a:off x="2586" y="1680"/>
                <a:ext cx="732" cy="541"/>
                <a:chOff x="396" y="1680"/>
                <a:chExt cx="2154" cy="1729"/>
              </a:xfrm>
            </p:grpSpPr>
            <p:sp>
              <p:nvSpPr>
                <p:cNvPr id="43069" name="Arc 21"/>
                <p:cNvSpPr>
                  <a:spLocks/>
                </p:cNvSpPr>
                <p:nvPr/>
              </p:nvSpPr>
              <p:spPr bwMode="auto">
                <a:xfrm rot="-5400000">
                  <a:off x="132" y="1945"/>
                  <a:ext cx="1728" cy="1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2" y="0"/>
                        <a:pt x="21590" y="9659"/>
                        <a:pt x="21599" y="2158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43070" name="Line 22"/>
                <p:cNvSpPr>
                  <a:spLocks noChangeShapeType="1"/>
                </p:cNvSpPr>
                <p:nvPr/>
              </p:nvSpPr>
              <p:spPr bwMode="auto">
                <a:xfrm>
                  <a:off x="1596" y="1680"/>
                  <a:ext cx="95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054" name="Group 23"/>
            <p:cNvGrpSpPr>
              <a:grpSpLocks/>
            </p:cNvGrpSpPr>
            <p:nvPr/>
          </p:nvGrpSpPr>
          <p:grpSpPr bwMode="auto">
            <a:xfrm>
              <a:off x="275" y="1348"/>
              <a:ext cx="2876" cy="552"/>
              <a:chOff x="2046" y="660"/>
              <a:chExt cx="2916" cy="552"/>
            </a:xfrm>
          </p:grpSpPr>
          <p:grpSp>
            <p:nvGrpSpPr>
              <p:cNvPr id="43055" name="Group 24"/>
              <p:cNvGrpSpPr>
                <a:grpSpLocks/>
              </p:cNvGrpSpPr>
              <p:nvPr/>
            </p:nvGrpSpPr>
            <p:grpSpPr bwMode="auto">
              <a:xfrm>
                <a:off x="2046" y="660"/>
                <a:ext cx="1458" cy="546"/>
                <a:chOff x="264" y="1338"/>
                <a:chExt cx="1458" cy="546"/>
              </a:xfrm>
            </p:grpSpPr>
            <p:sp>
              <p:nvSpPr>
                <p:cNvPr id="4306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64" y="1338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43062" name="Line 26"/>
                <p:cNvSpPr>
                  <a:spLocks noChangeShapeType="1"/>
                </p:cNvSpPr>
                <p:nvPr/>
              </p:nvSpPr>
              <p:spPr bwMode="auto">
                <a:xfrm>
                  <a:off x="264" y="1338"/>
                  <a:ext cx="7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4306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990" y="1344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43064" name="Line 28"/>
                <p:cNvSpPr>
                  <a:spLocks noChangeShapeType="1"/>
                </p:cNvSpPr>
                <p:nvPr/>
              </p:nvSpPr>
              <p:spPr bwMode="auto">
                <a:xfrm>
                  <a:off x="996" y="1884"/>
                  <a:ext cx="7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43056" name="Group 29"/>
              <p:cNvGrpSpPr>
                <a:grpSpLocks/>
              </p:cNvGrpSpPr>
              <p:nvPr/>
            </p:nvGrpSpPr>
            <p:grpSpPr bwMode="auto">
              <a:xfrm>
                <a:off x="3504" y="666"/>
                <a:ext cx="1458" cy="546"/>
                <a:chOff x="3504" y="666"/>
                <a:chExt cx="1458" cy="546"/>
              </a:xfrm>
            </p:grpSpPr>
            <p:sp>
              <p:nvSpPr>
                <p:cNvPr id="43057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504" y="666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43058" name="Line 31"/>
                <p:cNvSpPr>
                  <a:spLocks noChangeShapeType="1"/>
                </p:cNvSpPr>
                <p:nvPr/>
              </p:nvSpPr>
              <p:spPr bwMode="auto">
                <a:xfrm>
                  <a:off x="3504" y="666"/>
                  <a:ext cx="7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4305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230" y="672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43060" name="Line 33"/>
                <p:cNvSpPr>
                  <a:spLocks noChangeShapeType="1"/>
                </p:cNvSpPr>
                <p:nvPr/>
              </p:nvSpPr>
              <p:spPr bwMode="auto">
                <a:xfrm>
                  <a:off x="4236" y="1212"/>
                  <a:ext cx="7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012" name="Arc 37"/>
          <p:cNvSpPr>
            <a:spLocks/>
          </p:cNvSpPr>
          <p:nvPr/>
        </p:nvSpPr>
        <p:spPr bwMode="auto">
          <a:xfrm rot="-5400000">
            <a:off x="4213225" y="5435601"/>
            <a:ext cx="600075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3013" name="Arc 38"/>
          <p:cNvSpPr>
            <a:spLocks/>
          </p:cNvSpPr>
          <p:nvPr/>
        </p:nvSpPr>
        <p:spPr bwMode="auto">
          <a:xfrm rot="16200000" flipH="1">
            <a:off x="4849019" y="5445919"/>
            <a:ext cx="620712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grpSp>
        <p:nvGrpSpPr>
          <p:cNvPr id="43014" name="Group 39"/>
          <p:cNvGrpSpPr>
            <a:grpSpLocks/>
          </p:cNvGrpSpPr>
          <p:nvPr/>
        </p:nvGrpSpPr>
        <p:grpSpPr bwMode="auto">
          <a:xfrm>
            <a:off x="2894013" y="5329238"/>
            <a:ext cx="1295400" cy="858837"/>
            <a:chOff x="300" y="2760"/>
            <a:chExt cx="816" cy="541"/>
          </a:xfrm>
        </p:grpSpPr>
        <p:sp>
          <p:nvSpPr>
            <p:cNvPr id="43051" name="Arc 40"/>
            <p:cNvSpPr>
              <a:spLocks/>
            </p:cNvSpPr>
            <p:nvPr/>
          </p:nvSpPr>
          <p:spPr bwMode="auto">
            <a:xfrm rot="-5400000">
              <a:off x="233" y="2827"/>
              <a:ext cx="541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2" y="0"/>
                    <a:pt x="21590" y="9659"/>
                    <a:pt x="21599" y="21582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2" y="0"/>
                    <a:pt x="21590" y="9659"/>
                    <a:pt x="21599" y="2158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43052" name="Arc 41"/>
            <p:cNvSpPr>
              <a:spLocks/>
            </p:cNvSpPr>
            <p:nvPr/>
          </p:nvSpPr>
          <p:spPr bwMode="auto">
            <a:xfrm rot="16200000" flipH="1">
              <a:off x="641" y="2827"/>
              <a:ext cx="541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2" y="0"/>
                    <a:pt x="21590" y="9659"/>
                    <a:pt x="21599" y="21582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2" y="0"/>
                    <a:pt x="21590" y="9659"/>
                    <a:pt x="21599" y="2158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43015" name="Group 47"/>
          <p:cNvGrpSpPr>
            <a:grpSpLocks/>
          </p:cNvGrpSpPr>
          <p:nvPr/>
        </p:nvGrpSpPr>
        <p:grpSpPr bwMode="auto">
          <a:xfrm>
            <a:off x="2881313" y="5332413"/>
            <a:ext cx="1289050" cy="854075"/>
            <a:chOff x="312" y="2280"/>
            <a:chExt cx="812" cy="538"/>
          </a:xfrm>
        </p:grpSpPr>
        <p:sp>
          <p:nvSpPr>
            <p:cNvPr id="43047" name="Line 48"/>
            <p:cNvSpPr>
              <a:spLocks noChangeShapeType="1"/>
            </p:cNvSpPr>
            <p:nvPr/>
          </p:nvSpPr>
          <p:spPr bwMode="auto">
            <a:xfrm flipV="1">
              <a:off x="312" y="2283"/>
              <a:ext cx="0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048" name="Line 49"/>
            <p:cNvSpPr>
              <a:spLocks noChangeShapeType="1"/>
            </p:cNvSpPr>
            <p:nvPr/>
          </p:nvSpPr>
          <p:spPr bwMode="auto">
            <a:xfrm flipH="1">
              <a:off x="314" y="2283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049" name="Line 50"/>
            <p:cNvSpPr>
              <a:spLocks noChangeShapeType="1"/>
            </p:cNvSpPr>
            <p:nvPr/>
          </p:nvSpPr>
          <p:spPr bwMode="auto">
            <a:xfrm flipV="1">
              <a:off x="720" y="2280"/>
              <a:ext cx="0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050" name="Line 51"/>
            <p:cNvSpPr>
              <a:spLocks noChangeShapeType="1"/>
            </p:cNvSpPr>
            <p:nvPr/>
          </p:nvSpPr>
          <p:spPr bwMode="auto">
            <a:xfrm flipH="1">
              <a:off x="722" y="2817"/>
              <a:ext cx="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3016" name="Group 52"/>
          <p:cNvGrpSpPr>
            <a:grpSpLocks/>
          </p:cNvGrpSpPr>
          <p:nvPr/>
        </p:nvGrpSpPr>
        <p:grpSpPr bwMode="auto">
          <a:xfrm>
            <a:off x="4173538" y="5326063"/>
            <a:ext cx="1289050" cy="854075"/>
            <a:chOff x="312" y="2280"/>
            <a:chExt cx="812" cy="538"/>
          </a:xfrm>
        </p:grpSpPr>
        <p:sp>
          <p:nvSpPr>
            <p:cNvPr id="43043" name="Line 53"/>
            <p:cNvSpPr>
              <a:spLocks noChangeShapeType="1"/>
            </p:cNvSpPr>
            <p:nvPr/>
          </p:nvSpPr>
          <p:spPr bwMode="auto">
            <a:xfrm flipV="1">
              <a:off x="312" y="2283"/>
              <a:ext cx="0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044" name="Line 54"/>
            <p:cNvSpPr>
              <a:spLocks noChangeShapeType="1"/>
            </p:cNvSpPr>
            <p:nvPr/>
          </p:nvSpPr>
          <p:spPr bwMode="auto">
            <a:xfrm flipH="1">
              <a:off x="314" y="2283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045" name="Line 55"/>
            <p:cNvSpPr>
              <a:spLocks noChangeShapeType="1"/>
            </p:cNvSpPr>
            <p:nvPr/>
          </p:nvSpPr>
          <p:spPr bwMode="auto">
            <a:xfrm flipV="1">
              <a:off x="720" y="2280"/>
              <a:ext cx="0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046" name="Line 56"/>
            <p:cNvSpPr>
              <a:spLocks noChangeShapeType="1"/>
            </p:cNvSpPr>
            <p:nvPr/>
          </p:nvSpPr>
          <p:spPr bwMode="auto">
            <a:xfrm flipH="1">
              <a:off x="722" y="2817"/>
              <a:ext cx="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3017" name="Group 57"/>
          <p:cNvGrpSpPr>
            <a:grpSpLocks/>
          </p:cNvGrpSpPr>
          <p:nvPr/>
        </p:nvGrpSpPr>
        <p:grpSpPr bwMode="auto">
          <a:xfrm>
            <a:off x="5462588" y="5322888"/>
            <a:ext cx="1289050" cy="854075"/>
            <a:chOff x="312" y="2280"/>
            <a:chExt cx="812" cy="538"/>
          </a:xfrm>
        </p:grpSpPr>
        <p:sp>
          <p:nvSpPr>
            <p:cNvPr id="43039" name="Line 58"/>
            <p:cNvSpPr>
              <a:spLocks noChangeShapeType="1"/>
            </p:cNvSpPr>
            <p:nvPr/>
          </p:nvSpPr>
          <p:spPr bwMode="auto">
            <a:xfrm flipV="1">
              <a:off x="312" y="2283"/>
              <a:ext cx="0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040" name="Line 59"/>
            <p:cNvSpPr>
              <a:spLocks noChangeShapeType="1"/>
            </p:cNvSpPr>
            <p:nvPr/>
          </p:nvSpPr>
          <p:spPr bwMode="auto">
            <a:xfrm flipH="1">
              <a:off x="314" y="2283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041" name="Line 60"/>
            <p:cNvSpPr>
              <a:spLocks noChangeShapeType="1"/>
            </p:cNvSpPr>
            <p:nvPr/>
          </p:nvSpPr>
          <p:spPr bwMode="auto">
            <a:xfrm flipV="1">
              <a:off x="720" y="2280"/>
              <a:ext cx="0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042" name="Line 61"/>
            <p:cNvSpPr>
              <a:spLocks noChangeShapeType="1"/>
            </p:cNvSpPr>
            <p:nvPr/>
          </p:nvSpPr>
          <p:spPr bwMode="auto">
            <a:xfrm flipH="1">
              <a:off x="722" y="2817"/>
              <a:ext cx="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3018" name="Group 62"/>
          <p:cNvGrpSpPr>
            <a:grpSpLocks/>
          </p:cNvGrpSpPr>
          <p:nvPr/>
        </p:nvGrpSpPr>
        <p:grpSpPr bwMode="auto">
          <a:xfrm>
            <a:off x="6753225" y="5322888"/>
            <a:ext cx="654050" cy="849312"/>
            <a:chOff x="2751" y="2274"/>
            <a:chExt cx="412" cy="535"/>
          </a:xfrm>
        </p:grpSpPr>
        <p:sp>
          <p:nvSpPr>
            <p:cNvPr id="43037" name="Line 63"/>
            <p:cNvSpPr>
              <a:spLocks noChangeShapeType="1"/>
            </p:cNvSpPr>
            <p:nvPr/>
          </p:nvSpPr>
          <p:spPr bwMode="auto">
            <a:xfrm flipV="1">
              <a:off x="2751" y="2274"/>
              <a:ext cx="0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038" name="Line 64"/>
            <p:cNvSpPr>
              <a:spLocks noChangeShapeType="1"/>
            </p:cNvSpPr>
            <p:nvPr/>
          </p:nvSpPr>
          <p:spPr bwMode="auto">
            <a:xfrm flipH="1">
              <a:off x="2753" y="2274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43019" name="Text Box 147"/>
          <p:cNvSpPr txBox="1">
            <a:spLocks noChangeArrowheads="1"/>
          </p:cNvSpPr>
          <p:nvPr/>
        </p:nvSpPr>
        <p:spPr bwMode="auto">
          <a:xfrm>
            <a:off x="1317423" y="3984652"/>
            <a:ext cx="9470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Ideal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>
                <a:latin typeface="+mn-lt"/>
              </a:rPr>
              <a:t>step</a:t>
            </a:r>
          </a:p>
        </p:txBody>
      </p:sp>
      <p:sp>
        <p:nvSpPr>
          <p:cNvPr id="43020" name="Text Box 148"/>
          <p:cNvSpPr txBox="1">
            <a:spLocks noChangeArrowheads="1"/>
          </p:cNvSpPr>
          <p:nvPr/>
        </p:nvSpPr>
        <p:spPr bwMode="auto">
          <a:xfrm>
            <a:off x="1081795" y="4511774"/>
            <a:ext cx="14241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+mn-lt"/>
              </a:rPr>
              <a:t>Actual current</a:t>
            </a:r>
          </a:p>
        </p:txBody>
      </p:sp>
      <p:sp>
        <p:nvSpPr>
          <p:cNvPr id="43021" name="Line 149"/>
          <p:cNvSpPr>
            <a:spLocks noChangeShapeType="1"/>
          </p:cNvSpPr>
          <p:nvPr/>
        </p:nvSpPr>
        <p:spPr bwMode="auto">
          <a:xfrm>
            <a:off x="2212975" y="4179888"/>
            <a:ext cx="6492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3022" name="Line 150"/>
          <p:cNvSpPr>
            <a:spLocks noChangeShapeType="1"/>
          </p:cNvSpPr>
          <p:nvPr/>
        </p:nvSpPr>
        <p:spPr bwMode="auto">
          <a:xfrm flipV="1">
            <a:off x="2478088" y="4521200"/>
            <a:ext cx="515937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3023" name="Text Box 151"/>
          <p:cNvSpPr txBox="1">
            <a:spLocks noChangeArrowheads="1"/>
          </p:cNvSpPr>
          <p:nvPr/>
        </p:nvSpPr>
        <p:spPr bwMode="auto">
          <a:xfrm>
            <a:off x="7885113" y="4392613"/>
            <a:ext cx="6484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i="1">
                <a:latin typeface="+mn-lt"/>
              </a:rPr>
              <a:t>Slow…</a:t>
            </a:r>
          </a:p>
        </p:txBody>
      </p:sp>
      <p:sp>
        <p:nvSpPr>
          <p:cNvPr id="43024" name="Text Box 153"/>
          <p:cNvSpPr txBox="1">
            <a:spLocks noChangeArrowheads="1"/>
          </p:cNvSpPr>
          <p:nvPr/>
        </p:nvSpPr>
        <p:spPr bwMode="auto">
          <a:xfrm>
            <a:off x="7912100" y="5487988"/>
            <a:ext cx="774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i="1">
                <a:latin typeface="+mn-lt"/>
              </a:rPr>
              <a:t>Faster…</a:t>
            </a:r>
          </a:p>
        </p:txBody>
      </p:sp>
      <p:sp>
        <p:nvSpPr>
          <p:cNvPr id="43025" name="Text Box 154"/>
          <p:cNvSpPr txBox="1">
            <a:spLocks noChangeArrowheads="1"/>
          </p:cNvSpPr>
          <p:nvPr/>
        </p:nvSpPr>
        <p:spPr bwMode="auto">
          <a:xfrm>
            <a:off x="801688" y="5481638"/>
            <a:ext cx="14636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r"/>
            <a:r>
              <a:rPr lang="en-US" sz="1400">
                <a:latin typeface="+mn-lt"/>
              </a:rPr>
              <a:t>Current rises slower due to back EMF</a:t>
            </a:r>
          </a:p>
        </p:txBody>
      </p:sp>
      <p:sp>
        <p:nvSpPr>
          <p:cNvPr id="43026" name="Line 155"/>
          <p:cNvSpPr>
            <a:spLocks noChangeShapeType="1"/>
          </p:cNvSpPr>
          <p:nvPr/>
        </p:nvSpPr>
        <p:spPr bwMode="auto">
          <a:xfrm>
            <a:off x="2266950" y="5738813"/>
            <a:ext cx="6651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3027" name="Arc 37"/>
          <p:cNvSpPr>
            <a:spLocks/>
          </p:cNvSpPr>
          <p:nvPr/>
        </p:nvSpPr>
        <p:spPr bwMode="auto">
          <a:xfrm rot="-5400000">
            <a:off x="2901950" y="5405438"/>
            <a:ext cx="600075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3028" name="Arc 38"/>
          <p:cNvSpPr>
            <a:spLocks/>
          </p:cNvSpPr>
          <p:nvPr/>
        </p:nvSpPr>
        <p:spPr bwMode="auto">
          <a:xfrm rot="16200000" flipH="1">
            <a:off x="3538538" y="5414963"/>
            <a:ext cx="622300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3029" name="Arc 37"/>
          <p:cNvSpPr>
            <a:spLocks/>
          </p:cNvSpPr>
          <p:nvPr/>
        </p:nvSpPr>
        <p:spPr bwMode="auto">
          <a:xfrm rot="-5400000">
            <a:off x="5499100" y="5441951"/>
            <a:ext cx="600075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3030" name="Arc 38"/>
          <p:cNvSpPr>
            <a:spLocks/>
          </p:cNvSpPr>
          <p:nvPr/>
        </p:nvSpPr>
        <p:spPr bwMode="auto">
          <a:xfrm rot="16200000" flipH="1">
            <a:off x="6135688" y="5451475"/>
            <a:ext cx="622300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3031" name="Arc 37"/>
          <p:cNvSpPr>
            <a:spLocks/>
          </p:cNvSpPr>
          <p:nvPr/>
        </p:nvSpPr>
        <p:spPr bwMode="auto">
          <a:xfrm rot="-5400000">
            <a:off x="6787356" y="5450682"/>
            <a:ext cx="601663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3032" name="Arc 40"/>
          <p:cNvSpPr>
            <a:spLocks/>
          </p:cNvSpPr>
          <p:nvPr/>
        </p:nvSpPr>
        <p:spPr bwMode="auto">
          <a:xfrm rot="-5400000">
            <a:off x="4074319" y="5431632"/>
            <a:ext cx="858837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3033" name="Arc 41"/>
          <p:cNvSpPr>
            <a:spLocks/>
          </p:cNvSpPr>
          <p:nvPr/>
        </p:nvSpPr>
        <p:spPr bwMode="auto">
          <a:xfrm rot="16200000" flipH="1">
            <a:off x="4722019" y="5431632"/>
            <a:ext cx="858837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3034" name="Arc 40"/>
          <p:cNvSpPr>
            <a:spLocks/>
          </p:cNvSpPr>
          <p:nvPr/>
        </p:nvSpPr>
        <p:spPr bwMode="auto">
          <a:xfrm rot="-5400000">
            <a:off x="5363369" y="5431632"/>
            <a:ext cx="858837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3035" name="Arc 41"/>
          <p:cNvSpPr>
            <a:spLocks/>
          </p:cNvSpPr>
          <p:nvPr/>
        </p:nvSpPr>
        <p:spPr bwMode="auto">
          <a:xfrm rot="16200000" flipH="1">
            <a:off x="6011069" y="5431632"/>
            <a:ext cx="858837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3036" name="Arc 40"/>
          <p:cNvSpPr>
            <a:spLocks/>
          </p:cNvSpPr>
          <p:nvPr/>
        </p:nvSpPr>
        <p:spPr bwMode="auto">
          <a:xfrm rot="-5400000">
            <a:off x="6661944" y="5422107"/>
            <a:ext cx="858837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59"/>
                  <a:pt x="21599" y="215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Amplitude vs. Speed Example </a:t>
            </a:r>
            <a:endParaRPr lang="en-US"/>
          </a:p>
        </p:txBody>
      </p:sp>
      <p:pic>
        <p:nvPicPr>
          <p:cNvPr id="44034" name="Picture 2" descr="G:\Nautilus\STEPLOSS\TEK0078.JPG"/>
          <p:cNvPicPr>
            <a:picLocks noChangeAspect="1" noChangeArrowheads="1"/>
          </p:cNvPicPr>
          <p:nvPr/>
        </p:nvPicPr>
        <p:blipFill>
          <a:blip r:embed="rId2"/>
          <a:srcRect l="10378" t="14926" r="26572" b="22025"/>
          <a:stretch>
            <a:fillRect/>
          </a:stretch>
        </p:blipFill>
        <p:spPr bwMode="auto">
          <a:xfrm>
            <a:off x="944563" y="3048000"/>
            <a:ext cx="331628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G:\Nautilus\STEPLOSS\TEK0079.JPG"/>
          <p:cNvPicPr>
            <a:picLocks noChangeAspect="1" noChangeArrowheads="1"/>
          </p:cNvPicPr>
          <p:nvPr/>
        </p:nvPicPr>
        <p:blipFill>
          <a:blip r:embed="rId3"/>
          <a:srcRect l="2763" t="15849" r="20280" b="22337"/>
          <a:stretch>
            <a:fillRect/>
          </a:stretch>
        </p:blipFill>
        <p:spPr bwMode="auto">
          <a:xfrm>
            <a:off x="4722813" y="3041650"/>
            <a:ext cx="41211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157"/>
          <p:cNvSpPr txBox="1">
            <a:spLocks noChangeArrowheads="1"/>
          </p:cNvSpPr>
          <p:nvPr/>
        </p:nvSpPr>
        <p:spPr bwMode="auto">
          <a:xfrm>
            <a:off x="920114" y="2509838"/>
            <a:ext cx="3621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Acceleration / Deceleration</a:t>
            </a:r>
          </a:p>
        </p:txBody>
      </p:sp>
      <p:sp>
        <p:nvSpPr>
          <p:cNvPr id="44037" name="TextBox 158"/>
          <p:cNvSpPr txBox="1">
            <a:spLocks noChangeArrowheads="1"/>
          </p:cNvSpPr>
          <p:nvPr/>
        </p:nvSpPr>
        <p:spPr bwMode="auto">
          <a:xfrm>
            <a:off x="5189211" y="2490788"/>
            <a:ext cx="3335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Acceleration (Expanded)</a:t>
            </a:r>
          </a:p>
        </p:txBody>
      </p:sp>
      <p:sp>
        <p:nvSpPr>
          <p:cNvPr id="44038" name="TextBox 15"/>
          <p:cNvSpPr txBox="1">
            <a:spLocks noChangeArrowheads="1"/>
          </p:cNvSpPr>
          <p:nvPr/>
        </p:nvSpPr>
        <p:spPr bwMode="auto">
          <a:xfrm>
            <a:off x="8346744" y="1628913"/>
            <a:ext cx="2785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Real world example</a:t>
            </a:r>
          </a:p>
          <a:p>
            <a:r>
              <a:rPr lang="en-US" sz="1600" dirty="0">
                <a:latin typeface="+mn-lt"/>
              </a:rPr>
              <a:t>(actual </a:t>
            </a:r>
            <a:r>
              <a:rPr lang="en-US" sz="1400" dirty="0">
                <a:latin typeface="+mn-lt"/>
              </a:rPr>
              <a:t>oscilloscope</a:t>
            </a:r>
            <a:r>
              <a:rPr lang="en-US" sz="1600" dirty="0">
                <a:latin typeface="+mn-lt"/>
              </a:rPr>
              <a:t> traces)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Mechanical Resonance</a:t>
            </a:r>
            <a:endParaRPr lang="en-US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838200" y="1355725"/>
            <a:ext cx="10515600" cy="2517775"/>
          </a:xfrm>
        </p:spPr>
        <p:txBody>
          <a:bodyPr anchor="ctr"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Stepper motors have a natural mechanical resonant frequency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Can be seen in ringing as position settles after each step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Frequency depends on characteristics of motor and load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Resonant frequency of motor alone is typically around 200 Hz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If step frequency matches resonance, ringing amplitude is increased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Reduced torque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Step loss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Reversal of direction</a:t>
            </a: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 flipV="1">
            <a:off x="1550988" y="4511675"/>
            <a:ext cx="1587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 rot="-5400000">
            <a:off x="457801" y="4596745"/>
            <a:ext cx="165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1400" dirty="0">
                <a:latin typeface="+mn-lt"/>
              </a:rPr>
              <a:t>Rotor  Angular  Position</a:t>
            </a:r>
          </a:p>
        </p:txBody>
      </p:sp>
      <p:grpSp>
        <p:nvGrpSpPr>
          <p:cNvPr id="45061" name="Group 6"/>
          <p:cNvGrpSpPr>
            <a:grpSpLocks/>
          </p:cNvGrpSpPr>
          <p:nvPr/>
        </p:nvGrpSpPr>
        <p:grpSpPr bwMode="auto">
          <a:xfrm>
            <a:off x="1631950" y="4103688"/>
            <a:ext cx="3071813" cy="1516062"/>
            <a:chOff x="685" y="2323"/>
            <a:chExt cx="3115" cy="955"/>
          </a:xfrm>
        </p:grpSpPr>
        <p:grpSp>
          <p:nvGrpSpPr>
            <p:cNvPr id="45075" name="Group 7"/>
            <p:cNvGrpSpPr>
              <a:grpSpLocks/>
            </p:cNvGrpSpPr>
            <p:nvPr/>
          </p:nvGrpSpPr>
          <p:grpSpPr bwMode="auto">
            <a:xfrm>
              <a:off x="685" y="2838"/>
              <a:ext cx="1187" cy="440"/>
              <a:chOff x="1416" y="1440"/>
              <a:chExt cx="2131" cy="753"/>
            </a:xfrm>
          </p:grpSpPr>
          <p:sp>
            <p:nvSpPr>
              <p:cNvPr id="45086" name="Line 8"/>
              <p:cNvSpPr>
                <a:spLocks noChangeShapeType="1"/>
              </p:cNvSpPr>
              <p:nvPr/>
            </p:nvSpPr>
            <p:spPr bwMode="auto">
              <a:xfrm>
                <a:off x="1416" y="2192"/>
                <a:ext cx="7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5087" name="Line 9"/>
              <p:cNvSpPr>
                <a:spLocks noChangeShapeType="1"/>
              </p:cNvSpPr>
              <p:nvPr/>
            </p:nvSpPr>
            <p:spPr bwMode="auto">
              <a:xfrm>
                <a:off x="3127" y="1751"/>
                <a:ext cx="4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5088" name="Freeform 10"/>
              <p:cNvSpPr>
                <a:spLocks/>
              </p:cNvSpPr>
              <p:nvPr/>
            </p:nvSpPr>
            <p:spPr bwMode="auto">
              <a:xfrm>
                <a:off x="2206" y="1440"/>
                <a:ext cx="921" cy="720"/>
              </a:xfrm>
              <a:custGeom>
                <a:avLst/>
                <a:gdLst>
                  <a:gd name="T0" fmla="*/ 0 w 576"/>
                  <a:gd name="T1" fmla="*/ 1 h 1184"/>
                  <a:gd name="T2" fmla="*/ 2147483647 w 576"/>
                  <a:gd name="T3" fmla="*/ 1 h 1184"/>
                  <a:gd name="T4" fmla="*/ 2147483647 w 576"/>
                  <a:gd name="T5" fmla="*/ 1 h 1184"/>
                  <a:gd name="T6" fmla="*/ 2147483647 w 576"/>
                  <a:gd name="T7" fmla="*/ 1 h 1184"/>
                  <a:gd name="T8" fmla="*/ 2147483647 w 576"/>
                  <a:gd name="T9" fmla="*/ 1 h 1184"/>
                  <a:gd name="T10" fmla="*/ 2147483647 w 576"/>
                  <a:gd name="T11" fmla="*/ 1 h 1184"/>
                  <a:gd name="T12" fmla="*/ 2147483647 w 576"/>
                  <a:gd name="T13" fmla="*/ 1 h 1184"/>
                  <a:gd name="T14" fmla="*/ 2147483647 w 576"/>
                  <a:gd name="T15" fmla="*/ 1 h 1184"/>
                  <a:gd name="T16" fmla="*/ 2147483647 w 576"/>
                  <a:gd name="T17" fmla="*/ 1 h 1184"/>
                  <a:gd name="T18" fmla="*/ 2147483647 w 576"/>
                  <a:gd name="T19" fmla="*/ 1 h 1184"/>
                  <a:gd name="T20" fmla="*/ 2147483647 w 576"/>
                  <a:gd name="T21" fmla="*/ 1 h 1184"/>
                  <a:gd name="T22" fmla="*/ 2147483647 w 576"/>
                  <a:gd name="T23" fmla="*/ 1 h 1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6"/>
                  <a:gd name="T37" fmla="*/ 0 h 1184"/>
                  <a:gd name="T38" fmla="*/ 576 w 576"/>
                  <a:gd name="T39" fmla="*/ 1184 h 1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6" h="1184">
                    <a:moveTo>
                      <a:pt x="0" y="1184"/>
                    </a:moveTo>
                    <a:cubicBezTo>
                      <a:pt x="16" y="624"/>
                      <a:pt x="32" y="64"/>
                      <a:pt x="48" y="32"/>
                    </a:cubicBezTo>
                    <a:cubicBezTo>
                      <a:pt x="64" y="0"/>
                      <a:pt x="80" y="976"/>
                      <a:pt x="96" y="992"/>
                    </a:cubicBezTo>
                    <a:cubicBezTo>
                      <a:pt x="112" y="1008"/>
                      <a:pt x="128" y="152"/>
                      <a:pt x="144" y="128"/>
                    </a:cubicBezTo>
                    <a:cubicBezTo>
                      <a:pt x="160" y="104"/>
                      <a:pt x="176" y="816"/>
                      <a:pt x="192" y="848"/>
                    </a:cubicBezTo>
                    <a:cubicBezTo>
                      <a:pt x="208" y="880"/>
                      <a:pt x="224" y="360"/>
                      <a:pt x="240" y="320"/>
                    </a:cubicBezTo>
                    <a:cubicBezTo>
                      <a:pt x="256" y="280"/>
                      <a:pt x="272" y="592"/>
                      <a:pt x="288" y="608"/>
                    </a:cubicBezTo>
                    <a:cubicBezTo>
                      <a:pt x="304" y="624"/>
                      <a:pt x="320" y="424"/>
                      <a:pt x="336" y="416"/>
                    </a:cubicBezTo>
                    <a:cubicBezTo>
                      <a:pt x="352" y="408"/>
                      <a:pt x="368" y="552"/>
                      <a:pt x="384" y="560"/>
                    </a:cubicBezTo>
                    <a:cubicBezTo>
                      <a:pt x="400" y="568"/>
                      <a:pt x="416" y="472"/>
                      <a:pt x="432" y="464"/>
                    </a:cubicBezTo>
                    <a:cubicBezTo>
                      <a:pt x="448" y="456"/>
                      <a:pt x="456" y="504"/>
                      <a:pt x="480" y="512"/>
                    </a:cubicBezTo>
                    <a:cubicBezTo>
                      <a:pt x="504" y="520"/>
                      <a:pt x="552" y="512"/>
                      <a:pt x="576" y="51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5089" name="Freeform 11"/>
              <p:cNvSpPr>
                <a:spLocks/>
              </p:cNvSpPr>
              <p:nvPr/>
            </p:nvSpPr>
            <p:spPr bwMode="auto">
              <a:xfrm>
                <a:off x="2018" y="2085"/>
                <a:ext cx="193" cy="108"/>
              </a:xfrm>
              <a:custGeom>
                <a:avLst/>
                <a:gdLst>
                  <a:gd name="T0" fmla="*/ 193 w 193"/>
                  <a:gd name="T1" fmla="*/ 0 h 108"/>
                  <a:gd name="T2" fmla="*/ 189 w 193"/>
                  <a:gd name="T3" fmla="*/ 57 h 108"/>
                  <a:gd name="T4" fmla="*/ 187 w 193"/>
                  <a:gd name="T5" fmla="*/ 78 h 108"/>
                  <a:gd name="T6" fmla="*/ 178 w 193"/>
                  <a:gd name="T7" fmla="*/ 99 h 108"/>
                  <a:gd name="T8" fmla="*/ 147 w 193"/>
                  <a:gd name="T9" fmla="*/ 107 h 108"/>
                  <a:gd name="T10" fmla="*/ 0 w 193"/>
                  <a:gd name="T11" fmla="*/ 107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108"/>
                  <a:gd name="T20" fmla="*/ 193 w 193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108">
                    <a:moveTo>
                      <a:pt x="193" y="0"/>
                    </a:moveTo>
                    <a:cubicBezTo>
                      <a:pt x="191" y="22"/>
                      <a:pt x="190" y="44"/>
                      <a:pt x="189" y="57"/>
                    </a:cubicBezTo>
                    <a:cubicBezTo>
                      <a:pt x="188" y="70"/>
                      <a:pt x="189" y="71"/>
                      <a:pt x="187" y="78"/>
                    </a:cubicBezTo>
                    <a:cubicBezTo>
                      <a:pt x="185" y="85"/>
                      <a:pt x="185" y="94"/>
                      <a:pt x="178" y="99"/>
                    </a:cubicBezTo>
                    <a:cubicBezTo>
                      <a:pt x="171" y="104"/>
                      <a:pt x="177" y="106"/>
                      <a:pt x="147" y="107"/>
                    </a:cubicBezTo>
                    <a:cubicBezTo>
                      <a:pt x="117" y="108"/>
                      <a:pt x="58" y="107"/>
                      <a:pt x="0" y="10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45076" name="Group 12"/>
            <p:cNvGrpSpPr>
              <a:grpSpLocks/>
            </p:cNvGrpSpPr>
            <p:nvPr/>
          </p:nvGrpSpPr>
          <p:grpSpPr bwMode="auto">
            <a:xfrm>
              <a:off x="1648" y="2580"/>
              <a:ext cx="1187" cy="440"/>
              <a:chOff x="1416" y="1440"/>
              <a:chExt cx="2131" cy="753"/>
            </a:xfrm>
          </p:grpSpPr>
          <p:sp>
            <p:nvSpPr>
              <p:cNvPr id="45082" name="Line 13"/>
              <p:cNvSpPr>
                <a:spLocks noChangeShapeType="1"/>
              </p:cNvSpPr>
              <p:nvPr/>
            </p:nvSpPr>
            <p:spPr bwMode="auto">
              <a:xfrm>
                <a:off x="1416" y="2192"/>
                <a:ext cx="7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5083" name="Line 14"/>
              <p:cNvSpPr>
                <a:spLocks noChangeShapeType="1"/>
              </p:cNvSpPr>
              <p:nvPr/>
            </p:nvSpPr>
            <p:spPr bwMode="auto">
              <a:xfrm>
                <a:off x="3127" y="1751"/>
                <a:ext cx="4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5084" name="Freeform 15"/>
              <p:cNvSpPr>
                <a:spLocks/>
              </p:cNvSpPr>
              <p:nvPr/>
            </p:nvSpPr>
            <p:spPr bwMode="auto">
              <a:xfrm>
                <a:off x="2206" y="1440"/>
                <a:ext cx="921" cy="720"/>
              </a:xfrm>
              <a:custGeom>
                <a:avLst/>
                <a:gdLst>
                  <a:gd name="T0" fmla="*/ 0 w 576"/>
                  <a:gd name="T1" fmla="*/ 1 h 1184"/>
                  <a:gd name="T2" fmla="*/ 2147483647 w 576"/>
                  <a:gd name="T3" fmla="*/ 1 h 1184"/>
                  <a:gd name="T4" fmla="*/ 2147483647 w 576"/>
                  <a:gd name="T5" fmla="*/ 1 h 1184"/>
                  <a:gd name="T6" fmla="*/ 2147483647 w 576"/>
                  <a:gd name="T7" fmla="*/ 1 h 1184"/>
                  <a:gd name="T8" fmla="*/ 2147483647 w 576"/>
                  <a:gd name="T9" fmla="*/ 1 h 1184"/>
                  <a:gd name="T10" fmla="*/ 2147483647 w 576"/>
                  <a:gd name="T11" fmla="*/ 1 h 1184"/>
                  <a:gd name="T12" fmla="*/ 2147483647 w 576"/>
                  <a:gd name="T13" fmla="*/ 1 h 1184"/>
                  <a:gd name="T14" fmla="*/ 2147483647 w 576"/>
                  <a:gd name="T15" fmla="*/ 1 h 1184"/>
                  <a:gd name="T16" fmla="*/ 2147483647 w 576"/>
                  <a:gd name="T17" fmla="*/ 1 h 1184"/>
                  <a:gd name="T18" fmla="*/ 2147483647 w 576"/>
                  <a:gd name="T19" fmla="*/ 1 h 1184"/>
                  <a:gd name="T20" fmla="*/ 2147483647 w 576"/>
                  <a:gd name="T21" fmla="*/ 1 h 1184"/>
                  <a:gd name="T22" fmla="*/ 2147483647 w 576"/>
                  <a:gd name="T23" fmla="*/ 1 h 1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6"/>
                  <a:gd name="T37" fmla="*/ 0 h 1184"/>
                  <a:gd name="T38" fmla="*/ 576 w 576"/>
                  <a:gd name="T39" fmla="*/ 1184 h 1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6" h="1184">
                    <a:moveTo>
                      <a:pt x="0" y="1184"/>
                    </a:moveTo>
                    <a:cubicBezTo>
                      <a:pt x="16" y="624"/>
                      <a:pt x="32" y="64"/>
                      <a:pt x="48" y="32"/>
                    </a:cubicBezTo>
                    <a:cubicBezTo>
                      <a:pt x="64" y="0"/>
                      <a:pt x="80" y="976"/>
                      <a:pt x="96" y="992"/>
                    </a:cubicBezTo>
                    <a:cubicBezTo>
                      <a:pt x="112" y="1008"/>
                      <a:pt x="128" y="152"/>
                      <a:pt x="144" y="128"/>
                    </a:cubicBezTo>
                    <a:cubicBezTo>
                      <a:pt x="160" y="104"/>
                      <a:pt x="176" y="816"/>
                      <a:pt x="192" y="848"/>
                    </a:cubicBezTo>
                    <a:cubicBezTo>
                      <a:pt x="208" y="880"/>
                      <a:pt x="224" y="360"/>
                      <a:pt x="240" y="320"/>
                    </a:cubicBezTo>
                    <a:cubicBezTo>
                      <a:pt x="256" y="280"/>
                      <a:pt x="272" y="592"/>
                      <a:pt x="288" y="608"/>
                    </a:cubicBezTo>
                    <a:cubicBezTo>
                      <a:pt x="304" y="624"/>
                      <a:pt x="320" y="424"/>
                      <a:pt x="336" y="416"/>
                    </a:cubicBezTo>
                    <a:cubicBezTo>
                      <a:pt x="352" y="408"/>
                      <a:pt x="368" y="552"/>
                      <a:pt x="384" y="560"/>
                    </a:cubicBezTo>
                    <a:cubicBezTo>
                      <a:pt x="400" y="568"/>
                      <a:pt x="416" y="472"/>
                      <a:pt x="432" y="464"/>
                    </a:cubicBezTo>
                    <a:cubicBezTo>
                      <a:pt x="448" y="456"/>
                      <a:pt x="456" y="504"/>
                      <a:pt x="480" y="512"/>
                    </a:cubicBezTo>
                    <a:cubicBezTo>
                      <a:pt x="504" y="520"/>
                      <a:pt x="552" y="512"/>
                      <a:pt x="576" y="51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5085" name="Freeform 16"/>
              <p:cNvSpPr>
                <a:spLocks/>
              </p:cNvSpPr>
              <p:nvPr/>
            </p:nvSpPr>
            <p:spPr bwMode="auto">
              <a:xfrm>
                <a:off x="2018" y="2085"/>
                <a:ext cx="193" cy="108"/>
              </a:xfrm>
              <a:custGeom>
                <a:avLst/>
                <a:gdLst>
                  <a:gd name="T0" fmla="*/ 193 w 193"/>
                  <a:gd name="T1" fmla="*/ 0 h 108"/>
                  <a:gd name="T2" fmla="*/ 189 w 193"/>
                  <a:gd name="T3" fmla="*/ 57 h 108"/>
                  <a:gd name="T4" fmla="*/ 187 w 193"/>
                  <a:gd name="T5" fmla="*/ 78 h 108"/>
                  <a:gd name="T6" fmla="*/ 178 w 193"/>
                  <a:gd name="T7" fmla="*/ 99 h 108"/>
                  <a:gd name="T8" fmla="*/ 147 w 193"/>
                  <a:gd name="T9" fmla="*/ 107 h 108"/>
                  <a:gd name="T10" fmla="*/ 0 w 193"/>
                  <a:gd name="T11" fmla="*/ 107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108"/>
                  <a:gd name="T20" fmla="*/ 193 w 193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108">
                    <a:moveTo>
                      <a:pt x="193" y="0"/>
                    </a:moveTo>
                    <a:cubicBezTo>
                      <a:pt x="191" y="22"/>
                      <a:pt x="190" y="44"/>
                      <a:pt x="189" y="57"/>
                    </a:cubicBezTo>
                    <a:cubicBezTo>
                      <a:pt x="188" y="70"/>
                      <a:pt x="189" y="71"/>
                      <a:pt x="187" y="78"/>
                    </a:cubicBezTo>
                    <a:cubicBezTo>
                      <a:pt x="185" y="85"/>
                      <a:pt x="185" y="94"/>
                      <a:pt x="178" y="99"/>
                    </a:cubicBezTo>
                    <a:cubicBezTo>
                      <a:pt x="171" y="104"/>
                      <a:pt x="177" y="106"/>
                      <a:pt x="147" y="107"/>
                    </a:cubicBezTo>
                    <a:cubicBezTo>
                      <a:pt x="117" y="108"/>
                      <a:pt x="58" y="107"/>
                      <a:pt x="0" y="10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45077" name="Group 17"/>
            <p:cNvGrpSpPr>
              <a:grpSpLocks/>
            </p:cNvGrpSpPr>
            <p:nvPr/>
          </p:nvGrpSpPr>
          <p:grpSpPr bwMode="auto">
            <a:xfrm>
              <a:off x="2613" y="2323"/>
              <a:ext cx="1187" cy="440"/>
              <a:chOff x="1416" y="1440"/>
              <a:chExt cx="2131" cy="753"/>
            </a:xfrm>
          </p:grpSpPr>
          <p:sp>
            <p:nvSpPr>
              <p:cNvPr id="45078" name="Line 18"/>
              <p:cNvSpPr>
                <a:spLocks noChangeShapeType="1"/>
              </p:cNvSpPr>
              <p:nvPr/>
            </p:nvSpPr>
            <p:spPr bwMode="auto">
              <a:xfrm>
                <a:off x="1416" y="2192"/>
                <a:ext cx="7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5079" name="Line 19"/>
              <p:cNvSpPr>
                <a:spLocks noChangeShapeType="1"/>
              </p:cNvSpPr>
              <p:nvPr/>
            </p:nvSpPr>
            <p:spPr bwMode="auto">
              <a:xfrm>
                <a:off x="3127" y="1751"/>
                <a:ext cx="4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5080" name="Freeform 20"/>
              <p:cNvSpPr>
                <a:spLocks/>
              </p:cNvSpPr>
              <p:nvPr/>
            </p:nvSpPr>
            <p:spPr bwMode="auto">
              <a:xfrm>
                <a:off x="2206" y="1440"/>
                <a:ext cx="921" cy="720"/>
              </a:xfrm>
              <a:custGeom>
                <a:avLst/>
                <a:gdLst>
                  <a:gd name="T0" fmla="*/ 0 w 576"/>
                  <a:gd name="T1" fmla="*/ 1 h 1184"/>
                  <a:gd name="T2" fmla="*/ 2147483647 w 576"/>
                  <a:gd name="T3" fmla="*/ 1 h 1184"/>
                  <a:gd name="T4" fmla="*/ 2147483647 w 576"/>
                  <a:gd name="T5" fmla="*/ 1 h 1184"/>
                  <a:gd name="T6" fmla="*/ 2147483647 w 576"/>
                  <a:gd name="T7" fmla="*/ 1 h 1184"/>
                  <a:gd name="T8" fmla="*/ 2147483647 w 576"/>
                  <a:gd name="T9" fmla="*/ 1 h 1184"/>
                  <a:gd name="T10" fmla="*/ 2147483647 w 576"/>
                  <a:gd name="T11" fmla="*/ 1 h 1184"/>
                  <a:gd name="T12" fmla="*/ 2147483647 w 576"/>
                  <a:gd name="T13" fmla="*/ 1 h 1184"/>
                  <a:gd name="T14" fmla="*/ 2147483647 w 576"/>
                  <a:gd name="T15" fmla="*/ 1 h 1184"/>
                  <a:gd name="T16" fmla="*/ 2147483647 w 576"/>
                  <a:gd name="T17" fmla="*/ 1 h 1184"/>
                  <a:gd name="T18" fmla="*/ 2147483647 w 576"/>
                  <a:gd name="T19" fmla="*/ 1 h 1184"/>
                  <a:gd name="T20" fmla="*/ 2147483647 w 576"/>
                  <a:gd name="T21" fmla="*/ 1 h 1184"/>
                  <a:gd name="T22" fmla="*/ 2147483647 w 576"/>
                  <a:gd name="T23" fmla="*/ 1 h 1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6"/>
                  <a:gd name="T37" fmla="*/ 0 h 1184"/>
                  <a:gd name="T38" fmla="*/ 576 w 576"/>
                  <a:gd name="T39" fmla="*/ 1184 h 1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6" h="1184">
                    <a:moveTo>
                      <a:pt x="0" y="1184"/>
                    </a:moveTo>
                    <a:cubicBezTo>
                      <a:pt x="16" y="624"/>
                      <a:pt x="32" y="64"/>
                      <a:pt x="48" y="32"/>
                    </a:cubicBezTo>
                    <a:cubicBezTo>
                      <a:pt x="64" y="0"/>
                      <a:pt x="80" y="976"/>
                      <a:pt x="96" y="992"/>
                    </a:cubicBezTo>
                    <a:cubicBezTo>
                      <a:pt x="112" y="1008"/>
                      <a:pt x="128" y="152"/>
                      <a:pt x="144" y="128"/>
                    </a:cubicBezTo>
                    <a:cubicBezTo>
                      <a:pt x="160" y="104"/>
                      <a:pt x="176" y="816"/>
                      <a:pt x="192" y="848"/>
                    </a:cubicBezTo>
                    <a:cubicBezTo>
                      <a:pt x="208" y="880"/>
                      <a:pt x="224" y="360"/>
                      <a:pt x="240" y="320"/>
                    </a:cubicBezTo>
                    <a:cubicBezTo>
                      <a:pt x="256" y="280"/>
                      <a:pt x="272" y="592"/>
                      <a:pt x="288" y="608"/>
                    </a:cubicBezTo>
                    <a:cubicBezTo>
                      <a:pt x="304" y="624"/>
                      <a:pt x="320" y="424"/>
                      <a:pt x="336" y="416"/>
                    </a:cubicBezTo>
                    <a:cubicBezTo>
                      <a:pt x="352" y="408"/>
                      <a:pt x="368" y="552"/>
                      <a:pt x="384" y="560"/>
                    </a:cubicBezTo>
                    <a:cubicBezTo>
                      <a:pt x="400" y="568"/>
                      <a:pt x="416" y="472"/>
                      <a:pt x="432" y="464"/>
                    </a:cubicBezTo>
                    <a:cubicBezTo>
                      <a:pt x="448" y="456"/>
                      <a:pt x="456" y="504"/>
                      <a:pt x="480" y="512"/>
                    </a:cubicBezTo>
                    <a:cubicBezTo>
                      <a:pt x="504" y="520"/>
                      <a:pt x="552" y="512"/>
                      <a:pt x="576" y="51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45081" name="Freeform 21"/>
              <p:cNvSpPr>
                <a:spLocks/>
              </p:cNvSpPr>
              <p:nvPr/>
            </p:nvSpPr>
            <p:spPr bwMode="auto">
              <a:xfrm>
                <a:off x="2018" y="2085"/>
                <a:ext cx="193" cy="108"/>
              </a:xfrm>
              <a:custGeom>
                <a:avLst/>
                <a:gdLst>
                  <a:gd name="T0" fmla="*/ 193 w 193"/>
                  <a:gd name="T1" fmla="*/ 0 h 108"/>
                  <a:gd name="T2" fmla="*/ 189 w 193"/>
                  <a:gd name="T3" fmla="*/ 57 h 108"/>
                  <a:gd name="T4" fmla="*/ 187 w 193"/>
                  <a:gd name="T5" fmla="*/ 78 h 108"/>
                  <a:gd name="T6" fmla="*/ 178 w 193"/>
                  <a:gd name="T7" fmla="*/ 99 h 108"/>
                  <a:gd name="T8" fmla="*/ 147 w 193"/>
                  <a:gd name="T9" fmla="*/ 107 h 108"/>
                  <a:gd name="T10" fmla="*/ 0 w 193"/>
                  <a:gd name="T11" fmla="*/ 107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108"/>
                  <a:gd name="T20" fmla="*/ 193 w 193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108">
                    <a:moveTo>
                      <a:pt x="193" y="0"/>
                    </a:moveTo>
                    <a:cubicBezTo>
                      <a:pt x="191" y="22"/>
                      <a:pt x="190" y="44"/>
                      <a:pt x="189" y="57"/>
                    </a:cubicBezTo>
                    <a:cubicBezTo>
                      <a:pt x="188" y="70"/>
                      <a:pt x="189" y="71"/>
                      <a:pt x="187" y="78"/>
                    </a:cubicBezTo>
                    <a:cubicBezTo>
                      <a:pt x="185" y="85"/>
                      <a:pt x="185" y="94"/>
                      <a:pt x="178" y="99"/>
                    </a:cubicBezTo>
                    <a:cubicBezTo>
                      <a:pt x="171" y="104"/>
                      <a:pt x="177" y="106"/>
                      <a:pt x="147" y="107"/>
                    </a:cubicBezTo>
                    <a:cubicBezTo>
                      <a:pt x="117" y="108"/>
                      <a:pt x="58" y="107"/>
                      <a:pt x="0" y="10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  <p:sp>
        <p:nvSpPr>
          <p:cNvPr id="45062" name="Line 24"/>
          <p:cNvSpPr>
            <a:spLocks noChangeShapeType="1"/>
          </p:cNvSpPr>
          <p:nvPr/>
        </p:nvSpPr>
        <p:spPr bwMode="auto">
          <a:xfrm>
            <a:off x="5800725" y="4095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5063" name="Line 25"/>
          <p:cNvSpPr>
            <a:spLocks noChangeShapeType="1"/>
          </p:cNvSpPr>
          <p:nvPr/>
        </p:nvSpPr>
        <p:spPr bwMode="auto">
          <a:xfrm>
            <a:off x="5756275" y="5770563"/>
            <a:ext cx="3084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5064" name="Text Box 26"/>
          <p:cNvSpPr txBox="1">
            <a:spLocks noChangeArrowheads="1"/>
          </p:cNvSpPr>
          <p:nvPr/>
        </p:nvSpPr>
        <p:spPr bwMode="auto">
          <a:xfrm>
            <a:off x="6254750" y="5795963"/>
            <a:ext cx="710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r>
              <a:rPr lang="en-US" sz="1400" dirty="0">
                <a:latin typeface="+mn-lt"/>
              </a:rPr>
              <a:t>Speed</a:t>
            </a:r>
          </a:p>
        </p:txBody>
      </p:sp>
      <p:sp>
        <p:nvSpPr>
          <p:cNvPr id="45065" name="Text Box 27"/>
          <p:cNvSpPr txBox="1">
            <a:spLocks noChangeArrowheads="1"/>
          </p:cNvSpPr>
          <p:nvPr/>
        </p:nvSpPr>
        <p:spPr bwMode="auto">
          <a:xfrm rot="-5400000">
            <a:off x="5294711" y="5065811"/>
            <a:ext cx="6992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Torque</a:t>
            </a:r>
          </a:p>
        </p:txBody>
      </p:sp>
      <p:sp>
        <p:nvSpPr>
          <p:cNvPr id="45066" name="Text Box 28"/>
          <p:cNvSpPr txBox="1">
            <a:spLocks noChangeArrowheads="1"/>
          </p:cNvSpPr>
          <p:nvPr/>
        </p:nvSpPr>
        <p:spPr bwMode="auto">
          <a:xfrm>
            <a:off x="7685088" y="5861050"/>
            <a:ext cx="1100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r>
              <a:rPr lang="en-US" sz="1400" b="1">
                <a:latin typeface="+mn-lt"/>
              </a:rPr>
              <a:t>Resonance</a:t>
            </a:r>
          </a:p>
        </p:txBody>
      </p:sp>
      <p:sp>
        <p:nvSpPr>
          <p:cNvPr id="45067" name="Line 29"/>
          <p:cNvSpPr>
            <a:spLocks noChangeShapeType="1"/>
          </p:cNvSpPr>
          <p:nvPr/>
        </p:nvSpPr>
        <p:spPr bwMode="auto">
          <a:xfrm flipH="1" flipV="1">
            <a:off x="6338888" y="4835525"/>
            <a:ext cx="1360487" cy="120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5068" name="Freeform 30"/>
          <p:cNvSpPr>
            <a:spLocks/>
          </p:cNvSpPr>
          <p:nvPr/>
        </p:nvSpPr>
        <p:spPr bwMode="auto">
          <a:xfrm>
            <a:off x="5802313" y="4243388"/>
            <a:ext cx="2733675" cy="1223962"/>
          </a:xfrm>
          <a:custGeom>
            <a:avLst/>
            <a:gdLst>
              <a:gd name="T0" fmla="*/ 0 w 1722"/>
              <a:gd name="T1" fmla="*/ 0 h 771"/>
              <a:gd name="T2" fmla="*/ 2147483647 w 1722"/>
              <a:gd name="T3" fmla="*/ 2147483647 h 771"/>
              <a:gd name="T4" fmla="*/ 2147483647 w 1722"/>
              <a:gd name="T5" fmla="*/ 2147483647 h 771"/>
              <a:gd name="T6" fmla="*/ 2147483647 w 1722"/>
              <a:gd name="T7" fmla="*/ 2147483647 h 771"/>
              <a:gd name="T8" fmla="*/ 2147483647 w 1722"/>
              <a:gd name="T9" fmla="*/ 2147483647 h 771"/>
              <a:gd name="T10" fmla="*/ 2147483647 w 1722"/>
              <a:gd name="T11" fmla="*/ 2147483647 h 771"/>
              <a:gd name="T12" fmla="*/ 2147483647 w 1722"/>
              <a:gd name="T13" fmla="*/ 2147483647 h 771"/>
              <a:gd name="T14" fmla="*/ 2147483647 w 1722"/>
              <a:gd name="T15" fmla="*/ 2147483647 h 771"/>
              <a:gd name="T16" fmla="*/ 2147483647 w 1722"/>
              <a:gd name="T17" fmla="*/ 2147483647 h 771"/>
              <a:gd name="T18" fmla="*/ 2147483647 w 1722"/>
              <a:gd name="T19" fmla="*/ 2147483647 h 771"/>
              <a:gd name="T20" fmla="*/ 2147483647 w 1722"/>
              <a:gd name="T21" fmla="*/ 2147483647 h 771"/>
              <a:gd name="T22" fmla="*/ 2147483647 w 1722"/>
              <a:gd name="T23" fmla="*/ 2147483647 h 771"/>
              <a:gd name="T24" fmla="*/ 2147483647 w 1722"/>
              <a:gd name="T25" fmla="*/ 2147483647 h 771"/>
              <a:gd name="T26" fmla="*/ 2147483647 w 1722"/>
              <a:gd name="T27" fmla="*/ 2147483647 h 771"/>
              <a:gd name="T28" fmla="*/ 2147483647 w 1722"/>
              <a:gd name="T29" fmla="*/ 2147483647 h 771"/>
              <a:gd name="T30" fmla="*/ 2147483647 w 1722"/>
              <a:gd name="T31" fmla="*/ 2147483647 h 771"/>
              <a:gd name="T32" fmla="*/ 2147483647 w 1722"/>
              <a:gd name="T33" fmla="*/ 2147483647 h 771"/>
              <a:gd name="T34" fmla="*/ 2147483647 w 1722"/>
              <a:gd name="T35" fmla="*/ 2147483647 h 7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22"/>
              <a:gd name="T55" fmla="*/ 0 h 771"/>
              <a:gd name="T56" fmla="*/ 1722 w 1722"/>
              <a:gd name="T57" fmla="*/ 771 h 77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22" h="771">
                <a:moveTo>
                  <a:pt x="0" y="0"/>
                </a:moveTo>
                <a:cubicBezTo>
                  <a:pt x="37" y="3"/>
                  <a:pt x="75" y="7"/>
                  <a:pt x="108" y="9"/>
                </a:cubicBezTo>
                <a:cubicBezTo>
                  <a:pt x="141" y="11"/>
                  <a:pt x="174" y="8"/>
                  <a:pt x="198" y="9"/>
                </a:cubicBezTo>
                <a:cubicBezTo>
                  <a:pt x="222" y="10"/>
                  <a:pt x="241" y="5"/>
                  <a:pt x="255" y="15"/>
                </a:cubicBezTo>
                <a:cubicBezTo>
                  <a:pt x="269" y="25"/>
                  <a:pt x="276" y="20"/>
                  <a:pt x="282" y="69"/>
                </a:cubicBezTo>
                <a:cubicBezTo>
                  <a:pt x="288" y="118"/>
                  <a:pt x="291" y="237"/>
                  <a:pt x="294" y="309"/>
                </a:cubicBezTo>
                <a:cubicBezTo>
                  <a:pt x="297" y="381"/>
                  <a:pt x="297" y="512"/>
                  <a:pt x="300" y="504"/>
                </a:cubicBezTo>
                <a:cubicBezTo>
                  <a:pt x="303" y="496"/>
                  <a:pt x="308" y="335"/>
                  <a:pt x="312" y="258"/>
                </a:cubicBezTo>
                <a:cubicBezTo>
                  <a:pt x="316" y="181"/>
                  <a:pt x="319" y="81"/>
                  <a:pt x="324" y="42"/>
                </a:cubicBezTo>
                <a:cubicBezTo>
                  <a:pt x="329" y="3"/>
                  <a:pt x="332" y="25"/>
                  <a:pt x="342" y="21"/>
                </a:cubicBezTo>
                <a:cubicBezTo>
                  <a:pt x="352" y="17"/>
                  <a:pt x="362" y="15"/>
                  <a:pt x="384" y="15"/>
                </a:cubicBezTo>
                <a:cubicBezTo>
                  <a:pt x="406" y="15"/>
                  <a:pt x="445" y="15"/>
                  <a:pt x="477" y="21"/>
                </a:cubicBezTo>
                <a:cubicBezTo>
                  <a:pt x="509" y="27"/>
                  <a:pt x="526" y="22"/>
                  <a:pt x="576" y="48"/>
                </a:cubicBezTo>
                <a:cubicBezTo>
                  <a:pt x="626" y="74"/>
                  <a:pt x="698" y="117"/>
                  <a:pt x="777" y="177"/>
                </a:cubicBezTo>
                <a:cubicBezTo>
                  <a:pt x="856" y="237"/>
                  <a:pt x="967" y="345"/>
                  <a:pt x="1050" y="411"/>
                </a:cubicBezTo>
                <a:cubicBezTo>
                  <a:pt x="1133" y="477"/>
                  <a:pt x="1191" y="527"/>
                  <a:pt x="1275" y="576"/>
                </a:cubicBezTo>
                <a:cubicBezTo>
                  <a:pt x="1359" y="625"/>
                  <a:pt x="1476" y="673"/>
                  <a:pt x="1551" y="705"/>
                </a:cubicBezTo>
                <a:cubicBezTo>
                  <a:pt x="1626" y="737"/>
                  <a:pt x="1695" y="762"/>
                  <a:pt x="1722" y="771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cxnSp>
        <p:nvCxnSpPr>
          <p:cNvPr id="45069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1958976" y="5881687"/>
            <a:ext cx="2286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5070" name="TextBox 33"/>
          <p:cNvSpPr txBox="1">
            <a:spLocks noChangeArrowheads="1"/>
          </p:cNvSpPr>
          <p:nvPr/>
        </p:nvSpPr>
        <p:spPr bwMode="auto">
          <a:xfrm>
            <a:off x="1843088" y="5954713"/>
            <a:ext cx="5914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2060"/>
                </a:solidFill>
                <a:latin typeface="+mn-lt"/>
              </a:rPr>
              <a:t>Step</a:t>
            </a:r>
          </a:p>
        </p:txBody>
      </p:sp>
      <p:cxnSp>
        <p:nvCxnSpPr>
          <p:cNvPr id="45071" name="Straight Arrow Connector 34"/>
          <p:cNvCxnSpPr>
            <a:cxnSpLocks noChangeShapeType="1"/>
          </p:cNvCxnSpPr>
          <p:nvPr/>
        </p:nvCxnSpPr>
        <p:spPr bwMode="auto">
          <a:xfrm rot="16200000" flipV="1">
            <a:off x="2913063" y="5892800"/>
            <a:ext cx="2286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5072" name="TextBox 35"/>
          <p:cNvSpPr txBox="1">
            <a:spLocks noChangeArrowheads="1"/>
          </p:cNvSpPr>
          <p:nvPr/>
        </p:nvSpPr>
        <p:spPr bwMode="auto">
          <a:xfrm>
            <a:off x="2795588" y="5965825"/>
            <a:ext cx="5914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2060"/>
                </a:solidFill>
                <a:latin typeface="+mn-lt"/>
              </a:rPr>
              <a:t>Step</a:t>
            </a:r>
          </a:p>
        </p:txBody>
      </p:sp>
      <p:cxnSp>
        <p:nvCxnSpPr>
          <p:cNvPr id="45073" name="Straight Arrow Connector 36"/>
          <p:cNvCxnSpPr>
            <a:cxnSpLocks noChangeShapeType="1"/>
          </p:cNvCxnSpPr>
          <p:nvPr/>
        </p:nvCxnSpPr>
        <p:spPr bwMode="auto">
          <a:xfrm rot="16200000" flipV="1">
            <a:off x="3883026" y="5892800"/>
            <a:ext cx="2286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5074" name="TextBox 37"/>
          <p:cNvSpPr txBox="1">
            <a:spLocks noChangeArrowheads="1"/>
          </p:cNvSpPr>
          <p:nvPr/>
        </p:nvSpPr>
        <p:spPr bwMode="auto">
          <a:xfrm>
            <a:off x="3767138" y="5965825"/>
            <a:ext cx="5914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2060"/>
                </a:solidFill>
                <a:latin typeface="+mn-lt"/>
              </a:rPr>
              <a:t>Step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Stepping with Resonance</a:t>
            </a:r>
            <a:endParaRPr lang="en-US"/>
          </a:p>
        </p:txBody>
      </p:sp>
      <p:grpSp>
        <p:nvGrpSpPr>
          <p:cNvPr id="4" name="Group 130"/>
          <p:cNvGrpSpPr>
            <a:grpSpLocks/>
          </p:cNvGrpSpPr>
          <p:nvPr/>
        </p:nvGrpSpPr>
        <p:grpSpPr bwMode="auto">
          <a:xfrm rot="5400000">
            <a:off x="3022601" y="2627312"/>
            <a:ext cx="1663700" cy="1095375"/>
            <a:chOff x="3433763" y="3050381"/>
            <a:chExt cx="1664493" cy="1095375"/>
          </a:xfrm>
        </p:grpSpPr>
        <p:grpSp>
          <p:nvGrpSpPr>
            <p:cNvPr id="46141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46145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6146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6142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46143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6144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1" name="Group 144"/>
          <p:cNvGrpSpPr>
            <a:grpSpLocks/>
          </p:cNvGrpSpPr>
          <p:nvPr/>
        </p:nvGrpSpPr>
        <p:grpSpPr bwMode="auto">
          <a:xfrm rot="16200000" flipV="1">
            <a:off x="3026569" y="2621756"/>
            <a:ext cx="1665288" cy="1095375"/>
            <a:chOff x="3433763" y="3050381"/>
            <a:chExt cx="1664493" cy="1095375"/>
          </a:xfrm>
        </p:grpSpPr>
        <p:grpSp>
          <p:nvGrpSpPr>
            <p:cNvPr id="46135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46139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6140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6136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46137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6138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46084" name="Freeform 94"/>
          <p:cNvSpPr>
            <a:spLocks/>
          </p:cNvSpPr>
          <p:nvPr/>
        </p:nvSpPr>
        <p:spPr bwMode="auto">
          <a:xfrm rot="5400000">
            <a:off x="2911475" y="2506663"/>
            <a:ext cx="1671638" cy="1319212"/>
          </a:xfrm>
          <a:custGeom>
            <a:avLst/>
            <a:gdLst>
              <a:gd name="T0" fmla="*/ 1669283 w 1671637"/>
              <a:gd name="T1" fmla="*/ 0 h 1319212"/>
              <a:gd name="T2" fmla="*/ 1326383 w 1671637"/>
              <a:gd name="T3" fmla="*/ 2381 h 1319212"/>
              <a:gd name="T4" fmla="*/ 1326383 w 1671637"/>
              <a:gd name="T5" fmla="*/ 254793 h 1319212"/>
              <a:gd name="T6" fmla="*/ 1393058 w 1671637"/>
              <a:gd name="T7" fmla="*/ 254793 h 1319212"/>
              <a:gd name="T8" fmla="*/ 1395439 w 1671637"/>
              <a:gd name="T9" fmla="*/ 1097757 h 1319212"/>
              <a:gd name="T10" fmla="*/ 278606 w 1671637"/>
              <a:gd name="T11" fmla="*/ 1102519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3 h 1319212"/>
              <a:gd name="T22" fmla="*/ 1671664 w 1671637"/>
              <a:gd name="T23" fmla="*/ 1312069 h 1319212"/>
              <a:gd name="T24" fmla="*/ 1669283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6085" name="Rectangle 151"/>
          <p:cNvSpPr>
            <a:spLocks noChangeArrowheads="1"/>
          </p:cNvSpPr>
          <p:nvPr/>
        </p:nvSpPr>
        <p:spPr bwMode="auto">
          <a:xfrm>
            <a:off x="3433763" y="3605213"/>
            <a:ext cx="28575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37"/>
          <p:cNvGrpSpPr>
            <a:grpSpLocks/>
          </p:cNvGrpSpPr>
          <p:nvPr/>
        </p:nvGrpSpPr>
        <p:grpSpPr bwMode="auto">
          <a:xfrm flipH="1">
            <a:off x="3440113" y="3049588"/>
            <a:ext cx="1663700" cy="1095375"/>
            <a:chOff x="3433763" y="3050381"/>
            <a:chExt cx="1664493" cy="1095375"/>
          </a:xfrm>
        </p:grpSpPr>
        <p:grpSp>
          <p:nvGrpSpPr>
            <p:cNvPr id="46129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46133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6134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6130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46131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6132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7" name="Group 49"/>
          <p:cNvGrpSpPr>
            <a:grpSpLocks/>
          </p:cNvGrpSpPr>
          <p:nvPr/>
        </p:nvGrpSpPr>
        <p:grpSpPr bwMode="auto">
          <a:xfrm rot="10800000">
            <a:off x="3844925" y="3036888"/>
            <a:ext cx="844550" cy="258762"/>
            <a:chOff x="3856713" y="3037564"/>
            <a:chExt cx="843692" cy="258763"/>
          </a:xfrm>
        </p:grpSpPr>
        <p:sp>
          <p:nvSpPr>
            <p:cNvPr id="46126" name="Rectangle 32"/>
            <p:cNvSpPr>
              <a:spLocks noChangeArrowheads="1"/>
            </p:cNvSpPr>
            <p:nvPr/>
          </p:nvSpPr>
          <p:spPr bwMode="auto">
            <a:xfrm rot="16200000" flipH="1">
              <a:off x="4422540" y="3005983"/>
              <a:ext cx="233467" cy="322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6127" name="Rectangle 33"/>
            <p:cNvSpPr>
              <a:spLocks noChangeArrowheads="1"/>
            </p:cNvSpPr>
            <p:nvPr/>
          </p:nvSpPr>
          <p:spPr bwMode="auto">
            <a:xfrm rot="16200000" flipH="1">
              <a:off x="3896401" y="3005935"/>
              <a:ext cx="238123" cy="3175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6128" name="Oval 34"/>
            <p:cNvSpPr>
              <a:spLocks noChangeArrowheads="1"/>
            </p:cNvSpPr>
            <p:nvPr/>
          </p:nvSpPr>
          <p:spPr bwMode="auto">
            <a:xfrm flipH="1">
              <a:off x="4149354" y="3037564"/>
              <a:ext cx="254000" cy="258763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46088" name="Text Box 35"/>
          <p:cNvSpPr txBox="1">
            <a:spLocks noChangeArrowheads="1"/>
          </p:cNvSpPr>
          <p:nvPr/>
        </p:nvSpPr>
        <p:spPr bwMode="auto">
          <a:xfrm>
            <a:off x="2632075" y="30416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A</a:t>
            </a:r>
          </a:p>
        </p:txBody>
      </p:sp>
      <p:sp>
        <p:nvSpPr>
          <p:cNvPr id="46089" name="Text Box 36"/>
          <p:cNvSpPr txBox="1">
            <a:spLocks noChangeArrowheads="1"/>
          </p:cNvSpPr>
          <p:nvPr/>
        </p:nvSpPr>
        <p:spPr bwMode="auto">
          <a:xfrm>
            <a:off x="4238625" y="45910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B</a:t>
            </a:r>
          </a:p>
        </p:txBody>
      </p:sp>
      <p:grpSp>
        <p:nvGrpSpPr>
          <p:cNvPr id="33" name="Group 129"/>
          <p:cNvGrpSpPr>
            <a:grpSpLocks/>
          </p:cNvGrpSpPr>
          <p:nvPr/>
        </p:nvGrpSpPr>
        <p:grpSpPr bwMode="auto">
          <a:xfrm>
            <a:off x="3430588" y="3051175"/>
            <a:ext cx="1665287" cy="1095375"/>
            <a:chOff x="3433763" y="3050381"/>
            <a:chExt cx="1664493" cy="1095375"/>
          </a:xfrm>
        </p:grpSpPr>
        <p:grpSp>
          <p:nvGrpSpPr>
            <p:cNvPr id="46120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46124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6125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6121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46122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6123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46091" name="Group 51"/>
          <p:cNvGrpSpPr>
            <a:grpSpLocks/>
          </p:cNvGrpSpPr>
          <p:nvPr/>
        </p:nvGrpSpPr>
        <p:grpSpPr bwMode="auto">
          <a:xfrm flipH="1">
            <a:off x="3898900" y="4030663"/>
            <a:ext cx="820738" cy="760412"/>
            <a:chOff x="717" y="3234"/>
            <a:chExt cx="267" cy="257"/>
          </a:xfrm>
        </p:grpSpPr>
        <p:sp>
          <p:nvSpPr>
            <p:cNvPr id="46109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10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11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12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13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14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15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16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17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6118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6119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6092" name="Group 51"/>
          <p:cNvGrpSpPr>
            <a:grpSpLocks/>
          </p:cNvGrpSpPr>
          <p:nvPr/>
        </p:nvGrpSpPr>
        <p:grpSpPr bwMode="auto">
          <a:xfrm rot="16200000" flipV="1">
            <a:off x="2632075" y="2827338"/>
            <a:ext cx="820738" cy="760412"/>
            <a:chOff x="717" y="3234"/>
            <a:chExt cx="267" cy="257"/>
          </a:xfrm>
        </p:grpSpPr>
        <p:sp>
          <p:nvSpPr>
            <p:cNvPr id="46098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099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00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01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02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03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04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05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106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6107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6108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4" name="Line 117"/>
          <p:cNvSpPr>
            <a:spLocks noChangeShapeType="1"/>
          </p:cNvSpPr>
          <p:nvPr/>
        </p:nvSpPr>
        <p:spPr bwMode="auto">
          <a:xfrm>
            <a:off x="2549525" y="28321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6094" name="Freeform 88"/>
          <p:cNvSpPr>
            <a:spLocks/>
          </p:cNvSpPr>
          <p:nvPr/>
        </p:nvSpPr>
        <p:spPr bwMode="auto">
          <a:xfrm>
            <a:off x="3432175" y="3046413"/>
            <a:ext cx="1671638" cy="1319212"/>
          </a:xfrm>
          <a:custGeom>
            <a:avLst/>
            <a:gdLst>
              <a:gd name="T0" fmla="*/ 1669282 w 1671637"/>
              <a:gd name="T1" fmla="*/ 0 h 1319212"/>
              <a:gd name="T2" fmla="*/ 1326382 w 1671637"/>
              <a:gd name="T3" fmla="*/ 2381 h 1319212"/>
              <a:gd name="T4" fmla="*/ 1326382 w 1671637"/>
              <a:gd name="T5" fmla="*/ 254793 h 1319212"/>
              <a:gd name="T6" fmla="*/ 1393057 w 1671637"/>
              <a:gd name="T7" fmla="*/ 254793 h 1319212"/>
              <a:gd name="T8" fmla="*/ 1395438 w 1671637"/>
              <a:gd name="T9" fmla="*/ 1097756 h 1319212"/>
              <a:gd name="T10" fmla="*/ 278606 w 1671637"/>
              <a:gd name="T11" fmla="*/ 1102518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2 h 1319212"/>
              <a:gd name="T22" fmla="*/ 1671663 w 1671637"/>
              <a:gd name="T23" fmla="*/ 1312068 h 1319212"/>
              <a:gd name="T24" fmla="*/ 1669282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6" name="Line 117"/>
          <p:cNvSpPr>
            <a:spLocks noChangeShapeType="1"/>
          </p:cNvSpPr>
          <p:nvPr/>
        </p:nvSpPr>
        <p:spPr bwMode="auto">
          <a:xfrm flipV="1">
            <a:off x="2544763" y="29464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7" name="Line 117"/>
          <p:cNvSpPr>
            <a:spLocks noChangeShapeType="1"/>
          </p:cNvSpPr>
          <p:nvPr/>
        </p:nvSpPr>
        <p:spPr bwMode="auto">
          <a:xfrm rot="5400000">
            <a:off x="4321175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8" name="Line 117"/>
          <p:cNvSpPr>
            <a:spLocks noChangeShapeType="1"/>
          </p:cNvSpPr>
          <p:nvPr/>
        </p:nvSpPr>
        <p:spPr bwMode="auto">
          <a:xfrm rot="16200000" flipH="1">
            <a:off x="4211638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6" grpId="1" animBg="1"/>
      <p:bldP spid="67" grpId="0" animBg="1"/>
      <p:bldP spid="68" grpId="0" animBg="1"/>
      <p:bldP spid="6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Stepping at Resonant Frequency</a:t>
            </a:r>
            <a:endParaRPr lang="en-US" dirty="0"/>
          </a:p>
        </p:txBody>
      </p:sp>
      <p:grpSp>
        <p:nvGrpSpPr>
          <p:cNvPr id="4" name="Group 130"/>
          <p:cNvGrpSpPr>
            <a:grpSpLocks/>
          </p:cNvGrpSpPr>
          <p:nvPr/>
        </p:nvGrpSpPr>
        <p:grpSpPr bwMode="auto">
          <a:xfrm rot="5400000">
            <a:off x="3022601" y="2627312"/>
            <a:ext cx="1663700" cy="1095375"/>
            <a:chOff x="3433763" y="3050381"/>
            <a:chExt cx="1664493" cy="1095375"/>
          </a:xfrm>
        </p:grpSpPr>
        <p:grpSp>
          <p:nvGrpSpPr>
            <p:cNvPr id="47165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47169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170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7166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47167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168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1" name="Group 144"/>
          <p:cNvGrpSpPr>
            <a:grpSpLocks/>
          </p:cNvGrpSpPr>
          <p:nvPr/>
        </p:nvGrpSpPr>
        <p:grpSpPr bwMode="auto">
          <a:xfrm rot="16200000" flipV="1">
            <a:off x="3026569" y="2621756"/>
            <a:ext cx="1665288" cy="1095375"/>
            <a:chOff x="3433763" y="3050381"/>
            <a:chExt cx="1664493" cy="1095375"/>
          </a:xfrm>
        </p:grpSpPr>
        <p:grpSp>
          <p:nvGrpSpPr>
            <p:cNvPr id="47159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47163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164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7160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47161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162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47108" name="Freeform 94"/>
          <p:cNvSpPr>
            <a:spLocks/>
          </p:cNvSpPr>
          <p:nvPr/>
        </p:nvSpPr>
        <p:spPr bwMode="auto">
          <a:xfrm rot="5400000">
            <a:off x="2911475" y="2506663"/>
            <a:ext cx="1671638" cy="1319212"/>
          </a:xfrm>
          <a:custGeom>
            <a:avLst/>
            <a:gdLst>
              <a:gd name="T0" fmla="*/ 1669283 w 1671637"/>
              <a:gd name="T1" fmla="*/ 0 h 1319212"/>
              <a:gd name="T2" fmla="*/ 1326383 w 1671637"/>
              <a:gd name="T3" fmla="*/ 2381 h 1319212"/>
              <a:gd name="T4" fmla="*/ 1326383 w 1671637"/>
              <a:gd name="T5" fmla="*/ 254793 h 1319212"/>
              <a:gd name="T6" fmla="*/ 1393058 w 1671637"/>
              <a:gd name="T7" fmla="*/ 254793 h 1319212"/>
              <a:gd name="T8" fmla="*/ 1395439 w 1671637"/>
              <a:gd name="T9" fmla="*/ 1097757 h 1319212"/>
              <a:gd name="T10" fmla="*/ 278606 w 1671637"/>
              <a:gd name="T11" fmla="*/ 1102519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3 h 1319212"/>
              <a:gd name="T22" fmla="*/ 1671664 w 1671637"/>
              <a:gd name="T23" fmla="*/ 1312069 h 1319212"/>
              <a:gd name="T24" fmla="*/ 1669283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7109" name="Rectangle 151"/>
          <p:cNvSpPr>
            <a:spLocks noChangeArrowheads="1"/>
          </p:cNvSpPr>
          <p:nvPr/>
        </p:nvSpPr>
        <p:spPr bwMode="auto">
          <a:xfrm>
            <a:off x="3433763" y="3605213"/>
            <a:ext cx="28575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37"/>
          <p:cNvGrpSpPr>
            <a:grpSpLocks/>
          </p:cNvGrpSpPr>
          <p:nvPr/>
        </p:nvGrpSpPr>
        <p:grpSpPr bwMode="auto">
          <a:xfrm flipH="1">
            <a:off x="3440113" y="3049588"/>
            <a:ext cx="1663700" cy="1095375"/>
            <a:chOff x="3433763" y="3050381"/>
            <a:chExt cx="1664493" cy="1095375"/>
          </a:xfrm>
        </p:grpSpPr>
        <p:grpSp>
          <p:nvGrpSpPr>
            <p:cNvPr id="47153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47157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158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7154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47155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156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7" name="Group 49"/>
          <p:cNvGrpSpPr>
            <a:grpSpLocks/>
          </p:cNvGrpSpPr>
          <p:nvPr/>
        </p:nvGrpSpPr>
        <p:grpSpPr bwMode="auto">
          <a:xfrm rot="10800000">
            <a:off x="3854450" y="3036888"/>
            <a:ext cx="836613" cy="258762"/>
            <a:chOff x="3854431" y="3037564"/>
            <a:chExt cx="836365" cy="258763"/>
          </a:xfrm>
        </p:grpSpPr>
        <p:sp>
          <p:nvSpPr>
            <p:cNvPr id="47150" name="Rectangle 32"/>
            <p:cNvSpPr>
              <a:spLocks noChangeArrowheads="1"/>
            </p:cNvSpPr>
            <p:nvPr/>
          </p:nvSpPr>
          <p:spPr bwMode="auto">
            <a:xfrm rot="16200000" flipH="1">
              <a:off x="3898829" y="3003602"/>
              <a:ext cx="233467" cy="322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151" name="Rectangle 33"/>
            <p:cNvSpPr>
              <a:spLocks noChangeArrowheads="1"/>
            </p:cNvSpPr>
            <p:nvPr/>
          </p:nvSpPr>
          <p:spPr bwMode="auto">
            <a:xfrm rot="16200000" flipH="1">
              <a:off x="4412984" y="3005934"/>
              <a:ext cx="238123" cy="3175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152" name="Oval 34"/>
            <p:cNvSpPr>
              <a:spLocks noChangeArrowheads="1"/>
            </p:cNvSpPr>
            <p:nvPr/>
          </p:nvSpPr>
          <p:spPr bwMode="auto">
            <a:xfrm flipH="1">
              <a:off x="4149354" y="3037564"/>
              <a:ext cx="254000" cy="258763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47112" name="Text Box 35"/>
          <p:cNvSpPr txBox="1">
            <a:spLocks noChangeArrowheads="1"/>
          </p:cNvSpPr>
          <p:nvPr/>
        </p:nvSpPr>
        <p:spPr bwMode="auto">
          <a:xfrm>
            <a:off x="2632075" y="30416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A</a:t>
            </a:r>
          </a:p>
        </p:txBody>
      </p:sp>
      <p:sp>
        <p:nvSpPr>
          <p:cNvPr id="47113" name="Text Box 36"/>
          <p:cNvSpPr txBox="1">
            <a:spLocks noChangeArrowheads="1"/>
          </p:cNvSpPr>
          <p:nvPr/>
        </p:nvSpPr>
        <p:spPr bwMode="auto">
          <a:xfrm>
            <a:off x="4238625" y="45910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B</a:t>
            </a:r>
          </a:p>
        </p:txBody>
      </p:sp>
      <p:grpSp>
        <p:nvGrpSpPr>
          <p:cNvPr id="33" name="Group 129"/>
          <p:cNvGrpSpPr>
            <a:grpSpLocks/>
          </p:cNvGrpSpPr>
          <p:nvPr/>
        </p:nvGrpSpPr>
        <p:grpSpPr bwMode="auto">
          <a:xfrm>
            <a:off x="3430588" y="3051175"/>
            <a:ext cx="1665287" cy="1095375"/>
            <a:chOff x="3433763" y="3050381"/>
            <a:chExt cx="1664493" cy="1095375"/>
          </a:xfrm>
        </p:grpSpPr>
        <p:grpSp>
          <p:nvGrpSpPr>
            <p:cNvPr id="47144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47148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149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7145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47146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147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47115" name="Group 51"/>
          <p:cNvGrpSpPr>
            <a:grpSpLocks/>
          </p:cNvGrpSpPr>
          <p:nvPr/>
        </p:nvGrpSpPr>
        <p:grpSpPr bwMode="auto">
          <a:xfrm flipH="1">
            <a:off x="3898900" y="4030663"/>
            <a:ext cx="820738" cy="760412"/>
            <a:chOff x="717" y="3234"/>
            <a:chExt cx="267" cy="257"/>
          </a:xfrm>
        </p:grpSpPr>
        <p:sp>
          <p:nvSpPr>
            <p:cNvPr id="47133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34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35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36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37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38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39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40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41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142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143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47116" name="Group 51"/>
          <p:cNvGrpSpPr>
            <a:grpSpLocks/>
          </p:cNvGrpSpPr>
          <p:nvPr/>
        </p:nvGrpSpPr>
        <p:grpSpPr bwMode="auto">
          <a:xfrm rot="16200000" flipV="1">
            <a:off x="2632075" y="2827338"/>
            <a:ext cx="820738" cy="760412"/>
            <a:chOff x="717" y="3234"/>
            <a:chExt cx="267" cy="257"/>
          </a:xfrm>
        </p:grpSpPr>
        <p:sp>
          <p:nvSpPr>
            <p:cNvPr id="47122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23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24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25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26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27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28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29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130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131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132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4" name="Line 117"/>
          <p:cNvSpPr>
            <a:spLocks noChangeShapeType="1"/>
          </p:cNvSpPr>
          <p:nvPr/>
        </p:nvSpPr>
        <p:spPr bwMode="auto">
          <a:xfrm>
            <a:off x="2549525" y="28321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47118" name="Freeform 88"/>
          <p:cNvSpPr>
            <a:spLocks/>
          </p:cNvSpPr>
          <p:nvPr/>
        </p:nvSpPr>
        <p:spPr bwMode="auto">
          <a:xfrm>
            <a:off x="3432175" y="3046413"/>
            <a:ext cx="1671638" cy="1319212"/>
          </a:xfrm>
          <a:custGeom>
            <a:avLst/>
            <a:gdLst>
              <a:gd name="T0" fmla="*/ 1669282 w 1671637"/>
              <a:gd name="T1" fmla="*/ 0 h 1319212"/>
              <a:gd name="T2" fmla="*/ 1326382 w 1671637"/>
              <a:gd name="T3" fmla="*/ 2381 h 1319212"/>
              <a:gd name="T4" fmla="*/ 1326382 w 1671637"/>
              <a:gd name="T5" fmla="*/ 254793 h 1319212"/>
              <a:gd name="T6" fmla="*/ 1393057 w 1671637"/>
              <a:gd name="T7" fmla="*/ 254793 h 1319212"/>
              <a:gd name="T8" fmla="*/ 1395438 w 1671637"/>
              <a:gd name="T9" fmla="*/ 1097756 h 1319212"/>
              <a:gd name="T10" fmla="*/ 278606 w 1671637"/>
              <a:gd name="T11" fmla="*/ 1102518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2 h 1319212"/>
              <a:gd name="T22" fmla="*/ 1671663 w 1671637"/>
              <a:gd name="T23" fmla="*/ 1312068 h 1319212"/>
              <a:gd name="T24" fmla="*/ 1669282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6" name="Line 117"/>
          <p:cNvSpPr>
            <a:spLocks noChangeShapeType="1"/>
          </p:cNvSpPr>
          <p:nvPr/>
        </p:nvSpPr>
        <p:spPr bwMode="auto">
          <a:xfrm flipV="1">
            <a:off x="2544763" y="29464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7" name="Line 117"/>
          <p:cNvSpPr>
            <a:spLocks noChangeShapeType="1"/>
          </p:cNvSpPr>
          <p:nvPr/>
        </p:nvSpPr>
        <p:spPr bwMode="auto">
          <a:xfrm rot="5400000">
            <a:off x="4321175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8" name="Line 117"/>
          <p:cNvSpPr>
            <a:spLocks noChangeShapeType="1"/>
          </p:cNvSpPr>
          <p:nvPr/>
        </p:nvSpPr>
        <p:spPr bwMode="auto">
          <a:xfrm rot="16200000" flipH="1">
            <a:off x="4211638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0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0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0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Reducing Mechanical Resonance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 anchor="ctr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Mechanical resonance determined by several factors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Inertial load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Add inertial damper to rotor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Step size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Use half or </a:t>
            </a:r>
            <a:r>
              <a:rPr lang="en-US" sz="1600" dirty="0" err="1"/>
              <a:t>microstepping</a:t>
            </a:r>
            <a:endParaRPr lang="en-US" sz="16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Step (excitation) frequency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Run motor at different speed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Can often accelerate past resonance speed without problem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Torque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Run  motor at different (usually lower) current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Types of Stepper Motors</a:t>
            </a:r>
            <a:endParaRPr lang="en-US" sz="3500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838200" y="1424337"/>
            <a:ext cx="6394704" cy="4821238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000" dirty="0"/>
              <a:t>Permanent Magnet</a:t>
            </a:r>
          </a:p>
          <a:p>
            <a:pPr lvl="1">
              <a:buFontTx/>
              <a:buChar char="–"/>
            </a:pPr>
            <a:r>
              <a:rPr lang="en-US" sz="1800" dirty="0"/>
              <a:t>Permanently magnetized rotor</a:t>
            </a:r>
          </a:p>
          <a:p>
            <a:pPr lvl="1">
              <a:buFontTx/>
              <a:buChar char="–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Variable Reluctance</a:t>
            </a:r>
          </a:p>
          <a:p>
            <a:pPr lvl="1">
              <a:buFontTx/>
              <a:buChar char="–"/>
            </a:pPr>
            <a:r>
              <a:rPr lang="en-US" sz="1800" dirty="0"/>
              <a:t>Ferromagnetic (not magnetized) rotor</a:t>
            </a:r>
          </a:p>
          <a:p>
            <a:pPr lvl="1">
              <a:buFontTx/>
              <a:buChar char="–"/>
            </a:pPr>
            <a:r>
              <a:rPr lang="en-US" sz="1800" dirty="0"/>
              <a:t>Usually employs toothed rotor for smaller step size</a:t>
            </a:r>
          </a:p>
          <a:p>
            <a:pPr>
              <a:buFontTx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Hybrid</a:t>
            </a:r>
          </a:p>
          <a:p>
            <a:pPr lvl="1">
              <a:buFontTx/>
              <a:buChar char="–"/>
            </a:pPr>
            <a:r>
              <a:rPr lang="en-US" sz="1800" dirty="0"/>
              <a:t>Permanently magnetized rotor</a:t>
            </a:r>
          </a:p>
          <a:p>
            <a:pPr lvl="1">
              <a:buFontTx/>
              <a:buChar char="–"/>
            </a:pPr>
            <a:r>
              <a:rPr lang="en-US" sz="1800" dirty="0"/>
              <a:t>Employs toothed rotor for smaller step size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ABE0EA-F006-DD53-2E5C-F5421B14B796}"/>
              </a:ext>
            </a:extLst>
          </p:cNvPr>
          <p:cNvSpPr txBox="1">
            <a:spLocks/>
          </p:cNvSpPr>
          <p:nvPr/>
        </p:nvSpPr>
        <p:spPr bwMode="auto">
          <a:xfrm>
            <a:off x="7339584" y="1543209"/>
            <a:ext cx="3770376" cy="43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/>
            <a:r>
              <a:rPr lang="en-US" sz="1600" dirty="0"/>
              <a:t> Moderate Torque</a:t>
            </a:r>
          </a:p>
          <a:p>
            <a:pPr marL="400050" lvl="1" indent="0"/>
            <a:r>
              <a:rPr lang="en-US" sz="1600" dirty="0"/>
              <a:t> Large Step Size</a:t>
            </a:r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/>
            <a:endParaRPr lang="en-US" sz="1600" dirty="0"/>
          </a:p>
          <a:p>
            <a:pPr marL="400050" lvl="1" indent="0"/>
            <a:endParaRPr lang="en-US" sz="1600" dirty="0"/>
          </a:p>
          <a:p>
            <a:pPr marL="400050" lvl="1" indent="0"/>
            <a:r>
              <a:rPr lang="en-US" sz="1600" dirty="0"/>
              <a:t> Low Torque</a:t>
            </a:r>
          </a:p>
          <a:p>
            <a:pPr marL="400050" lvl="1" indent="0"/>
            <a:r>
              <a:rPr lang="en-US" sz="1600" dirty="0"/>
              <a:t> Moderate Step Size</a:t>
            </a:r>
          </a:p>
          <a:p>
            <a:pPr marL="400050" lvl="1" indent="0"/>
            <a:r>
              <a:rPr lang="en-US" sz="1600" dirty="0"/>
              <a:t> No Detent Torque</a:t>
            </a:r>
          </a:p>
          <a:p>
            <a:pPr marL="400050" lvl="1" indent="0"/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/>
            <a:endParaRPr lang="en-US" sz="1600" dirty="0"/>
          </a:p>
          <a:p>
            <a:pPr marL="400050" lvl="1" indent="0"/>
            <a:r>
              <a:rPr lang="en-US" sz="1600" dirty="0"/>
              <a:t> High Torque</a:t>
            </a:r>
          </a:p>
          <a:p>
            <a:pPr marL="400050" lvl="1" indent="0"/>
            <a:r>
              <a:rPr lang="en-US" sz="1600" dirty="0"/>
              <a:t> Small Step Size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Mechanical Resonance Example</a:t>
            </a:r>
            <a:endParaRPr lang="en-US" dirty="0"/>
          </a:p>
        </p:txBody>
      </p:sp>
      <p:pic>
        <p:nvPicPr>
          <p:cNvPr id="49154" name="Picture 2" descr="E:\STEPRS\TEK0004.JPG"/>
          <p:cNvPicPr>
            <a:picLocks noChangeAspect="1" noChangeArrowheads="1"/>
          </p:cNvPicPr>
          <p:nvPr/>
        </p:nvPicPr>
        <p:blipFill>
          <a:blip r:embed="rId2"/>
          <a:srcRect l="2840" t="4974" r="18498" b="11040"/>
          <a:stretch>
            <a:fillRect/>
          </a:stretch>
        </p:blipFill>
        <p:spPr bwMode="auto">
          <a:xfrm>
            <a:off x="1119188" y="1425575"/>
            <a:ext cx="25574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E:\STEPRS\TEK0005.JPG"/>
          <p:cNvPicPr>
            <a:picLocks noChangeAspect="1" noChangeArrowheads="1"/>
          </p:cNvPicPr>
          <p:nvPr/>
        </p:nvPicPr>
        <p:blipFill>
          <a:blip r:embed="rId3"/>
          <a:srcRect l="2802" t="4770" r="18243" b="11246"/>
          <a:stretch>
            <a:fillRect/>
          </a:stretch>
        </p:blipFill>
        <p:spPr bwMode="auto">
          <a:xfrm>
            <a:off x="5281613" y="4051300"/>
            <a:ext cx="25669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E:\STEPRS\TEK0007.JPG"/>
          <p:cNvPicPr>
            <a:picLocks noChangeAspect="1" noChangeArrowheads="1"/>
          </p:cNvPicPr>
          <p:nvPr/>
        </p:nvPicPr>
        <p:blipFill>
          <a:blip r:embed="rId4"/>
          <a:srcRect l="2853" t="4790" r="18190" b="11224"/>
          <a:stretch>
            <a:fillRect/>
          </a:stretch>
        </p:blipFill>
        <p:spPr bwMode="auto">
          <a:xfrm>
            <a:off x="1120775" y="4071938"/>
            <a:ext cx="25669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57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3679825" y="2027238"/>
            <a:ext cx="1255713" cy="53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158" name="TextBox 11"/>
          <p:cNvSpPr txBox="1">
            <a:spLocks noChangeArrowheads="1"/>
          </p:cNvSpPr>
          <p:nvPr/>
        </p:nvSpPr>
        <p:spPr bwMode="auto">
          <a:xfrm>
            <a:off x="4941888" y="1855788"/>
            <a:ext cx="21972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Encoder pulses</a:t>
            </a:r>
          </a:p>
          <a:p>
            <a:r>
              <a:rPr lang="en-US" sz="1400">
                <a:latin typeface="+mn-lt"/>
              </a:rPr>
              <a:t>(significant resonance)</a:t>
            </a:r>
          </a:p>
        </p:txBody>
      </p:sp>
      <p:cxnSp>
        <p:nvCxnSpPr>
          <p:cNvPr id="49159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3679825" y="2852738"/>
            <a:ext cx="1273175" cy="1920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160" name="TextBox 14"/>
          <p:cNvSpPr txBox="1">
            <a:spLocks noChangeArrowheads="1"/>
          </p:cNvSpPr>
          <p:nvPr/>
        </p:nvSpPr>
        <p:spPr bwMode="auto">
          <a:xfrm>
            <a:off x="4914900" y="2667000"/>
            <a:ext cx="34295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Current, one coil</a:t>
            </a:r>
          </a:p>
          <a:p>
            <a:r>
              <a:rPr lang="en-US" sz="1400">
                <a:latin typeface="+mn-lt"/>
              </a:rPr>
              <a:t>Microstepping, 3000 microsteps/sec</a:t>
            </a:r>
          </a:p>
          <a:p>
            <a:r>
              <a:rPr lang="en-US" sz="1400">
                <a:latin typeface="+mn-lt"/>
              </a:rPr>
              <a:t>2A max</a:t>
            </a:r>
          </a:p>
        </p:txBody>
      </p:sp>
      <p:sp>
        <p:nvSpPr>
          <p:cNvPr id="49161" name="TextBox 15"/>
          <p:cNvSpPr txBox="1">
            <a:spLocks noChangeArrowheads="1"/>
          </p:cNvSpPr>
          <p:nvPr/>
        </p:nvSpPr>
        <p:spPr bwMode="auto">
          <a:xfrm>
            <a:off x="1057275" y="3681413"/>
            <a:ext cx="36013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Reduce speed to 2500 microsteps/sec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>
            <a:off x="5280025" y="3681413"/>
            <a:ext cx="2469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Reduce current to 1A max</a:t>
            </a:r>
          </a:p>
        </p:txBody>
      </p:sp>
      <p:sp>
        <p:nvSpPr>
          <p:cNvPr id="49163" name="TextBox 18"/>
          <p:cNvSpPr txBox="1">
            <a:spLocks noChangeArrowheads="1"/>
          </p:cNvSpPr>
          <p:nvPr/>
        </p:nvSpPr>
        <p:spPr bwMode="auto">
          <a:xfrm>
            <a:off x="1527589" y="6159500"/>
            <a:ext cx="1770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(slight resonance)</a:t>
            </a:r>
          </a:p>
        </p:txBody>
      </p:sp>
      <p:sp>
        <p:nvSpPr>
          <p:cNvPr id="49164" name="TextBox 19"/>
          <p:cNvSpPr txBox="1">
            <a:spLocks noChangeArrowheads="1"/>
          </p:cNvSpPr>
          <p:nvPr/>
        </p:nvSpPr>
        <p:spPr bwMode="auto">
          <a:xfrm>
            <a:off x="5578111" y="6164329"/>
            <a:ext cx="1980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(minimal resonance)</a:t>
            </a:r>
          </a:p>
        </p:txBody>
      </p:sp>
      <p:sp>
        <p:nvSpPr>
          <p:cNvPr id="49165" name="TextBox 15"/>
          <p:cNvSpPr txBox="1">
            <a:spLocks noChangeArrowheads="1"/>
          </p:cNvSpPr>
          <p:nvPr/>
        </p:nvSpPr>
        <p:spPr bwMode="auto">
          <a:xfrm>
            <a:off x="8344493" y="1738174"/>
            <a:ext cx="26013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Real world example</a:t>
            </a:r>
          </a:p>
          <a:p>
            <a:r>
              <a:rPr lang="en-US" sz="1400" dirty="0">
                <a:latin typeface="+mn-lt"/>
              </a:rPr>
              <a:t>(actual oscilloscope traces)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Back EMF and Resonance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725"/>
            <a:ext cx="10515600" cy="2055813"/>
          </a:xfrm>
        </p:spPr>
        <p:txBody>
          <a:bodyPr rtlCol="0" anchor="ctr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/>
              <a:t>Turning motor acts as  generator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If rotor vibrates due to resonance, back EMF also fluctuates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This causes applied voltage (and current) to fluctuate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These fluctuations tend to dampen out resonances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Fluctuations can cause erratic-looking current waveforms on oscilloscope</a:t>
            </a:r>
          </a:p>
          <a:p>
            <a:pPr lvl="3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Most evident at high speeds (large EMF)</a:t>
            </a:r>
          </a:p>
        </p:txBody>
      </p:sp>
      <p:pic>
        <p:nvPicPr>
          <p:cNvPr id="50179" name="Picture 6" descr="G:\STEPRS\TEK0030.JPG"/>
          <p:cNvPicPr>
            <a:picLocks noChangeAspect="1" noChangeArrowheads="1"/>
          </p:cNvPicPr>
          <p:nvPr/>
        </p:nvPicPr>
        <p:blipFill>
          <a:blip r:embed="rId2"/>
          <a:srcRect l="3540" t="14453" r="19502" b="20071"/>
          <a:stretch>
            <a:fillRect/>
          </a:stretch>
        </p:blipFill>
        <p:spPr bwMode="auto">
          <a:xfrm>
            <a:off x="1255713" y="3551238"/>
            <a:ext cx="365442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15"/>
          <p:cNvSpPr txBox="1">
            <a:spLocks noChangeArrowheads="1"/>
          </p:cNvSpPr>
          <p:nvPr/>
        </p:nvSpPr>
        <p:spPr bwMode="auto">
          <a:xfrm>
            <a:off x="8685671" y="3202089"/>
            <a:ext cx="26013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Real world example</a:t>
            </a:r>
          </a:p>
          <a:p>
            <a:r>
              <a:rPr lang="en-US" sz="1400" dirty="0">
                <a:latin typeface="+mn-lt"/>
              </a:rPr>
              <a:t>(actual oscilloscope traces)</a:t>
            </a:r>
          </a:p>
        </p:txBody>
      </p:sp>
      <p:pic>
        <p:nvPicPr>
          <p:cNvPr id="50181" name="Picture 7" descr="G:\STEPRS\TEK0031.JPG"/>
          <p:cNvPicPr>
            <a:picLocks noChangeAspect="1" noChangeArrowheads="1"/>
          </p:cNvPicPr>
          <p:nvPr/>
        </p:nvPicPr>
        <p:blipFill>
          <a:blip r:embed="rId3"/>
          <a:srcRect l="3255" t="15315" r="20714" b="20810"/>
          <a:stretch>
            <a:fillRect/>
          </a:stretch>
        </p:blipFill>
        <p:spPr bwMode="auto">
          <a:xfrm>
            <a:off x="6067425" y="3943350"/>
            <a:ext cx="306546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9"/>
          <p:cNvSpPr txBox="1">
            <a:spLocks noChangeArrowheads="1"/>
          </p:cNvSpPr>
          <p:nvPr/>
        </p:nvSpPr>
        <p:spPr bwMode="auto">
          <a:xfrm>
            <a:off x="1786208" y="5973763"/>
            <a:ext cx="2614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Motor running in resonance</a:t>
            </a:r>
          </a:p>
        </p:txBody>
      </p: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6316595" y="5975350"/>
            <a:ext cx="2703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Motor stalled (no back EMF)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Back EMF and No Power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 anchor="ctr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/>
              <a:t>Turning motor acts as generator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Turning an unpowered motor by hand generates a voltage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Voltage produced is proportional to speed of rotation</a:t>
            </a:r>
          </a:p>
          <a:p>
            <a:pPr lvl="3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High speed = high voltage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Voltage can be high enough to damage connected electronics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/>
              <a:t>When moving unpowered motors in a system, move them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b="1" i="1" dirty="0"/>
              <a:t>slowly!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Rotor Alignment &amp; Torque</a:t>
            </a:r>
            <a:endParaRPr lang="en-US"/>
          </a:p>
        </p:txBody>
      </p:sp>
      <p:sp>
        <p:nvSpPr>
          <p:cNvPr id="52226" name="Rectangle 12"/>
          <p:cNvSpPr>
            <a:spLocks noChangeArrowheads="1"/>
          </p:cNvSpPr>
          <p:nvPr/>
        </p:nvSpPr>
        <p:spPr bwMode="auto">
          <a:xfrm flipV="1">
            <a:off x="3487738" y="3178175"/>
            <a:ext cx="257175" cy="255588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2227" name="Line 13"/>
          <p:cNvSpPr>
            <a:spLocks noChangeShapeType="1"/>
          </p:cNvSpPr>
          <p:nvPr/>
        </p:nvSpPr>
        <p:spPr bwMode="auto">
          <a:xfrm flipV="1">
            <a:off x="3487738" y="3176588"/>
            <a:ext cx="0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2228" name="Line 14"/>
          <p:cNvSpPr>
            <a:spLocks noChangeShapeType="1"/>
          </p:cNvSpPr>
          <p:nvPr/>
        </p:nvSpPr>
        <p:spPr bwMode="auto">
          <a:xfrm flipV="1">
            <a:off x="3487738" y="3171825"/>
            <a:ext cx="258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2229" name="Line 15"/>
          <p:cNvSpPr>
            <a:spLocks noChangeShapeType="1"/>
          </p:cNvSpPr>
          <p:nvPr/>
        </p:nvSpPr>
        <p:spPr bwMode="auto">
          <a:xfrm>
            <a:off x="3748088" y="3171825"/>
            <a:ext cx="0" cy="261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5824" y="1546225"/>
            <a:ext cx="8788527" cy="7588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dirty="0"/>
              <a:t>When rotor is aligned with stator, no torque is produced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Torque is produced only when rotor is misaligned from stator</a:t>
            </a:r>
          </a:p>
        </p:txBody>
      </p:sp>
      <p:grpSp>
        <p:nvGrpSpPr>
          <p:cNvPr id="52231" name="Group 6"/>
          <p:cNvGrpSpPr>
            <a:grpSpLocks/>
          </p:cNvGrpSpPr>
          <p:nvPr/>
        </p:nvGrpSpPr>
        <p:grpSpPr bwMode="auto">
          <a:xfrm>
            <a:off x="3487738" y="2740025"/>
            <a:ext cx="260350" cy="265113"/>
            <a:chOff x="1192" y="1928"/>
            <a:chExt cx="232" cy="217"/>
          </a:xfrm>
        </p:grpSpPr>
        <p:sp>
          <p:nvSpPr>
            <p:cNvPr id="52248" name="Rectangle 7"/>
            <p:cNvSpPr>
              <a:spLocks noChangeArrowheads="1"/>
            </p:cNvSpPr>
            <p:nvPr/>
          </p:nvSpPr>
          <p:spPr bwMode="auto">
            <a:xfrm>
              <a:off x="1192" y="1935"/>
              <a:ext cx="228" cy="21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2249" name="Line 8"/>
            <p:cNvSpPr>
              <a:spLocks noChangeShapeType="1"/>
            </p:cNvSpPr>
            <p:nvPr/>
          </p:nvSpPr>
          <p:spPr bwMode="auto">
            <a:xfrm>
              <a:off x="1192" y="1933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2250" name="Line 9"/>
            <p:cNvSpPr>
              <a:spLocks noChangeShapeType="1"/>
            </p:cNvSpPr>
            <p:nvPr/>
          </p:nvSpPr>
          <p:spPr bwMode="auto">
            <a:xfrm>
              <a:off x="1192" y="2142"/>
              <a:ext cx="2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2251" name="Line 10"/>
            <p:cNvSpPr>
              <a:spLocks noChangeShapeType="1"/>
            </p:cNvSpPr>
            <p:nvPr/>
          </p:nvSpPr>
          <p:spPr bwMode="auto">
            <a:xfrm flipV="1">
              <a:off x="1424" y="1928"/>
              <a:ext cx="0" cy="2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2232" name="Line 16"/>
          <p:cNvSpPr>
            <a:spLocks noChangeShapeType="1"/>
          </p:cNvSpPr>
          <p:nvPr/>
        </p:nvSpPr>
        <p:spPr bwMode="auto">
          <a:xfrm>
            <a:off x="3621088" y="302895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2233" name="Text Box 28"/>
          <p:cNvSpPr txBox="1">
            <a:spLocks noChangeArrowheads="1"/>
          </p:cNvSpPr>
          <p:nvPr/>
        </p:nvSpPr>
        <p:spPr bwMode="auto">
          <a:xfrm>
            <a:off x="3201988" y="3582988"/>
            <a:ext cx="88423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600" b="1">
                <a:latin typeface="Arial Narrow" pitchFamily="34" charset="0"/>
              </a:rPr>
              <a:t>Aligned:</a:t>
            </a:r>
          </a:p>
          <a:p>
            <a:r>
              <a:rPr lang="en-US" sz="1600" b="1">
                <a:latin typeface="Arial Narrow" pitchFamily="34" charset="0"/>
              </a:rPr>
              <a:t>No torque</a:t>
            </a:r>
          </a:p>
        </p:txBody>
      </p:sp>
      <p:grpSp>
        <p:nvGrpSpPr>
          <p:cNvPr id="52234" name="Group 178"/>
          <p:cNvGrpSpPr>
            <a:grpSpLocks/>
          </p:cNvGrpSpPr>
          <p:nvPr/>
        </p:nvGrpSpPr>
        <p:grpSpPr bwMode="auto">
          <a:xfrm>
            <a:off x="4716463" y="2733675"/>
            <a:ext cx="1014412" cy="1468438"/>
            <a:chOff x="3647333" y="2600921"/>
            <a:chExt cx="1014061" cy="1469391"/>
          </a:xfrm>
        </p:grpSpPr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3863826" y="2600921"/>
              <a:ext cx="265510" cy="265177"/>
              <a:chOff x="1192" y="1928"/>
              <a:chExt cx="236" cy="217"/>
            </a:xfrm>
          </p:grpSpPr>
          <p:sp>
            <p:nvSpPr>
              <p:cNvPr id="52244" name="Rectangle 18"/>
              <p:cNvSpPr>
                <a:spLocks noChangeArrowheads="1"/>
              </p:cNvSpPr>
              <p:nvPr/>
            </p:nvSpPr>
            <p:spPr bwMode="auto">
              <a:xfrm>
                <a:off x="1200" y="1935"/>
                <a:ext cx="228" cy="21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2245" name="Line 19"/>
              <p:cNvSpPr>
                <a:spLocks noChangeShapeType="1"/>
              </p:cNvSpPr>
              <p:nvPr/>
            </p:nvSpPr>
            <p:spPr bwMode="auto">
              <a:xfrm>
                <a:off x="1192" y="1933"/>
                <a:ext cx="0" cy="2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2246" name="Line 20"/>
              <p:cNvSpPr>
                <a:spLocks noChangeShapeType="1"/>
              </p:cNvSpPr>
              <p:nvPr/>
            </p:nvSpPr>
            <p:spPr bwMode="auto">
              <a:xfrm>
                <a:off x="1192" y="2142"/>
                <a:ext cx="23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2247" name="Line 21"/>
              <p:cNvSpPr>
                <a:spLocks noChangeShapeType="1"/>
              </p:cNvSpPr>
              <p:nvPr/>
            </p:nvSpPr>
            <p:spPr bwMode="auto">
              <a:xfrm flipV="1">
                <a:off x="1424" y="1928"/>
                <a:ext cx="0" cy="2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52237" name="Group 22"/>
            <p:cNvGrpSpPr>
              <a:grpSpLocks/>
            </p:cNvGrpSpPr>
            <p:nvPr/>
          </p:nvGrpSpPr>
          <p:grpSpPr bwMode="auto">
            <a:xfrm rot="323359" flipV="1">
              <a:off x="4044959" y="3028625"/>
              <a:ext cx="261010" cy="261511"/>
              <a:chOff x="1192" y="1928"/>
              <a:chExt cx="232" cy="214"/>
            </a:xfrm>
          </p:grpSpPr>
          <p:sp>
            <p:nvSpPr>
              <p:cNvPr id="52240" name="Rectangle 23"/>
              <p:cNvSpPr>
                <a:spLocks noChangeArrowheads="1"/>
              </p:cNvSpPr>
              <p:nvPr/>
            </p:nvSpPr>
            <p:spPr bwMode="auto">
              <a:xfrm>
                <a:off x="1192" y="1928"/>
                <a:ext cx="228" cy="21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2241" name="Line 24"/>
              <p:cNvSpPr>
                <a:spLocks noChangeShapeType="1"/>
              </p:cNvSpPr>
              <p:nvPr/>
            </p:nvSpPr>
            <p:spPr bwMode="auto">
              <a:xfrm>
                <a:off x="1192" y="1933"/>
                <a:ext cx="0" cy="2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2242" name="Line 25"/>
              <p:cNvSpPr>
                <a:spLocks noChangeShapeType="1"/>
              </p:cNvSpPr>
              <p:nvPr/>
            </p:nvSpPr>
            <p:spPr bwMode="auto">
              <a:xfrm>
                <a:off x="1192" y="2142"/>
                <a:ext cx="23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2243" name="Line 26"/>
              <p:cNvSpPr>
                <a:spLocks noChangeShapeType="1"/>
              </p:cNvSpPr>
              <p:nvPr/>
            </p:nvSpPr>
            <p:spPr bwMode="auto">
              <a:xfrm flipV="1">
                <a:off x="1424" y="1928"/>
                <a:ext cx="0" cy="2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52238" name="Line 27"/>
            <p:cNvSpPr>
              <a:spLocks noChangeShapeType="1"/>
            </p:cNvSpPr>
            <p:nvPr/>
          </p:nvSpPr>
          <p:spPr bwMode="auto">
            <a:xfrm>
              <a:off x="4007833" y="2884428"/>
              <a:ext cx="177757" cy="122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2239" name="Text Box 29"/>
            <p:cNvSpPr txBox="1">
              <a:spLocks noChangeArrowheads="1"/>
            </p:cNvSpPr>
            <p:nvPr/>
          </p:nvSpPr>
          <p:spPr bwMode="auto">
            <a:xfrm>
              <a:off x="3647333" y="3436188"/>
              <a:ext cx="1014061" cy="63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Misaligned:</a:t>
              </a:r>
            </a:p>
            <a:p>
              <a:r>
                <a:rPr lang="en-US" sz="1600" b="1">
                  <a:latin typeface="Arial Narrow" pitchFamily="34" charset="0"/>
                </a:rPr>
                <a:t>Torque</a:t>
              </a:r>
            </a:p>
          </p:txBody>
        </p:sp>
      </p:grpSp>
      <p:sp>
        <p:nvSpPr>
          <p:cNvPr id="29" name="Rectangle 153"/>
          <p:cNvSpPr>
            <a:spLocks noChangeArrowheads="1"/>
          </p:cNvSpPr>
          <p:nvPr/>
        </p:nvSpPr>
        <p:spPr bwMode="auto">
          <a:xfrm>
            <a:off x="901700" y="4427538"/>
            <a:ext cx="8772652" cy="189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Torque increases as misalignment increase (up to a point)</a:t>
            </a:r>
          </a:p>
          <a:p>
            <a:pPr marL="8001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Spring-like effect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Misalignment increases as torque loading increases (position error)</a:t>
            </a:r>
          </a:p>
          <a:p>
            <a:pPr marL="8001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Position error under load can approach one full step (multiple </a:t>
            </a:r>
            <a:r>
              <a:rPr lang="en-US" sz="1600" dirty="0" err="1">
                <a:latin typeface="+mn-lt"/>
                <a:cs typeface="+mn-cs"/>
              </a:rPr>
              <a:t>microsteps</a:t>
            </a:r>
            <a:r>
              <a:rPr lang="en-US" sz="1600" dirty="0">
                <a:latin typeface="+mn-lt"/>
                <a:cs typeface="+mn-cs"/>
              </a:rPr>
              <a:t>)</a:t>
            </a: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Torque vs Rotor Displacement</a:t>
            </a:r>
            <a:endParaRPr lang="en-US"/>
          </a:p>
        </p:txBody>
      </p:sp>
      <p:grpSp>
        <p:nvGrpSpPr>
          <p:cNvPr id="53250" name="Group 64"/>
          <p:cNvGrpSpPr>
            <a:grpSpLocks/>
          </p:cNvGrpSpPr>
          <p:nvPr/>
        </p:nvGrpSpPr>
        <p:grpSpPr bwMode="auto">
          <a:xfrm rot="17843942" flipH="1">
            <a:off x="8422481" y="1669257"/>
            <a:ext cx="174625" cy="436562"/>
            <a:chOff x="3232" y="2604"/>
            <a:chExt cx="161" cy="386"/>
          </a:xfrm>
        </p:grpSpPr>
        <p:sp>
          <p:nvSpPr>
            <p:cNvPr id="53536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37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38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39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40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3251" name="Group 64"/>
          <p:cNvGrpSpPr>
            <a:grpSpLocks/>
          </p:cNvGrpSpPr>
          <p:nvPr/>
        </p:nvGrpSpPr>
        <p:grpSpPr bwMode="auto">
          <a:xfrm rot="19924869" flipH="1">
            <a:off x="8766175" y="2008188"/>
            <a:ext cx="173038" cy="434975"/>
            <a:chOff x="3232" y="2604"/>
            <a:chExt cx="161" cy="386"/>
          </a:xfrm>
        </p:grpSpPr>
        <p:sp>
          <p:nvSpPr>
            <p:cNvPr id="53531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32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33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34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35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3252" name="Group 64"/>
          <p:cNvGrpSpPr>
            <a:grpSpLocks/>
          </p:cNvGrpSpPr>
          <p:nvPr/>
        </p:nvGrpSpPr>
        <p:grpSpPr bwMode="auto">
          <a:xfrm rot="17667453" flipH="1">
            <a:off x="5055394" y="1758156"/>
            <a:ext cx="173038" cy="434975"/>
            <a:chOff x="3232" y="2604"/>
            <a:chExt cx="161" cy="386"/>
          </a:xfrm>
        </p:grpSpPr>
        <p:sp>
          <p:nvSpPr>
            <p:cNvPr id="53526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27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28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29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30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3253" name="Group 64"/>
          <p:cNvGrpSpPr>
            <a:grpSpLocks/>
          </p:cNvGrpSpPr>
          <p:nvPr/>
        </p:nvGrpSpPr>
        <p:grpSpPr bwMode="auto">
          <a:xfrm rot="20097027" flipH="1">
            <a:off x="5392738" y="2093913"/>
            <a:ext cx="174625" cy="434975"/>
            <a:chOff x="3232" y="2604"/>
            <a:chExt cx="161" cy="386"/>
          </a:xfrm>
        </p:grpSpPr>
        <p:sp>
          <p:nvSpPr>
            <p:cNvPr id="53521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22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23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24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25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3254" name="Group 64"/>
          <p:cNvGrpSpPr>
            <a:grpSpLocks/>
          </p:cNvGrpSpPr>
          <p:nvPr/>
        </p:nvGrpSpPr>
        <p:grpSpPr bwMode="auto">
          <a:xfrm rot="19924869" flipH="1">
            <a:off x="2116138" y="2087563"/>
            <a:ext cx="173037" cy="436562"/>
            <a:chOff x="3232" y="2604"/>
            <a:chExt cx="161" cy="386"/>
          </a:xfrm>
        </p:grpSpPr>
        <p:sp>
          <p:nvSpPr>
            <p:cNvPr id="53516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17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18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19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20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3255" name="Group 64"/>
          <p:cNvGrpSpPr>
            <a:grpSpLocks/>
          </p:cNvGrpSpPr>
          <p:nvPr/>
        </p:nvGrpSpPr>
        <p:grpSpPr bwMode="auto">
          <a:xfrm rot="17843942" flipH="1">
            <a:off x="1770063" y="1762125"/>
            <a:ext cx="174625" cy="434975"/>
            <a:chOff x="3232" y="2604"/>
            <a:chExt cx="161" cy="386"/>
          </a:xfrm>
        </p:grpSpPr>
        <p:sp>
          <p:nvSpPr>
            <p:cNvPr id="53511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12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13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14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515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3256" name="Group 30"/>
          <p:cNvGrpSpPr>
            <a:grpSpLocks/>
          </p:cNvGrpSpPr>
          <p:nvPr/>
        </p:nvGrpSpPr>
        <p:grpSpPr bwMode="auto">
          <a:xfrm rot="-360540">
            <a:off x="3246438" y="2141538"/>
            <a:ext cx="330200" cy="481012"/>
            <a:chOff x="4163" y="2095"/>
            <a:chExt cx="208" cy="303"/>
          </a:xfrm>
        </p:grpSpPr>
        <p:sp>
          <p:nvSpPr>
            <p:cNvPr id="53509" name="Rectangle 31"/>
            <p:cNvSpPr>
              <a:spLocks noChangeArrowheads="1"/>
            </p:cNvSpPr>
            <p:nvPr/>
          </p:nvSpPr>
          <p:spPr bwMode="auto">
            <a:xfrm rot="1547400">
              <a:off x="4241" y="2095"/>
              <a:ext cx="130" cy="19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510" name="Oval 32"/>
            <p:cNvSpPr>
              <a:spLocks noChangeArrowheads="1"/>
            </p:cNvSpPr>
            <p:nvPr/>
          </p:nvSpPr>
          <p:spPr bwMode="auto">
            <a:xfrm rot="1547400">
              <a:off x="4163" y="2258"/>
              <a:ext cx="150" cy="140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3257" name="Group 301"/>
          <p:cNvGrpSpPr>
            <a:grpSpLocks/>
          </p:cNvGrpSpPr>
          <p:nvPr/>
        </p:nvGrpSpPr>
        <p:grpSpPr bwMode="auto">
          <a:xfrm>
            <a:off x="3046413" y="1687513"/>
            <a:ext cx="1162050" cy="1158875"/>
            <a:chOff x="2370138" y="1716089"/>
            <a:chExt cx="1162049" cy="1159356"/>
          </a:xfrm>
        </p:grpSpPr>
        <p:grpSp>
          <p:nvGrpSpPr>
            <p:cNvPr id="53459" name="Group 64"/>
            <p:cNvGrpSpPr>
              <a:grpSpLocks/>
            </p:cNvGrpSpPr>
            <p:nvPr/>
          </p:nvGrpSpPr>
          <p:grpSpPr bwMode="auto">
            <a:xfrm rot="17594957" flipH="1">
              <a:off x="2813500" y="1800635"/>
              <a:ext cx="173674" cy="435587"/>
              <a:chOff x="3232" y="2604"/>
              <a:chExt cx="161" cy="386"/>
            </a:xfrm>
          </p:grpSpPr>
          <p:sp>
            <p:nvSpPr>
              <p:cNvPr id="53504" name="Line 65"/>
              <p:cNvSpPr>
                <a:spLocks noChangeShapeType="1"/>
              </p:cNvSpPr>
              <p:nvPr/>
            </p:nvSpPr>
            <p:spPr bwMode="auto">
              <a:xfrm>
                <a:off x="3393" y="2709"/>
                <a:ext cx="0" cy="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505" name="Line 66"/>
              <p:cNvSpPr>
                <a:spLocks noChangeShapeType="1"/>
              </p:cNvSpPr>
              <p:nvPr/>
            </p:nvSpPr>
            <p:spPr bwMode="auto">
              <a:xfrm flipH="1">
                <a:off x="3234" y="2708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506" name="Line 67"/>
              <p:cNvSpPr>
                <a:spLocks noChangeShapeType="1"/>
              </p:cNvSpPr>
              <p:nvPr/>
            </p:nvSpPr>
            <p:spPr bwMode="auto">
              <a:xfrm flipH="1">
                <a:off x="3234" y="2886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507" name="Line 68"/>
              <p:cNvSpPr>
                <a:spLocks noChangeShapeType="1"/>
              </p:cNvSpPr>
              <p:nvPr/>
            </p:nvSpPr>
            <p:spPr bwMode="auto">
              <a:xfrm>
                <a:off x="3232" y="2886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508" name="Line 69"/>
              <p:cNvSpPr>
                <a:spLocks noChangeShapeType="1"/>
              </p:cNvSpPr>
              <p:nvPr/>
            </p:nvSpPr>
            <p:spPr bwMode="auto">
              <a:xfrm>
                <a:off x="3232" y="2604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53460" name="Group 64"/>
            <p:cNvGrpSpPr>
              <a:grpSpLocks/>
            </p:cNvGrpSpPr>
            <p:nvPr/>
          </p:nvGrpSpPr>
          <p:grpSpPr bwMode="auto">
            <a:xfrm rot="20157666" flipH="1">
              <a:off x="3158783" y="2138771"/>
              <a:ext cx="173674" cy="435587"/>
              <a:chOff x="3232" y="2604"/>
              <a:chExt cx="161" cy="386"/>
            </a:xfrm>
          </p:grpSpPr>
          <p:sp>
            <p:nvSpPr>
              <p:cNvPr id="53499" name="Line 65"/>
              <p:cNvSpPr>
                <a:spLocks noChangeShapeType="1"/>
              </p:cNvSpPr>
              <p:nvPr/>
            </p:nvSpPr>
            <p:spPr bwMode="auto">
              <a:xfrm>
                <a:off x="3393" y="2709"/>
                <a:ext cx="0" cy="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500" name="Line 66"/>
              <p:cNvSpPr>
                <a:spLocks noChangeShapeType="1"/>
              </p:cNvSpPr>
              <p:nvPr/>
            </p:nvSpPr>
            <p:spPr bwMode="auto">
              <a:xfrm flipH="1">
                <a:off x="3234" y="2708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501" name="Line 67"/>
              <p:cNvSpPr>
                <a:spLocks noChangeShapeType="1"/>
              </p:cNvSpPr>
              <p:nvPr/>
            </p:nvSpPr>
            <p:spPr bwMode="auto">
              <a:xfrm flipH="1">
                <a:off x="3234" y="2886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502" name="Line 68"/>
              <p:cNvSpPr>
                <a:spLocks noChangeShapeType="1"/>
              </p:cNvSpPr>
              <p:nvPr/>
            </p:nvSpPr>
            <p:spPr bwMode="auto">
              <a:xfrm>
                <a:off x="3232" y="2886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503" name="Line 69"/>
              <p:cNvSpPr>
                <a:spLocks noChangeShapeType="1"/>
              </p:cNvSpPr>
              <p:nvPr/>
            </p:nvSpPr>
            <p:spPr bwMode="auto">
              <a:xfrm>
                <a:off x="3232" y="2604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53461" name="Group 33"/>
            <p:cNvGrpSpPr>
              <a:grpSpLocks/>
            </p:cNvGrpSpPr>
            <p:nvPr/>
          </p:nvGrpSpPr>
          <p:grpSpPr bwMode="auto">
            <a:xfrm>
              <a:off x="3201987" y="2313233"/>
              <a:ext cx="330200" cy="562212"/>
              <a:chOff x="5153" y="2143"/>
              <a:chExt cx="208" cy="354"/>
            </a:xfrm>
          </p:grpSpPr>
          <p:grpSp>
            <p:nvGrpSpPr>
              <p:cNvPr id="53487" name="Group 34"/>
              <p:cNvGrpSpPr>
                <a:grpSpLocks/>
              </p:cNvGrpSpPr>
              <p:nvPr/>
            </p:nvGrpSpPr>
            <p:grpSpPr bwMode="auto">
              <a:xfrm flipH="1">
                <a:off x="5153" y="2149"/>
                <a:ext cx="208" cy="346"/>
                <a:chOff x="3087" y="2556"/>
                <a:chExt cx="303" cy="486"/>
              </a:xfrm>
            </p:grpSpPr>
            <p:sp>
              <p:nvSpPr>
                <p:cNvPr id="53496" name="Rectangle 35"/>
                <p:cNvSpPr>
                  <a:spLocks noChangeArrowheads="1"/>
                </p:cNvSpPr>
                <p:nvPr/>
              </p:nvSpPr>
              <p:spPr bwMode="auto">
                <a:xfrm flipV="1">
                  <a:off x="3090" y="255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497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7" y="2889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498" name="Rectangle 37"/>
                <p:cNvSpPr>
                  <a:spLocks noChangeArrowheads="1"/>
                </p:cNvSpPr>
                <p:nvPr/>
              </p:nvSpPr>
              <p:spPr bwMode="auto">
                <a:xfrm>
                  <a:off x="3090" y="2709"/>
                  <a:ext cx="300" cy="1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3488" name="Group 38"/>
              <p:cNvGrpSpPr>
                <a:grpSpLocks/>
              </p:cNvGrpSpPr>
              <p:nvPr/>
            </p:nvGrpSpPr>
            <p:grpSpPr bwMode="auto">
              <a:xfrm flipH="1">
                <a:off x="5153" y="2143"/>
                <a:ext cx="208" cy="354"/>
                <a:chOff x="3087" y="2547"/>
                <a:chExt cx="306" cy="498"/>
              </a:xfrm>
            </p:grpSpPr>
            <p:grpSp>
              <p:nvGrpSpPr>
                <p:cNvPr id="53489" name="Group 39"/>
                <p:cNvGrpSpPr>
                  <a:grpSpLocks/>
                </p:cNvGrpSpPr>
                <p:nvPr/>
              </p:nvGrpSpPr>
              <p:grpSpPr bwMode="auto">
                <a:xfrm>
                  <a:off x="3232" y="2604"/>
                  <a:ext cx="161" cy="386"/>
                  <a:chOff x="3232" y="2604"/>
                  <a:chExt cx="161" cy="386"/>
                </a:xfrm>
              </p:grpSpPr>
              <p:sp>
                <p:nvSpPr>
                  <p:cNvPr id="5349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393" y="2709"/>
                    <a:ext cx="0" cy="17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92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708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93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886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9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886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9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604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49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3087" y="2547"/>
                  <a:ext cx="3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462" name="Group 46"/>
            <p:cNvGrpSpPr>
              <a:grpSpLocks/>
            </p:cNvGrpSpPr>
            <p:nvPr/>
          </p:nvGrpSpPr>
          <p:grpSpPr bwMode="auto">
            <a:xfrm rot="-5400000">
              <a:off x="2485956" y="1600271"/>
              <a:ext cx="330339" cy="561975"/>
              <a:chOff x="5153" y="2143"/>
              <a:chExt cx="208" cy="354"/>
            </a:xfrm>
          </p:grpSpPr>
          <p:grpSp>
            <p:nvGrpSpPr>
              <p:cNvPr id="53475" name="Group 47"/>
              <p:cNvGrpSpPr>
                <a:grpSpLocks/>
              </p:cNvGrpSpPr>
              <p:nvPr/>
            </p:nvGrpSpPr>
            <p:grpSpPr bwMode="auto">
              <a:xfrm flipH="1">
                <a:off x="5153" y="2149"/>
                <a:ext cx="208" cy="346"/>
                <a:chOff x="3087" y="2556"/>
                <a:chExt cx="303" cy="486"/>
              </a:xfrm>
            </p:grpSpPr>
            <p:sp>
              <p:nvSpPr>
                <p:cNvPr id="53484" name="Rectangle 48"/>
                <p:cNvSpPr>
                  <a:spLocks noChangeArrowheads="1"/>
                </p:cNvSpPr>
                <p:nvPr/>
              </p:nvSpPr>
              <p:spPr bwMode="auto">
                <a:xfrm flipV="1">
                  <a:off x="3090" y="255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485" name="Rectangle 49"/>
                <p:cNvSpPr>
                  <a:spLocks noChangeArrowheads="1"/>
                </p:cNvSpPr>
                <p:nvPr/>
              </p:nvSpPr>
              <p:spPr bwMode="auto">
                <a:xfrm>
                  <a:off x="3087" y="2889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486" name="Rectangle 50"/>
                <p:cNvSpPr>
                  <a:spLocks noChangeArrowheads="1"/>
                </p:cNvSpPr>
                <p:nvPr/>
              </p:nvSpPr>
              <p:spPr bwMode="auto">
                <a:xfrm>
                  <a:off x="3090" y="2709"/>
                  <a:ext cx="300" cy="1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3476" name="Group 51"/>
              <p:cNvGrpSpPr>
                <a:grpSpLocks/>
              </p:cNvGrpSpPr>
              <p:nvPr/>
            </p:nvGrpSpPr>
            <p:grpSpPr bwMode="auto">
              <a:xfrm flipH="1">
                <a:off x="5153" y="2143"/>
                <a:ext cx="208" cy="354"/>
                <a:chOff x="3087" y="2547"/>
                <a:chExt cx="306" cy="498"/>
              </a:xfrm>
            </p:grpSpPr>
            <p:grpSp>
              <p:nvGrpSpPr>
                <p:cNvPr id="53477" name="Group 52"/>
                <p:cNvGrpSpPr>
                  <a:grpSpLocks/>
                </p:cNvGrpSpPr>
                <p:nvPr/>
              </p:nvGrpSpPr>
              <p:grpSpPr bwMode="auto">
                <a:xfrm>
                  <a:off x="3232" y="2604"/>
                  <a:ext cx="161" cy="386"/>
                  <a:chOff x="3232" y="2604"/>
                  <a:chExt cx="161" cy="386"/>
                </a:xfrm>
              </p:grpSpPr>
              <p:sp>
                <p:nvSpPr>
                  <p:cNvPr id="5347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393" y="2709"/>
                    <a:ext cx="0" cy="17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80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708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81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886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8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886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8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604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47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087" y="2547"/>
                  <a:ext cx="3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463" name="Group 59"/>
            <p:cNvGrpSpPr>
              <a:grpSpLocks/>
            </p:cNvGrpSpPr>
            <p:nvPr/>
          </p:nvGrpSpPr>
          <p:grpSpPr bwMode="auto">
            <a:xfrm rot="18844002" flipH="1">
              <a:off x="2993956" y="1825788"/>
              <a:ext cx="330339" cy="549275"/>
              <a:chOff x="3087" y="2556"/>
              <a:chExt cx="303" cy="486"/>
            </a:xfrm>
          </p:grpSpPr>
          <p:sp>
            <p:nvSpPr>
              <p:cNvPr id="53472" name="Rectangle 60"/>
              <p:cNvSpPr>
                <a:spLocks noChangeArrowheads="1"/>
              </p:cNvSpPr>
              <p:nvPr/>
            </p:nvSpPr>
            <p:spPr bwMode="auto">
              <a:xfrm flipV="1">
                <a:off x="3090" y="255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473" name="Rectangle 61"/>
              <p:cNvSpPr>
                <a:spLocks noChangeArrowheads="1"/>
              </p:cNvSpPr>
              <p:nvPr/>
            </p:nvSpPr>
            <p:spPr bwMode="auto">
              <a:xfrm>
                <a:off x="3087" y="2889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474" name="Rectangle 62"/>
              <p:cNvSpPr>
                <a:spLocks noChangeArrowheads="1"/>
              </p:cNvSpPr>
              <p:nvPr/>
            </p:nvSpPr>
            <p:spPr bwMode="auto">
              <a:xfrm>
                <a:off x="3090" y="2709"/>
                <a:ext cx="30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3464" name="Group 63"/>
            <p:cNvGrpSpPr>
              <a:grpSpLocks/>
            </p:cNvGrpSpPr>
            <p:nvPr/>
          </p:nvGrpSpPr>
          <p:grpSpPr bwMode="auto">
            <a:xfrm rot="18844002" flipH="1">
              <a:off x="2992369" y="1817850"/>
              <a:ext cx="330339" cy="561975"/>
              <a:chOff x="3087" y="2547"/>
              <a:chExt cx="306" cy="498"/>
            </a:xfrm>
          </p:grpSpPr>
          <p:grpSp>
            <p:nvGrpSpPr>
              <p:cNvPr id="53465" name="Group 64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3467" name="Line 65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68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6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70" name="Line 68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71" name="Line 69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3466" name="Line 70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  <p:sp>
        <p:nvSpPr>
          <p:cNvPr id="53258" name="Text Box 156"/>
          <p:cNvSpPr txBox="1">
            <a:spLocks noChangeArrowheads="1"/>
          </p:cNvSpPr>
          <p:nvPr/>
        </p:nvSpPr>
        <p:spPr bwMode="auto">
          <a:xfrm>
            <a:off x="2922588" y="2879725"/>
            <a:ext cx="1354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1200">
                <a:latin typeface="+mn-lt"/>
              </a:rPr>
              <a:t>Maximum torque at one step displacement</a:t>
            </a:r>
          </a:p>
        </p:txBody>
      </p:sp>
      <p:grpSp>
        <p:nvGrpSpPr>
          <p:cNvPr id="53259" name="Group 71"/>
          <p:cNvGrpSpPr>
            <a:grpSpLocks/>
          </p:cNvGrpSpPr>
          <p:nvPr/>
        </p:nvGrpSpPr>
        <p:grpSpPr bwMode="auto">
          <a:xfrm rot="1252664">
            <a:off x="4867275" y="2133600"/>
            <a:ext cx="330200" cy="481013"/>
            <a:chOff x="4163" y="2095"/>
            <a:chExt cx="208" cy="303"/>
          </a:xfrm>
        </p:grpSpPr>
        <p:sp>
          <p:nvSpPr>
            <p:cNvPr id="53457" name="Rectangle 72"/>
            <p:cNvSpPr>
              <a:spLocks noChangeArrowheads="1"/>
            </p:cNvSpPr>
            <p:nvPr/>
          </p:nvSpPr>
          <p:spPr bwMode="auto">
            <a:xfrm rot="1547400">
              <a:off x="4241" y="2095"/>
              <a:ext cx="130" cy="19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458" name="Oval 73"/>
            <p:cNvSpPr>
              <a:spLocks noChangeArrowheads="1"/>
            </p:cNvSpPr>
            <p:nvPr/>
          </p:nvSpPr>
          <p:spPr bwMode="auto">
            <a:xfrm rot="1547400">
              <a:off x="4163" y="2258"/>
              <a:ext cx="150" cy="140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3260" name="Group 74"/>
          <p:cNvGrpSpPr>
            <a:grpSpLocks/>
          </p:cNvGrpSpPr>
          <p:nvPr/>
        </p:nvGrpSpPr>
        <p:grpSpPr bwMode="auto">
          <a:xfrm>
            <a:off x="5443538" y="2271713"/>
            <a:ext cx="330200" cy="561975"/>
            <a:chOff x="5153" y="2143"/>
            <a:chExt cx="208" cy="354"/>
          </a:xfrm>
        </p:grpSpPr>
        <p:grpSp>
          <p:nvGrpSpPr>
            <p:cNvPr id="53445" name="Group 75"/>
            <p:cNvGrpSpPr>
              <a:grpSpLocks/>
            </p:cNvGrpSpPr>
            <p:nvPr/>
          </p:nvGrpSpPr>
          <p:grpSpPr bwMode="auto">
            <a:xfrm flipH="1">
              <a:off x="5153" y="2149"/>
              <a:ext cx="208" cy="346"/>
              <a:chOff x="3087" y="2556"/>
              <a:chExt cx="303" cy="486"/>
            </a:xfrm>
          </p:grpSpPr>
          <p:sp>
            <p:nvSpPr>
              <p:cNvPr id="53454" name="Rectangle 76"/>
              <p:cNvSpPr>
                <a:spLocks noChangeArrowheads="1"/>
              </p:cNvSpPr>
              <p:nvPr/>
            </p:nvSpPr>
            <p:spPr bwMode="auto">
              <a:xfrm flipV="1">
                <a:off x="3090" y="255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455" name="Rectangle 77"/>
              <p:cNvSpPr>
                <a:spLocks noChangeArrowheads="1"/>
              </p:cNvSpPr>
              <p:nvPr/>
            </p:nvSpPr>
            <p:spPr bwMode="auto">
              <a:xfrm>
                <a:off x="3087" y="2889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456" name="Rectangle 78"/>
              <p:cNvSpPr>
                <a:spLocks noChangeArrowheads="1"/>
              </p:cNvSpPr>
              <p:nvPr/>
            </p:nvSpPr>
            <p:spPr bwMode="auto">
              <a:xfrm>
                <a:off x="3090" y="2709"/>
                <a:ext cx="300" cy="18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3446" name="Group 79"/>
            <p:cNvGrpSpPr>
              <a:grpSpLocks/>
            </p:cNvGrpSpPr>
            <p:nvPr/>
          </p:nvGrpSpPr>
          <p:grpSpPr bwMode="auto">
            <a:xfrm flipH="1">
              <a:off x="5153" y="2143"/>
              <a:ext cx="208" cy="354"/>
              <a:chOff x="3087" y="2547"/>
              <a:chExt cx="306" cy="498"/>
            </a:xfrm>
          </p:grpSpPr>
          <p:grpSp>
            <p:nvGrpSpPr>
              <p:cNvPr id="53447" name="Group 80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3449" name="Line 81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50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5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52" name="Line 84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53" name="Line 85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3448" name="Line 86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  <p:grpSp>
        <p:nvGrpSpPr>
          <p:cNvPr id="53261" name="Group 87"/>
          <p:cNvGrpSpPr>
            <a:grpSpLocks/>
          </p:cNvGrpSpPr>
          <p:nvPr/>
        </p:nvGrpSpPr>
        <p:grpSpPr bwMode="auto">
          <a:xfrm rot="-5400000">
            <a:off x="4727576" y="1555750"/>
            <a:ext cx="330200" cy="561975"/>
            <a:chOff x="5153" y="2143"/>
            <a:chExt cx="208" cy="354"/>
          </a:xfrm>
        </p:grpSpPr>
        <p:grpSp>
          <p:nvGrpSpPr>
            <p:cNvPr id="53433" name="Group 88"/>
            <p:cNvGrpSpPr>
              <a:grpSpLocks/>
            </p:cNvGrpSpPr>
            <p:nvPr/>
          </p:nvGrpSpPr>
          <p:grpSpPr bwMode="auto">
            <a:xfrm flipH="1">
              <a:off x="5153" y="2149"/>
              <a:ext cx="208" cy="346"/>
              <a:chOff x="3087" y="2556"/>
              <a:chExt cx="303" cy="486"/>
            </a:xfrm>
          </p:grpSpPr>
          <p:sp>
            <p:nvSpPr>
              <p:cNvPr id="53442" name="Rectangle 89"/>
              <p:cNvSpPr>
                <a:spLocks noChangeArrowheads="1"/>
              </p:cNvSpPr>
              <p:nvPr/>
            </p:nvSpPr>
            <p:spPr bwMode="auto">
              <a:xfrm flipV="1">
                <a:off x="3090" y="255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443" name="Rectangle 90"/>
              <p:cNvSpPr>
                <a:spLocks noChangeArrowheads="1"/>
              </p:cNvSpPr>
              <p:nvPr/>
            </p:nvSpPr>
            <p:spPr bwMode="auto">
              <a:xfrm>
                <a:off x="3087" y="2889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444" name="Rectangle 91"/>
              <p:cNvSpPr>
                <a:spLocks noChangeArrowheads="1"/>
              </p:cNvSpPr>
              <p:nvPr/>
            </p:nvSpPr>
            <p:spPr bwMode="auto">
              <a:xfrm>
                <a:off x="3090" y="2709"/>
                <a:ext cx="300" cy="18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3434" name="Group 92"/>
            <p:cNvGrpSpPr>
              <a:grpSpLocks/>
            </p:cNvGrpSpPr>
            <p:nvPr/>
          </p:nvGrpSpPr>
          <p:grpSpPr bwMode="auto">
            <a:xfrm flipH="1">
              <a:off x="5153" y="2143"/>
              <a:ext cx="208" cy="354"/>
              <a:chOff x="3087" y="2547"/>
              <a:chExt cx="306" cy="498"/>
            </a:xfrm>
          </p:grpSpPr>
          <p:grpSp>
            <p:nvGrpSpPr>
              <p:cNvPr id="53435" name="Group 93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3437" name="Line 94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38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39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40" name="Line 97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441" name="Line 98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3436" name="Line 99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  <p:grpSp>
        <p:nvGrpSpPr>
          <p:cNvPr id="53262" name="Group 100"/>
          <p:cNvGrpSpPr>
            <a:grpSpLocks/>
          </p:cNvGrpSpPr>
          <p:nvPr/>
        </p:nvGrpSpPr>
        <p:grpSpPr bwMode="auto">
          <a:xfrm rot="18844002" flipH="1">
            <a:off x="5235576" y="1781175"/>
            <a:ext cx="330200" cy="549275"/>
            <a:chOff x="3087" y="2556"/>
            <a:chExt cx="303" cy="486"/>
          </a:xfrm>
        </p:grpSpPr>
        <p:sp>
          <p:nvSpPr>
            <p:cNvPr id="53430" name="Rectangle 101"/>
            <p:cNvSpPr>
              <a:spLocks noChangeArrowheads="1"/>
            </p:cNvSpPr>
            <p:nvPr/>
          </p:nvSpPr>
          <p:spPr bwMode="auto">
            <a:xfrm flipV="1">
              <a:off x="3090" y="2556"/>
              <a:ext cx="144" cy="15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431" name="Rectangle 102"/>
            <p:cNvSpPr>
              <a:spLocks noChangeArrowheads="1"/>
            </p:cNvSpPr>
            <p:nvPr/>
          </p:nvSpPr>
          <p:spPr bwMode="auto">
            <a:xfrm>
              <a:off x="3087" y="2889"/>
              <a:ext cx="144" cy="15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432" name="Rectangle 103"/>
            <p:cNvSpPr>
              <a:spLocks noChangeArrowheads="1"/>
            </p:cNvSpPr>
            <p:nvPr/>
          </p:nvSpPr>
          <p:spPr bwMode="auto">
            <a:xfrm>
              <a:off x="3090" y="2709"/>
              <a:ext cx="300" cy="18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3263" name="Group 104"/>
          <p:cNvGrpSpPr>
            <a:grpSpLocks/>
          </p:cNvGrpSpPr>
          <p:nvPr/>
        </p:nvGrpSpPr>
        <p:grpSpPr bwMode="auto">
          <a:xfrm rot="18844002" flipH="1">
            <a:off x="5233988" y="1773237"/>
            <a:ext cx="330200" cy="561975"/>
            <a:chOff x="3087" y="2547"/>
            <a:chExt cx="306" cy="498"/>
          </a:xfrm>
        </p:grpSpPr>
        <p:grpSp>
          <p:nvGrpSpPr>
            <p:cNvPr id="53423" name="Group 105"/>
            <p:cNvGrpSpPr>
              <a:grpSpLocks/>
            </p:cNvGrpSpPr>
            <p:nvPr/>
          </p:nvGrpSpPr>
          <p:grpSpPr bwMode="auto">
            <a:xfrm>
              <a:off x="3232" y="2604"/>
              <a:ext cx="161" cy="386"/>
              <a:chOff x="3232" y="2604"/>
              <a:chExt cx="161" cy="386"/>
            </a:xfrm>
          </p:grpSpPr>
          <p:sp>
            <p:nvSpPr>
              <p:cNvPr id="53425" name="Line 106"/>
              <p:cNvSpPr>
                <a:spLocks noChangeShapeType="1"/>
              </p:cNvSpPr>
              <p:nvPr/>
            </p:nvSpPr>
            <p:spPr bwMode="auto">
              <a:xfrm>
                <a:off x="3393" y="2709"/>
                <a:ext cx="0" cy="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26" name="Line 107"/>
              <p:cNvSpPr>
                <a:spLocks noChangeShapeType="1"/>
              </p:cNvSpPr>
              <p:nvPr/>
            </p:nvSpPr>
            <p:spPr bwMode="auto">
              <a:xfrm flipH="1">
                <a:off x="3234" y="2708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27" name="Line 108"/>
              <p:cNvSpPr>
                <a:spLocks noChangeShapeType="1"/>
              </p:cNvSpPr>
              <p:nvPr/>
            </p:nvSpPr>
            <p:spPr bwMode="auto">
              <a:xfrm flipH="1">
                <a:off x="3234" y="2886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28" name="Line 109"/>
              <p:cNvSpPr>
                <a:spLocks noChangeShapeType="1"/>
              </p:cNvSpPr>
              <p:nvPr/>
            </p:nvSpPr>
            <p:spPr bwMode="auto">
              <a:xfrm>
                <a:off x="3232" y="2886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29" name="Line 110"/>
              <p:cNvSpPr>
                <a:spLocks noChangeShapeType="1"/>
              </p:cNvSpPr>
              <p:nvPr/>
            </p:nvSpPr>
            <p:spPr bwMode="auto">
              <a:xfrm>
                <a:off x="3232" y="2604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53424" name="Line 111"/>
            <p:cNvSpPr>
              <a:spLocks noChangeShapeType="1"/>
            </p:cNvSpPr>
            <p:nvPr/>
          </p:nvSpPr>
          <p:spPr bwMode="auto">
            <a:xfrm flipH="1">
              <a:off x="3087" y="2547"/>
              <a:ext cx="3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3264" name="Text Box 157"/>
          <p:cNvSpPr txBox="1">
            <a:spLocks noChangeArrowheads="1"/>
          </p:cNvSpPr>
          <p:nvPr/>
        </p:nvSpPr>
        <p:spPr bwMode="auto">
          <a:xfrm>
            <a:off x="4735513" y="2887663"/>
            <a:ext cx="1055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1200" dirty="0">
                <a:latin typeface="+mn-lt"/>
              </a:rPr>
              <a:t>No torque   at two steps</a:t>
            </a:r>
          </a:p>
          <a:p>
            <a:r>
              <a:rPr lang="en-US" sz="1200" dirty="0">
                <a:latin typeface="+mn-lt"/>
              </a:rPr>
              <a:t>(unstable)</a:t>
            </a:r>
          </a:p>
        </p:txBody>
      </p:sp>
      <p:grpSp>
        <p:nvGrpSpPr>
          <p:cNvPr id="53265" name="Group 112"/>
          <p:cNvGrpSpPr>
            <a:grpSpLocks/>
          </p:cNvGrpSpPr>
          <p:nvPr/>
        </p:nvGrpSpPr>
        <p:grpSpPr bwMode="auto">
          <a:xfrm rot="2258059">
            <a:off x="6421438" y="2187575"/>
            <a:ext cx="330200" cy="481013"/>
            <a:chOff x="4163" y="2095"/>
            <a:chExt cx="208" cy="303"/>
          </a:xfrm>
        </p:grpSpPr>
        <p:sp>
          <p:nvSpPr>
            <p:cNvPr id="53421" name="Rectangle 113"/>
            <p:cNvSpPr>
              <a:spLocks noChangeArrowheads="1"/>
            </p:cNvSpPr>
            <p:nvPr/>
          </p:nvSpPr>
          <p:spPr bwMode="auto">
            <a:xfrm rot="1547400">
              <a:off x="4241" y="2095"/>
              <a:ext cx="130" cy="19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422" name="Oval 114"/>
            <p:cNvSpPr>
              <a:spLocks noChangeArrowheads="1"/>
            </p:cNvSpPr>
            <p:nvPr/>
          </p:nvSpPr>
          <p:spPr bwMode="auto">
            <a:xfrm rot="1547400">
              <a:off x="4163" y="2258"/>
              <a:ext cx="150" cy="140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3266" name="Group 302"/>
          <p:cNvGrpSpPr>
            <a:grpSpLocks/>
          </p:cNvGrpSpPr>
          <p:nvPr/>
        </p:nvGrpSpPr>
        <p:grpSpPr bwMode="auto">
          <a:xfrm>
            <a:off x="6142038" y="1614488"/>
            <a:ext cx="1168400" cy="1166812"/>
            <a:chOff x="5500689" y="1684339"/>
            <a:chExt cx="1168425" cy="1166457"/>
          </a:xfrm>
        </p:grpSpPr>
        <p:grpSp>
          <p:nvGrpSpPr>
            <p:cNvPr id="53371" name="Group 64"/>
            <p:cNvGrpSpPr>
              <a:grpSpLocks/>
            </p:cNvGrpSpPr>
            <p:nvPr/>
          </p:nvGrpSpPr>
          <p:grpSpPr bwMode="auto">
            <a:xfrm rot="20200410" flipH="1">
              <a:off x="6285712" y="2109616"/>
              <a:ext cx="173674" cy="435587"/>
              <a:chOff x="3232" y="2604"/>
              <a:chExt cx="161" cy="386"/>
            </a:xfrm>
          </p:grpSpPr>
          <p:sp>
            <p:nvSpPr>
              <p:cNvPr id="53416" name="Line 65"/>
              <p:cNvSpPr>
                <a:spLocks noChangeShapeType="1"/>
              </p:cNvSpPr>
              <p:nvPr/>
            </p:nvSpPr>
            <p:spPr bwMode="auto">
              <a:xfrm>
                <a:off x="3393" y="2709"/>
                <a:ext cx="0" cy="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17" name="Line 66"/>
              <p:cNvSpPr>
                <a:spLocks noChangeShapeType="1"/>
              </p:cNvSpPr>
              <p:nvPr/>
            </p:nvSpPr>
            <p:spPr bwMode="auto">
              <a:xfrm flipH="1">
                <a:off x="3234" y="2708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18" name="Line 67"/>
              <p:cNvSpPr>
                <a:spLocks noChangeShapeType="1"/>
              </p:cNvSpPr>
              <p:nvPr/>
            </p:nvSpPr>
            <p:spPr bwMode="auto">
              <a:xfrm flipH="1">
                <a:off x="3234" y="2886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19" name="Line 68"/>
              <p:cNvSpPr>
                <a:spLocks noChangeShapeType="1"/>
              </p:cNvSpPr>
              <p:nvPr/>
            </p:nvSpPr>
            <p:spPr bwMode="auto">
              <a:xfrm>
                <a:off x="3232" y="2886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20" name="Line 69"/>
              <p:cNvSpPr>
                <a:spLocks noChangeShapeType="1"/>
              </p:cNvSpPr>
              <p:nvPr/>
            </p:nvSpPr>
            <p:spPr bwMode="auto">
              <a:xfrm>
                <a:off x="3232" y="2604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53372" name="Group 64"/>
            <p:cNvGrpSpPr>
              <a:grpSpLocks/>
            </p:cNvGrpSpPr>
            <p:nvPr/>
          </p:nvGrpSpPr>
          <p:grpSpPr bwMode="auto">
            <a:xfrm rot="17727858" flipH="1">
              <a:off x="5945193" y="1764335"/>
              <a:ext cx="173674" cy="435587"/>
              <a:chOff x="3232" y="2604"/>
              <a:chExt cx="161" cy="386"/>
            </a:xfrm>
          </p:grpSpPr>
          <p:sp>
            <p:nvSpPr>
              <p:cNvPr id="53411" name="Line 65"/>
              <p:cNvSpPr>
                <a:spLocks noChangeShapeType="1"/>
              </p:cNvSpPr>
              <p:nvPr/>
            </p:nvSpPr>
            <p:spPr bwMode="auto">
              <a:xfrm>
                <a:off x="3393" y="2709"/>
                <a:ext cx="0" cy="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12" name="Line 66"/>
              <p:cNvSpPr>
                <a:spLocks noChangeShapeType="1"/>
              </p:cNvSpPr>
              <p:nvPr/>
            </p:nvSpPr>
            <p:spPr bwMode="auto">
              <a:xfrm flipH="1">
                <a:off x="3234" y="2708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13" name="Line 67"/>
              <p:cNvSpPr>
                <a:spLocks noChangeShapeType="1"/>
              </p:cNvSpPr>
              <p:nvPr/>
            </p:nvSpPr>
            <p:spPr bwMode="auto">
              <a:xfrm flipH="1">
                <a:off x="3234" y="2886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14" name="Line 68"/>
              <p:cNvSpPr>
                <a:spLocks noChangeShapeType="1"/>
              </p:cNvSpPr>
              <p:nvPr/>
            </p:nvSpPr>
            <p:spPr bwMode="auto">
              <a:xfrm>
                <a:off x="3232" y="2886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415" name="Line 69"/>
              <p:cNvSpPr>
                <a:spLocks noChangeShapeType="1"/>
              </p:cNvSpPr>
              <p:nvPr/>
            </p:nvSpPr>
            <p:spPr bwMode="auto">
              <a:xfrm>
                <a:off x="3232" y="2604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53373" name="Group 115"/>
            <p:cNvGrpSpPr>
              <a:grpSpLocks/>
            </p:cNvGrpSpPr>
            <p:nvPr/>
          </p:nvGrpSpPr>
          <p:grpSpPr bwMode="auto">
            <a:xfrm>
              <a:off x="6332563" y="2288611"/>
              <a:ext cx="336551" cy="562185"/>
              <a:chOff x="5153" y="2143"/>
              <a:chExt cx="212" cy="354"/>
            </a:xfrm>
          </p:grpSpPr>
          <p:grpSp>
            <p:nvGrpSpPr>
              <p:cNvPr id="53399" name="Group 116"/>
              <p:cNvGrpSpPr>
                <a:grpSpLocks/>
              </p:cNvGrpSpPr>
              <p:nvPr/>
            </p:nvGrpSpPr>
            <p:grpSpPr bwMode="auto">
              <a:xfrm flipH="1">
                <a:off x="5157" y="2148"/>
                <a:ext cx="208" cy="338"/>
                <a:chOff x="3084" y="2562"/>
                <a:chExt cx="303" cy="476"/>
              </a:xfrm>
            </p:grpSpPr>
            <p:sp>
              <p:nvSpPr>
                <p:cNvPr id="53408" name="Rectangle 117"/>
                <p:cNvSpPr>
                  <a:spLocks noChangeArrowheads="1"/>
                </p:cNvSpPr>
                <p:nvPr/>
              </p:nvSpPr>
              <p:spPr bwMode="auto">
                <a:xfrm flipV="1">
                  <a:off x="3086" y="2562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409" name="Rectangle 118"/>
                <p:cNvSpPr>
                  <a:spLocks noChangeArrowheads="1"/>
                </p:cNvSpPr>
                <p:nvPr/>
              </p:nvSpPr>
              <p:spPr bwMode="auto">
                <a:xfrm>
                  <a:off x="3084" y="2885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41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085" y="2711"/>
                  <a:ext cx="302" cy="178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3400" name="Group 120"/>
              <p:cNvGrpSpPr>
                <a:grpSpLocks/>
              </p:cNvGrpSpPr>
              <p:nvPr/>
            </p:nvGrpSpPr>
            <p:grpSpPr bwMode="auto">
              <a:xfrm flipH="1">
                <a:off x="5153" y="2143"/>
                <a:ext cx="208" cy="354"/>
                <a:chOff x="3087" y="2547"/>
                <a:chExt cx="306" cy="498"/>
              </a:xfrm>
            </p:grpSpPr>
            <p:grpSp>
              <p:nvGrpSpPr>
                <p:cNvPr id="53401" name="Group 121"/>
                <p:cNvGrpSpPr>
                  <a:grpSpLocks/>
                </p:cNvGrpSpPr>
                <p:nvPr/>
              </p:nvGrpSpPr>
              <p:grpSpPr bwMode="auto">
                <a:xfrm>
                  <a:off x="3232" y="2604"/>
                  <a:ext cx="161" cy="386"/>
                  <a:chOff x="3232" y="2604"/>
                  <a:chExt cx="161" cy="386"/>
                </a:xfrm>
              </p:grpSpPr>
              <p:sp>
                <p:nvSpPr>
                  <p:cNvPr id="53403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393" y="2709"/>
                    <a:ext cx="0" cy="17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04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708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05" name="Line 1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886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06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886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407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604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402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3087" y="2547"/>
                  <a:ext cx="3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374" name="Group 128"/>
            <p:cNvGrpSpPr>
              <a:grpSpLocks/>
            </p:cNvGrpSpPr>
            <p:nvPr/>
          </p:nvGrpSpPr>
          <p:grpSpPr bwMode="auto">
            <a:xfrm rot="-5400000">
              <a:off x="5615721" y="1569307"/>
              <a:ext cx="331912" cy="561975"/>
              <a:chOff x="5152" y="2143"/>
              <a:chExt cx="209" cy="354"/>
            </a:xfrm>
          </p:grpSpPr>
          <p:grpSp>
            <p:nvGrpSpPr>
              <p:cNvPr id="53387" name="Group 129"/>
              <p:cNvGrpSpPr>
                <a:grpSpLocks/>
              </p:cNvGrpSpPr>
              <p:nvPr/>
            </p:nvGrpSpPr>
            <p:grpSpPr bwMode="auto">
              <a:xfrm flipH="1">
                <a:off x="5152" y="2151"/>
                <a:ext cx="206" cy="342"/>
                <a:chOff x="3090" y="2556"/>
                <a:chExt cx="300" cy="480"/>
              </a:xfrm>
            </p:grpSpPr>
            <p:sp>
              <p:nvSpPr>
                <p:cNvPr id="53396" name="Rectangle 130"/>
                <p:cNvSpPr>
                  <a:spLocks noChangeArrowheads="1"/>
                </p:cNvSpPr>
                <p:nvPr/>
              </p:nvSpPr>
              <p:spPr bwMode="auto">
                <a:xfrm flipV="1">
                  <a:off x="3090" y="255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397" name="Rectangle 131"/>
                <p:cNvSpPr>
                  <a:spLocks noChangeArrowheads="1"/>
                </p:cNvSpPr>
                <p:nvPr/>
              </p:nvSpPr>
              <p:spPr bwMode="auto">
                <a:xfrm>
                  <a:off x="3090" y="2883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398" name="Rectangle 132"/>
                <p:cNvSpPr>
                  <a:spLocks noChangeArrowheads="1"/>
                </p:cNvSpPr>
                <p:nvPr/>
              </p:nvSpPr>
              <p:spPr bwMode="auto">
                <a:xfrm>
                  <a:off x="3090" y="2709"/>
                  <a:ext cx="300" cy="1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3388" name="Group 133"/>
              <p:cNvGrpSpPr>
                <a:grpSpLocks/>
              </p:cNvGrpSpPr>
              <p:nvPr/>
            </p:nvGrpSpPr>
            <p:grpSpPr bwMode="auto">
              <a:xfrm flipH="1">
                <a:off x="5153" y="2143"/>
                <a:ext cx="208" cy="354"/>
                <a:chOff x="3087" y="2547"/>
                <a:chExt cx="306" cy="498"/>
              </a:xfrm>
            </p:grpSpPr>
            <p:grpSp>
              <p:nvGrpSpPr>
                <p:cNvPr id="53389" name="Group 134"/>
                <p:cNvGrpSpPr>
                  <a:grpSpLocks/>
                </p:cNvGrpSpPr>
                <p:nvPr/>
              </p:nvGrpSpPr>
              <p:grpSpPr bwMode="auto">
                <a:xfrm>
                  <a:off x="3232" y="2604"/>
                  <a:ext cx="161" cy="386"/>
                  <a:chOff x="3232" y="2604"/>
                  <a:chExt cx="161" cy="386"/>
                </a:xfrm>
              </p:grpSpPr>
              <p:sp>
                <p:nvSpPr>
                  <p:cNvPr id="53391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393" y="2709"/>
                    <a:ext cx="0" cy="17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392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708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393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886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394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886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3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604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390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3087" y="2547"/>
                  <a:ext cx="3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375" name="Group 141"/>
            <p:cNvGrpSpPr>
              <a:grpSpLocks/>
            </p:cNvGrpSpPr>
            <p:nvPr/>
          </p:nvGrpSpPr>
          <p:grpSpPr bwMode="auto">
            <a:xfrm rot="18844002" flipH="1">
              <a:off x="6124514" y="1794031"/>
              <a:ext cx="330323" cy="549275"/>
              <a:chOff x="3087" y="2556"/>
              <a:chExt cx="303" cy="486"/>
            </a:xfrm>
          </p:grpSpPr>
          <p:sp>
            <p:nvSpPr>
              <p:cNvPr id="53384" name="Rectangle 142"/>
              <p:cNvSpPr>
                <a:spLocks noChangeArrowheads="1"/>
              </p:cNvSpPr>
              <p:nvPr/>
            </p:nvSpPr>
            <p:spPr bwMode="auto">
              <a:xfrm flipV="1">
                <a:off x="3090" y="255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385" name="Rectangle 143"/>
              <p:cNvSpPr>
                <a:spLocks noChangeArrowheads="1"/>
              </p:cNvSpPr>
              <p:nvPr/>
            </p:nvSpPr>
            <p:spPr bwMode="auto">
              <a:xfrm>
                <a:off x="3087" y="2889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386" name="Rectangle 144"/>
              <p:cNvSpPr>
                <a:spLocks noChangeArrowheads="1"/>
              </p:cNvSpPr>
              <p:nvPr/>
            </p:nvSpPr>
            <p:spPr bwMode="auto">
              <a:xfrm>
                <a:off x="3090" y="2709"/>
                <a:ext cx="30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3376" name="Group 145"/>
            <p:cNvGrpSpPr>
              <a:grpSpLocks/>
            </p:cNvGrpSpPr>
            <p:nvPr/>
          </p:nvGrpSpPr>
          <p:grpSpPr bwMode="auto">
            <a:xfrm rot="18844002" flipH="1">
              <a:off x="6122927" y="1788475"/>
              <a:ext cx="330323" cy="561975"/>
              <a:chOff x="3087" y="2547"/>
              <a:chExt cx="306" cy="498"/>
            </a:xfrm>
          </p:grpSpPr>
          <p:grpSp>
            <p:nvGrpSpPr>
              <p:cNvPr id="53377" name="Group 146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3379" name="Line 147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80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81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82" name="Line 150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83" name="Line 151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3378" name="Line 152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  <p:sp>
        <p:nvSpPr>
          <p:cNvPr id="53267" name="Text Box 158"/>
          <p:cNvSpPr txBox="1">
            <a:spLocks noChangeArrowheads="1"/>
          </p:cNvSpPr>
          <p:nvPr/>
        </p:nvSpPr>
        <p:spPr bwMode="auto">
          <a:xfrm>
            <a:off x="6138863" y="2938463"/>
            <a:ext cx="1409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1200" dirty="0">
                <a:latin typeface="+mn-lt"/>
              </a:rPr>
              <a:t>Opposite torque</a:t>
            </a:r>
          </a:p>
          <a:p>
            <a:r>
              <a:rPr lang="en-US" sz="1200" dirty="0">
                <a:latin typeface="+mn-lt"/>
              </a:rPr>
              <a:t>beyond two steps</a:t>
            </a:r>
          </a:p>
          <a:p>
            <a:r>
              <a:rPr lang="en-US" sz="1200" dirty="0">
                <a:latin typeface="+mn-lt"/>
              </a:rPr>
              <a:t>(max at three)</a:t>
            </a:r>
          </a:p>
        </p:txBody>
      </p:sp>
      <p:sp>
        <p:nvSpPr>
          <p:cNvPr id="53268" name="Line 159"/>
          <p:cNvSpPr>
            <a:spLocks noChangeShapeType="1"/>
          </p:cNvSpPr>
          <p:nvPr/>
        </p:nvSpPr>
        <p:spPr bwMode="auto">
          <a:xfrm>
            <a:off x="1735138" y="4699000"/>
            <a:ext cx="253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3269" name="Line 162"/>
          <p:cNvSpPr>
            <a:spLocks noChangeShapeType="1"/>
          </p:cNvSpPr>
          <p:nvPr/>
        </p:nvSpPr>
        <p:spPr bwMode="auto">
          <a:xfrm>
            <a:off x="1735138" y="3722688"/>
            <a:ext cx="0" cy="196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3270" name="Text Box 163"/>
          <p:cNvSpPr txBox="1">
            <a:spLocks noChangeArrowheads="1"/>
          </p:cNvSpPr>
          <p:nvPr/>
        </p:nvSpPr>
        <p:spPr bwMode="auto">
          <a:xfrm rot="-5400000">
            <a:off x="689547" y="4488754"/>
            <a:ext cx="1319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-    Torque    +</a:t>
            </a:r>
          </a:p>
        </p:txBody>
      </p:sp>
      <p:sp>
        <p:nvSpPr>
          <p:cNvPr id="53271" name="Text Box 164"/>
          <p:cNvSpPr txBox="1">
            <a:spLocks noChangeArrowheads="1"/>
          </p:cNvSpPr>
          <p:nvPr/>
        </p:nvSpPr>
        <p:spPr bwMode="auto">
          <a:xfrm>
            <a:off x="1776413" y="6000750"/>
            <a:ext cx="19672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Displacement (steps)</a:t>
            </a:r>
          </a:p>
        </p:txBody>
      </p:sp>
      <p:sp>
        <p:nvSpPr>
          <p:cNvPr id="53272" name="Line 171"/>
          <p:cNvSpPr>
            <a:spLocks noChangeShapeType="1"/>
          </p:cNvSpPr>
          <p:nvPr/>
        </p:nvSpPr>
        <p:spPr bwMode="auto">
          <a:xfrm>
            <a:off x="2949575" y="5567363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3273" name="Line 172"/>
          <p:cNvSpPr>
            <a:spLocks noChangeShapeType="1"/>
          </p:cNvSpPr>
          <p:nvPr/>
        </p:nvSpPr>
        <p:spPr bwMode="auto">
          <a:xfrm>
            <a:off x="2341563" y="5567363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53274" name="Group 297"/>
          <p:cNvGrpSpPr>
            <a:grpSpLocks/>
          </p:cNvGrpSpPr>
          <p:nvPr/>
        </p:nvGrpSpPr>
        <p:grpSpPr bwMode="auto">
          <a:xfrm flipV="1">
            <a:off x="1735138" y="3940175"/>
            <a:ext cx="2428875" cy="1517650"/>
            <a:chOff x="1077358" y="3980946"/>
            <a:chExt cx="2429832" cy="1518878"/>
          </a:xfrm>
        </p:grpSpPr>
        <p:sp>
          <p:nvSpPr>
            <p:cNvPr id="53369" name="Freeform 175"/>
            <p:cNvSpPr>
              <a:spLocks/>
            </p:cNvSpPr>
            <p:nvPr/>
          </p:nvSpPr>
          <p:spPr bwMode="auto">
            <a:xfrm>
              <a:off x="1077358" y="3980946"/>
              <a:ext cx="1214916" cy="759439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3370" name="Freeform 176"/>
            <p:cNvSpPr>
              <a:spLocks/>
            </p:cNvSpPr>
            <p:nvPr/>
          </p:nvSpPr>
          <p:spPr bwMode="auto">
            <a:xfrm flipV="1">
              <a:off x="2292274" y="4740385"/>
              <a:ext cx="1214916" cy="759439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3275" name="Line 177"/>
          <p:cNvSpPr>
            <a:spLocks noChangeShapeType="1"/>
          </p:cNvSpPr>
          <p:nvPr/>
        </p:nvSpPr>
        <p:spPr bwMode="auto">
          <a:xfrm>
            <a:off x="3557588" y="5567363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3276" name="Line 178"/>
          <p:cNvSpPr>
            <a:spLocks noChangeShapeType="1"/>
          </p:cNvSpPr>
          <p:nvPr/>
        </p:nvSpPr>
        <p:spPr bwMode="auto">
          <a:xfrm>
            <a:off x="4164013" y="5567363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3277" name="Text Box 179"/>
          <p:cNvSpPr txBox="1">
            <a:spLocks noChangeArrowheads="1"/>
          </p:cNvSpPr>
          <p:nvPr/>
        </p:nvSpPr>
        <p:spPr bwMode="auto">
          <a:xfrm>
            <a:off x="2241550" y="5675313"/>
            <a:ext cx="2143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1</a:t>
            </a:r>
          </a:p>
        </p:txBody>
      </p:sp>
      <p:sp>
        <p:nvSpPr>
          <p:cNvPr id="53278" name="Text Box 180"/>
          <p:cNvSpPr txBox="1">
            <a:spLocks noChangeArrowheads="1"/>
          </p:cNvSpPr>
          <p:nvPr/>
        </p:nvSpPr>
        <p:spPr bwMode="auto">
          <a:xfrm>
            <a:off x="2847975" y="5675313"/>
            <a:ext cx="215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2</a:t>
            </a:r>
          </a:p>
        </p:txBody>
      </p:sp>
      <p:sp>
        <p:nvSpPr>
          <p:cNvPr id="53279" name="Text Box 181"/>
          <p:cNvSpPr txBox="1">
            <a:spLocks noChangeArrowheads="1"/>
          </p:cNvSpPr>
          <p:nvPr/>
        </p:nvSpPr>
        <p:spPr bwMode="auto">
          <a:xfrm>
            <a:off x="3455988" y="5675313"/>
            <a:ext cx="21431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3</a:t>
            </a:r>
          </a:p>
        </p:txBody>
      </p:sp>
      <p:sp>
        <p:nvSpPr>
          <p:cNvPr id="53280" name="Text Box 182"/>
          <p:cNvSpPr txBox="1">
            <a:spLocks noChangeArrowheads="1"/>
          </p:cNvSpPr>
          <p:nvPr/>
        </p:nvSpPr>
        <p:spPr bwMode="auto">
          <a:xfrm>
            <a:off x="4062413" y="5675313"/>
            <a:ext cx="215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4</a:t>
            </a:r>
          </a:p>
        </p:txBody>
      </p:sp>
      <p:sp>
        <p:nvSpPr>
          <p:cNvPr id="53281" name="Text Box 183"/>
          <p:cNvSpPr txBox="1">
            <a:spLocks noChangeArrowheads="1"/>
          </p:cNvSpPr>
          <p:nvPr/>
        </p:nvSpPr>
        <p:spPr bwMode="auto">
          <a:xfrm>
            <a:off x="1633538" y="5675313"/>
            <a:ext cx="21431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0</a:t>
            </a:r>
          </a:p>
        </p:txBody>
      </p:sp>
      <p:sp>
        <p:nvSpPr>
          <p:cNvPr id="208" name="Content Placeholder 177"/>
          <p:cNvSpPr>
            <a:spLocks noGrp="1"/>
          </p:cNvSpPr>
          <p:nvPr>
            <p:ph idx="1"/>
          </p:nvPr>
        </p:nvSpPr>
        <p:spPr>
          <a:xfrm>
            <a:off x="5180323" y="4554812"/>
            <a:ext cx="5157882" cy="533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	Torque vs displacement is approximately sinusoidal</a:t>
            </a:r>
          </a:p>
        </p:txBody>
      </p:sp>
      <p:grpSp>
        <p:nvGrpSpPr>
          <p:cNvPr id="53283" name="Group 30"/>
          <p:cNvGrpSpPr>
            <a:grpSpLocks/>
          </p:cNvGrpSpPr>
          <p:nvPr/>
        </p:nvGrpSpPr>
        <p:grpSpPr bwMode="auto">
          <a:xfrm rot="-1568333">
            <a:off x="1422400" y="2138363"/>
            <a:ext cx="330200" cy="481012"/>
            <a:chOff x="4163" y="2095"/>
            <a:chExt cx="208" cy="303"/>
          </a:xfrm>
        </p:grpSpPr>
        <p:sp>
          <p:nvSpPr>
            <p:cNvPr id="53367" name="Rectangle 31"/>
            <p:cNvSpPr>
              <a:spLocks noChangeArrowheads="1"/>
            </p:cNvSpPr>
            <p:nvPr/>
          </p:nvSpPr>
          <p:spPr bwMode="auto">
            <a:xfrm rot="1547400">
              <a:off x="4241" y="2095"/>
              <a:ext cx="130" cy="19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368" name="Oval 32"/>
            <p:cNvSpPr>
              <a:spLocks noChangeArrowheads="1"/>
            </p:cNvSpPr>
            <p:nvPr/>
          </p:nvSpPr>
          <p:spPr bwMode="auto">
            <a:xfrm rot="1547400">
              <a:off x="4163" y="2258"/>
              <a:ext cx="150" cy="140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3284" name="Group 221"/>
          <p:cNvGrpSpPr>
            <a:grpSpLocks/>
          </p:cNvGrpSpPr>
          <p:nvPr/>
        </p:nvGrpSpPr>
        <p:grpSpPr bwMode="auto">
          <a:xfrm>
            <a:off x="2176463" y="2270125"/>
            <a:ext cx="333375" cy="561975"/>
            <a:chOff x="7018171" y="2489534"/>
            <a:chExt cx="332755" cy="561975"/>
          </a:xfrm>
        </p:grpSpPr>
        <p:grpSp>
          <p:nvGrpSpPr>
            <p:cNvPr id="53355" name="Group 34"/>
            <p:cNvGrpSpPr>
              <a:grpSpLocks/>
            </p:cNvGrpSpPr>
            <p:nvPr/>
          </p:nvGrpSpPr>
          <p:grpSpPr bwMode="auto">
            <a:xfrm flipH="1">
              <a:off x="7024489" y="2499062"/>
              <a:ext cx="326437" cy="534583"/>
              <a:chOff x="3073" y="2556"/>
              <a:chExt cx="300" cy="473"/>
            </a:xfrm>
          </p:grpSpPr>
          <p:sp>
            <p:nvSpPr>
              <p:cNvPr id="53364" name="Rectangle 35"/>
              <p:cNvSpPr>
                <a:spLocks noChangeArrowheads="1"/>
              </p:cNvSpPr>
              <p:nvPr/>
            </p:nvSpPr>
            <p:spPr bwMode="auto">
              <a:xfrm flipV="1">
                <a:off x="3081" y="255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365" name="Rectangle 36"/>
              <p:cNvSpPr>
                <a:spLocks noChangeArrowheads="1"/>
              </p:cNvSpPr>
              <p:nvPr/>
            </p:nvSpPr>
            <p:spPr bwMode="auto">
              <a:xfrm>
                <a:off x="3074" y="287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366" name="Rectangle 37"/>
              <p:cNvSpPr>
                <a:spLocks noChangeArrowheads="1"/>
              </p:cNvSpPr>
              <p:nvPr/>
            </p:nvSpPr>
            <p:spPr bwMode="auto">
              <a:xfrm>
                <a:off x="3073" y="2709"/>
                <a:ext cx="300" cy="18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3356" name="Group 38"/>
            <p:cNvGrpSpPr>
              <a:grpSpLocks/>
            </p:cNvGrpSpPr>
            <p:nvPr/>
          </p:nvGrpSpPr>
          <p:grpSpPr bwMode="auto">
            <a:xfrm flipH="1">
              <a:off x="7018171" y="2489534"/>
              <a:ext cx="328613" cy="561975"/>
              <a:chOff x="3087" y="2547"/>
              <a:chExt cx="306" cy="498"/>
            </a:xfrm>
          </p:grpSpPr>
          <p:grpSp>
            <p:nvGrpSpPr>
              <p:cNvPr id="53357" name="Group 39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3359" name="Line 40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60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6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62" name="Line 43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63" name="Line 44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3358" name="Line 45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  <p:grpSp>
        <p:nvGrpSpPr>
          <p:cNvPr id="53285" name="Group 46"/>
          <p:cNvGrpSpPr>
            <a:grpSpLocks/>
          </p:cNvGrpSpPr>
          <p:nvPr/>
        </p:nvGrpSpPr>
        <p:grpSpPr bwMode="auto">
          <a:xfrm rot="-5400000">
            <a:off x="1441450" y="1546225"/>
            <a:ext cx="333375" cy="561975"/>
            <a:chOff x="5161" y="2143"/>
            <a:chExt cx="210" cy="354"/>
          </a:xfrm>
        </p:grpSpPr>
        <p:grpSp>
          <p:nvGrpSpPr>
            <p:cNvPr id="53343" name="Group 47"/>
            <p:cNvGrpSpPr>
              <a:grpSpLocks/>
            </p:cNvGrpSpPr>
            <p:nvPr/>
          </p:nvGrpSpPr>
          <p:grpSpPr bwMode="auto">
            <a:xfrm flipH="1">
              <a:off x="5161" y="2149"/>
              <a:ext cx="209" cy="346"/>
              <a:chOff x="3069" y="2556"/>
              <a:chExt cx="304" cy="486"/>
            </a:xfrm>
          </p:grpSpPr>
          <p:sp>
            <p:nvSpPr>
              <p:cNvPr id="53352" name="Rectangle 48"/>
              <p:cNvSpPr>
                <a:spLocks noChangeArrowheads="1"/>
              </p:cNvSpPr>
              <p:nvPr/>
            </p:nvSpPr>
            <p:spPr bwMode="auto">
              <a:xfrm flipV="1">
                <a:off x="3076" y="255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353" name="Rectangle 49"/>
              <p:cNvSpPr>
                <a:spLocks noChangeArrowheads="1"/>
              </p:cNvSpPr>
              <p:nvPr/>
            </p:nvSpPr>
            <p:spPr bwMode="auto">
              <a:xfrm>
                <a:off x="3069" y="2889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354" name="Rectangle 50"/>
              <p:cNvSpPr>
                <a:spLocks noChangeArrowheads="1"/>
              </p:cNvSpPr>
              <p:nvPr/>
            </p:nvSpPr>
            <p:spPr bwMode="auto">
              <a:xfrm>
                <a:off x="3073" y="2709"/>
                <a:ext cx="300" cy="18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3344" name="Group 51"/>
            <p:cNvGrpSpPr>
              <a:grpSpLocks/>
            </p:cNvGrpSpPr>
            <p:nvPr/>
          </p:nvGrpSpPr>
          <p:grpSpPr bwMode="auto">
            <a:xfrm flipH="1">
              <a:off x="5164" y="2143"/>
              <a:ext cx="207" cy="354"/>
              <a:chOff x="3087" y="2547"/>
              <a:chExt cx="306" cy="498"/>
            </a:xfrm>
          </p:grpSpPr>
          <p:grpSp>
            <p:nvGrpSpPr>
              <p:cNvPr id="53345" name="Group 52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3347" name="Line 53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4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49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50" name="Line 56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51" name="Line 57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3346" name="Line 58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  <p:grpSp>
        <p:nvGrpSpPr>
          <p:cNvPr id="53286" name="Group 59"/>
          <p:cNvGrpSpPr>
            <a:grpSpLocks/>
          </p:cNvGrpSpPr>
          <p:nvPr/>
        </p:nvGrpSpPr>
        <p:grpSpPr bwMode="auto">
          <a:xfrm rot="18844002" flipH="1">
            <a:off x="1951038" y="1781175"/>
            <a:ext cx="330200" cy="549275"/>
            <a:chOff x="3087" y="2556"/>
            <a:chExt cx="303" cy="486"/>
          </a:xfrm>
        </p:grpSpPr>
        <p:sp>
          <p:nvSpPr>
            <p:cNvPr id="53340" name="Rectangle 60"/>
            <p:cNvSpPr>
              <a:spLocks noChangeArrowheads="1"/>
            </p:cNvSpPr>
            <p:nvPr/>
          </p:nvSpPr>
          <p:spPr bwMode="auto">
            <a:xfrm flipV="1">
              <a:off x="3090" y="2556"/>
              <a:ext cx="144" cy="15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341" name="Rectangle 61"/>
            <p:cNvSpPr>
              <a:spLocks noChangeArrowheads="1"/>
            </p:cNvSpPr>
            <p:nvPr/>
          </p:nvSpPr>
          <p:spPr bwMode="auto">
            <a:xfrm>
              <a:off x="3087" y="2889"/>
              <a:ext cx="144" cy="15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342" name="Rectangle 62"/>
            <p:cNvSpPr>
              <a:spLocks noChangeArrowheads="1"/>
            </p:cNvSpPr>
            <p:nvPr/>
          </p:nvSpPr>
          <p:spPr bwMode="auto">
            <a:xfrm>
              <a:off x="3090" y="2709"/>
              <a:ext cx="300" cy="18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3287" name="Group 63"/>
          <p:cNvGrpSpPr>
            <a:grpSpLocks/>
          </p:cNvGrpSpPr>
          <p:nvPr/>
        </p:nvGrpSpPr>
        <p:grpSpPr bwMode="auto">
          <a:xfrm rot="18844002" flipH="1">
            <a:off x="1949451" y="1773237"/>
            <a:ext cx="330200" cy="561975"/>
            <a:chOff x="3087" y="2547"/>
            <a:chExt cx="306" cy="498"/>
          </a:xfrm>
        </p:grpSpPr>
        <p:grpSp>
          <p:nvGrpSpPr>
            <p:cNvPr id="53333" name="Group 64"/>
            <p:cNvGrpSpPr>
              <a:grpSpLocks/>
            </p:cNvGrpSpPr>
            <p:nvPr/>
          </p:nvGrpSpPr>
          <p:grpSpPr bwMode="auto">
            <a:xfrm>
              <a:off x="3232" y="2604"/>
              <a:ext cx="161" cy="386"/>
              <a:chOff x="3232" y="2604"/>
              <a:chExt cx="161" cy="386"/>
            </a:xfrm>
          </p:grpSpPr>
          <p:sp>
            <p:nvSpPr>
              <p:cNvPr id="53335" name="Line 65"/>
              <p:cNvSpPr>
                <a:spLocks noChangeShapeType="1"/>
              </p:cNvSpPr>
              <p:nvPr/>
            </p:nvSpPr>
            <p:spPr bwMode="auto">
              <a:xfrm>
                <a:off x="3393" y="2709"/>
                <a:ext cx="0" cy="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336" name="Line 66"/>
              <p:cNvSpPr>
                <a:spLocks noChangeShapeType="1"/>
              </p:cNvSpPr>
              <p:nvPr/>
            </p:nvSpPr>
            <p:spPr bwMode="auto">
              <a:xfrm flipH="1">
                <a:off x="3234" y="2708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337" name="Line 67"/>
              <p:cNvSpPr>
                <a:spLocks noChangeShapeType="1"/>
              </p:cNvSpPr>
              <p:nvPr/>
            </p:nvSpPr>
            <p:spPr bwMode="auto">
              <a:xfrm flipH="1">
                <a:off x="3234" y="2886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338" name="Line 68"/>
              <p:cNvSpPr>
                <a:spLocks noChangeShapeType="1"/>
              </p:cNvSpPr>
              <p:nvPr/>
            </p:nvSpPr>
            <p:spPr bwMode="auto">
              <a:xfrm>
                <a:off x="3232" y="2886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339" name="Line 69"/>
              <p:cNvSpPr>
                <a:spLocks noChangeShapeType="1"/>
              </p:cNvSpPr>
              <p:nvPr/>
            </p:nvSpPr>
            <p:spPr bwMode="auto">
              <a:xfrm>
                <a:off x="3232" y="2604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53334" name="Line 70"/>
            <p:cNvSpPr>
              <a:spLocks noChangeShapeType="1"/>
            </p:cNvSpPr>
            <p:nvPr/>
          </p:nvSpPr>
          <p:spPr bwMode="auto">
            <a:xfrm flipH="1">
              <a:off x="3087" y="2547"/>
              <a:ext cx="3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3288" name="Text Box 156"/>
          <p:cNvSpPr txBox="1">
            <a:spLocks noChangeArrowheads="1"/>
          </p:cNvSpPr>
          <p:nvPr/>
        </p:nvSpPr>
        <p:spPr bwMode="auto">
          <a:xfrm>
            <a:off x="1222375" y="2876550"/>
            <a:ext cx="1354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1200" dirty="0">
                <a:latin typeface="+mn-lt"/>
              </a:rPr>
              <a:t>No torque when aligned</a:t>
            </a:r>
          </a:p>
        </p:txBody>
      </p:sp>
      <p:grpSp>
        <p:nvGrpSpPr>
          <p:cNvPr id="53289" name="Group 30"/>
          <p:cNvGrpSpPr>
            <a:grpSpLocks/>
          </p:cNvGrpSpPr>
          <p:nvPr/>
        </p:nvGrpSpPr>
        <p:grpSpPr bwMode="auto">
          <a:xfrm rot="3800054">
            <a:off x="8225632" y="2201068"/>
            <a:ext cx="330200" cy="481013"/>
            <a:chOff x="4163" y="2095"/>
            <a:chExt cx="208" cy="303"/>
          </a:xfrm>
        </p:grpSpPr>
        <p:sp>
          <p:nvSpPr>
            <p:cNvPr id="53331" name="Rectangle 31"/>
            <p:cNvSpPr>
              <a:spLocks noChangeArrowheads="1"/>
            </p:cNvSpPr>
            <p:nvPr/>
          </p:nvSpPr>
          <p:spPr bwMode="auto">
            <a:xfrm rot="1547400">
              <a:off x="4241" y="2095"/>
              <a:ext cx="130" cy="19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332" name="Oval 32"/>
            <p:cNvSpPr>
              <a:spLocks noChangeArrowheads="1"/>
            </p:cNvSpPr>
            <p:nvPr/>
          </p:nvSpPr>
          <p:spPr bwMode="auto">
            <a:xfrm rot="1547400">
              <a:off x="4163" y="2258"/>
              <a:ext cx="150" cy="140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3290" name="Group 33"/>
          <p:cNvGrpSpPr>
            <a:grpSpLocks/>
          </p:cNvGrpSpPr>
          <p:nvPr/>
        </p:nvGrpSpPr>
        <p:grpSpPr bwMode="auto">
          <a:xfrm>
            <a:off x="8815388" y="2187575"/>
            <a:ext cx="346075" cy="565150"/>
            <a:chOff x="5159" y="2143"/>
            <a:chExt cx="218" cy="356"/>
          </a:xfrm>
        </p:grpSpPr>
        <p:grpSp>
          <p:nvGrpSpPr>
            <p:cNvPr id="53319" name="Group 34"/>
            <p:cNvGrpSpPr>
              <a:grpSpLocks/>
            </p:cNvGrpSpPr>
            <p:nvPr/>
          </p:nvGrpSpPr>
          <p:grpSpPr bwMode="auto">
            <a:xfrm flipH="1">
              <a:off x="5159" y="2160"/>
              <a:ext cx="218" cy="339"/>
              <a:chOff x="3057" y="2559"/>
              <a:chExt cx="317" cy="474"/>
            </a:xfrm>
          </p:grpSpPr>
          <p:sp>
            <p:nvSpPr>
              <p:cNvPr id="53328" name="Rectangle 35"/>
              <p:cNvSpPr>
                <a:spLocks noChangeArrowheads="1"/>
              </p:cNvSpPr>
              <p:nvPr/>
            </p:nvSpPr>
            <p:spPr bwMode="auto">
              <a:xfrm flipV="1">
                <a:off x="3057" y="2559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329" name="Rectangle 36"/>
              <p:cNvSpPr>
                <a:spLocks noChangeArrowheads="1"/>
              </p:cNvSpPr>
              <p:nvPr/>
            </p:nvSpPr>
            <p:spPr bwMode="auto">
              <a:xfrm>
                <a:off x="3070" y="2880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330" name="Rectangle 37"/>
              <p:cNvSpPr>
                <a:spLocks noChangeArrowheads="1"/>
              </p:cNvSpPr>
              <p:nvPr/>
            </p:nvSpPr>
            <p:spPr bwMode="auto">
              <a:xfrm>
                <a:off x="3073" y="2707"/>
                <a:ext cx="301" cy="18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3320" name="Group 38"/>
            <p:cNvGrpSpPr>
              <a:grpSpLocks/>
            </p:cNvGrpSpPr>
            <p:nvPr/>
          </p:nvGrpSpPr>
          <p:grpSpPr bwMode="auto">
            <a:xfrm flipH="1">
              <a:off x="5164" y="2143"/>
              <a:ext cx="207" cy="354"/>
              <a:chOff x="3087" y="2547"/>
              <a:chExt cx="306" cy="498"/>
            </a:xfrm>
          </p:grpSpPr>
          <p:grpSp>
            <p:nvGrpSpPr>
              <p:cNvPr id="53321" name="Group 39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3323" name="Line 40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24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2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26" name="Line 43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27" name="Line 44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3322" name="Line 45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  <p:grpSp>
        <p:nvGrpSpPr>
          <p:cNvPr id="53291" name="Group 46"/>
          <p:cNvGrpSpPr>
            <a:grpSpLocks/>
          </p:cNvGrpSpPr>
          <p:nvPr/>
        </p:nvGrpSpPr>
        <p:grpSpPr bwMode="auto">
          <a:xfrm rot="-5400000">
            <a:off x="8089107" y="1461294"/>
            <a:ext cx="331787" cy="561975"/>
            <a:chOff x="5163" y="2143"/>
            <a:chExt cx="208" cy="354"/>
          </a:xfrm>
        </p:grpSpPr>
        <p:grpSp>
          <p:nvGrpSpPr>
            <p:cNvPr id="53307" name="Group 47"/>
            <p:cNvGrpSpPr>
              <a:grpSpLocks/>
            </p:cNvGrpSpPr>
            <p:nvPr/>
          </p:nvGrpSpPr>
          <p:grpSpPr bwMode="auto">
            <a:xfrm flipH="1">
              <a:off x="5163" y="2148"/>
              <a:ext cx="206" cy="343"/>
              <a:chOff x="3062" y="2556"/>
              <a:chExt cx="299" cy="482"/>
            </a:xfrm>
          </p:grpSpPr>
          <p:sp>
            <p:nvSpPr>
              <p:cNvPr id="53316" name="Rectangle 48"/>
              <p:cNvSpPr>
                <a:spLocks noChangeArrowheads="1"/>
              </p:cNvSpPr>
              <p:nvPr/>
            </p:nvSpPr>
            <p:spPr bwMode="auto">
              <a:xfrm flipV="1">
                <a:off x="3062" y="255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317" name="Rectangle 49"/>
              <p:cNvSpPr>
                <a:spLocks noChangeArrowheads="1"/>
              </p:cNvSpPr>
              <p:nvPr/>
            </p:nvSpPr>
            <p:spPr bwMode="auto">
              <a:xfrm>
                <a:off x="3063" y="2885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318" name="Rectangle 50"/>
              <p:cNvSpPr>
                <a:spLocks noChangeArrowheads="1"/>
              </p:cNvSpPr>
              <p:nvPr/>
            </p:nvSpPr>
            <p:spPr bwMode="auto">
              <a:xfrm>
                <a:off x="3062" y="2709"/>
                <a:ext cx="299" cy="18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3308" name="Group 51"/>
            <p:cNvGrpSpPr>
              <a:grpSpLocks/>
            </p:cNvGrpSpPr>
            <p:nvPr/>
          </p:nvGrpSpPr>
          <p:grpSpPr bwMode="auto">
            <a:xfrm flipH="1">
              <a:off x="5164" y="2143"/>
              <a:ext cx="207" cy="354"/>
              <a:chOff x="3087" y="2547"/>
              <a:chExt cx="306" cy="498"/>
            </a:xfrm>
          </p:grpSpPr>
          <p:grpSp>
            <p:nvGrpSpPr>
              <p:cNvPr id="53309" name="Group 52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3311" name="Line 53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1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13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14" name="Line 56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3315" name="Line 57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3310" name="Line 58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  <p:grpSp>
        <p:nvGrpSpPr>
          <p:cNvPr id="53292" name="Group 59"/>
          <p:cNvGrpSpPr>
            <a:grpSpLocks/>
          </p:cNvGrpSpPr>
          <p:nvPr/>
        </p:nvGrpSpPr>
        <p:grpSpPr bwMode="auto">
          <a:xfrm rot="18844002" flipH="1">
            <a:off x="8597901" y="1703387"/>
            <a:ext cx="330200" cy="549275"/>
            <a:chOff x="3087" y="2556"/>
            <a:chExt cx="303" cy="486"/>
          </a:xfrm>
        </p:grpSpPr>
        <p:sp>
          <p:nvSpPr>
            <p:cNvPr id="53304" name="Rectangle 60"/>
            <p:cNvSpPr>
              <a:spLocks noChangeArrowheads="1"/>
            </p:cNvSpPr>
            <p:nvPr/>
          </p:nvSpPr>
          <p:spPr bwMode="auto">
            <a:xfrm flipV="1">
              <a:off x="3090" y="2556"/>
              <a:ext cx="144" cy="15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305" name="Rectangle 61"/>
            <p:cNvSpPr>
              <a:spLocks noChangeArrowheads="1"/>
            </p:cNvSpPr>
            <p:nvPr/>
          </p:nvSpPr>
          <p:spPr bwMode="auto">
            <a:xfrm>
              <a:off x="3087" y="2889"/>
              <a:ext cx="144" cy="15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3306" name="Rectangle 62"/>
            <p:cNvSpPr>
              <a:spLocks noChangeArrowheads="1"/>
            </p:cNvSpPr>
            <p:nvPr/>
          </p:nvSpPr>
          <p:spPr bwMode="auto">
            <a:xfrm>
              <a:off x="3090" y="2709"/>
              <a:ext cx="300" cy="18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3293" name="Group 63"/>
          <p:cNvGrpSpPr>
            <a:grpSpLocks/>
          </p:cNvGrpSpPr>
          <p:nvPr/>
        </p:nvGrpSpPr>
        <p:grpSpPr bwMode="auto">
          <a:xfrm rot="18844002" flipH="1">
            <a:off x="8596313" y="1695450"/>
            <a:ext cx="330200" cy="561975"/>
            <a:chOff x="3087" y="2547"/>
            <a:chExt cx="306" cy="498"/>
          </a:xfrm>
        </p:grpSpPr>
        <p:grpSp>
          <p:nvGrpSpPr>
            <p:cNvPr id="53297" name="Group 64"/>
            <p:cNvGrpSpPr>
              <a:grpSpLocks/>
            </p:cNvGrpSpPr>
            <p:nvPr/>
          </p:nvGrpSpPr>
          <p:grpSpPr bwMode="auto">
            <a:xfrm>
              <a:off x="3232" y="2604"/>
              <a:ext cx="161" cy="386"/>
              <a:chOff x="3232" y="2604"/>
              <a:chExt cx="161" cy="386"/>
            </a:xfrm>
          </p:grpSpPr>
          <p:sp>
            <p:nvSpPr>
              <p:cNvPr id="53299" name="Line 65"/>
              <p:cNvSpPr>
                <a:spLocks noChangeShapeType="1"/>
              </p:cNvSpPr>
              <p:nvPr/>
            </p:nvSpPr>
            <p:spPr bwMode="auto">
              <a:xfrm>
                <a:off x="3393" y="2709"/>
                <a:ext cx="0" cy="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300" name="Line 66"/>
              <p:cNvSpPr>
                <a:spLocks noChangeShapeType="1"/>
              </p:cNvSpPr>
              <p:nvPr/>
            </p:nvSpPr>
            <p:spPr bwMode="auto">
              <a:xfrm flipH="1">
                <a:off x="3234" y="2708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301" name="Line 67"/>
              <p:cNvSpPr>
                <a:spLocks noChangeShapeType="1"/>
              </p:cNvSpPr>
              <p:nvPr/>
            </p:nvSpPr>
            <p:spPr bwMode="auto">
              <a:xfrm flipH="1">
                <a:off x="3234" y="2886"/>
                <a:ext cx="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302" name="Line 68"/>
              <p:cNvSpPr>
                <a:spLocks noChangeShapeType="1"/>
              </p:cNvSpPr>
              <p:nvPr/>
            </p:nvSpPr>
            <p:spPr bwMode="auto">
              <a:xfrm>
                <a:off x="3232" y="2886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3303" name="Line 69"/>
              <p:cNvSpPr>
                <a:spLocks noChangeShapeType="1"/>
              </p:cNvSpPr>
              <p:nvPr/>
            </p:nvSpPr>
            <p:spPr bwMode="auto">
              <a:xfrm>
                <a:off x="3232" y="2604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53298" name="Line 70"/>
            <p:cNvSpPr>
              <a:spLocks noChangeShapeType="1"/>
            </p:cNvSpPr>
            <p:nvPr/>
          </p:nvSpPr>
          <p:spPr bwMode="auto">
            <a:xfrm flipH="1">
              <a:off x="3087" y="2547"/>
              <a:ext cx="3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3294" name="Text Box 156"/>
          <p:cNvSpPr txBox="1">
            <a:spLocks noChangeArrowheads="1"/>
          </p:cNvSpPr>
          <p:nvPr/>
        </p:nvSpPr>
        <p:spPr bwMode="auto">
          <a:xfrm>
            <a:off x="7856538" y="2952750"/>
            <a:ext cx="1354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1200" dirty="0">
                <a:latin typeface="+mn-lt"/>
              </a:rPr>
              <a:t>No torque again at four steps (stable)</a:t>
            </a:r>
          </a:p>
        </p:txBody>
      </p:sp>
      <p:sp>
        <p:nvSpPr>
          <p:cNvPr id="293" name="Arc 292"/>
          <p:cNvSpPr/>
          <p:nvPr/>
        </p:nvSpPr>
        <p:spPr bwMode="auto">
          <a:xfrm rot="16200000" flipH="1">
            <a:off x="3178175" y="2333626"/>
            <a:ext cx="388937" cy="430212"/>
          </a:xfrm>
          <a:prstGeom prst="arc">
            <a:avLst>
              <a:gd name="adj1" fmla="val 16200000"/>
              <a:gd name="adj2" fmla="val 523169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4" name="Arc 293"/>
          <p:cNvSpPr/>
          <p:nvPr/>
        </p:nvSpPr>
        <p:spPr bwMode="auto">
          <a:xfrm flipH="1" flipV="1">
            <a:off x="6240463" y="2290763"/>
            <a:ext cx="388937" cy="430212"/>
          </a:xfrm>
          <a:prstGeom prst="arc">
            <a:avLst>
              <a:gd name="adj1" fmla="val 16200000"/>
              <a:gd name="adj2" fmla="val 523169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Lost Steps (Displacement)</a:t>
            </a:r>
            <a:endParaRPr lang="en-US"/>
          </a:p>
        </p:txBody>
      </p:sp>
      <p:cxnSp>
        <p:nvCxnSpPr>
          <p:cNvPr id="4" name="Straight Connector 3"/>
          <p:cNvCxnSpPr>
            <a:endCxn id="54299" idx="0"/>
          </p:cNvCxnSpPr>
          <p:nvPr/>
        </p:nvCxnSpPr>
        <p:spPr bwMode="auto">
          <a:xfrm rot="5400000">
            <a:off x="5529263" y="4743450"/>
            <a:ext cx="45085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5446713" y="3981450"/>
            <a:ext cx="1962150" cy="836613"/>
            <a:chOff x="3289610" y="4119562"/>
            <a:chExt cx="1962614" cy="836613"/>
          </a:xfrm>
        </p:grpSpPr>
        <p:grpSp>
          <p:nvGrpSpPr>
            <p:cNvPr id="54352" name="Group 109"/>
            <p:cNvGrpSpPr>
              <a:grpSpLocks/>
            </p:cNvGrpSpPr>
            <p:nvPr/>
          </p:nvGrpSpPr>
          <p:grpSpPr bwMode="auto">
            <a:xfrm>
              <a:off x="3289610" y="4119562"/>
              <a:ext cx="1962614" cy="836613"/>
              <a:chOff x="3289610" y="4119562"/>
              <a:chExt cx="1962614" cy="836613"/>
            </a:xfrm>
          </p:grpSpPr>
          <p:grpSp>
            <p:nvGrpSpPr>
              <p:cNvPr id="54354" name="Group 108"/>
              <p:cNvGrpSpPr>
                <a:grpSpLocks/>
              </p:cNvGrpSpPr>
              <p:nvPr/>
            </p:nvGrpSpPr>
            <p:grpSpPr bwMode="auto">
              <a:xfrm>
                <a:off x="3289610" y="4471639"/>
                <a:ext cx="1962614" cy="191800"/>
                <a:chOff x="3280466" y="4983703"/>
                <a:chExt cx="1962614" cy="191800"/>
              </a:xfrm>
            </p:grpSpPr>
            <p:cxnSp>
              <p:nvCxnSpPr>
                <p:cNvPr id="54359" name="Straight Connector 10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280466" y="5050610"/>
                  <a:ext cx="1951463" cy="11152"/>
                </a:xfrm>
                <a:prstGeom prst="lin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4360" name="Rectangle 107"/>
                <p:cNvSpPr>
                  <a:spLocks noChangeArrowheads="1"/>
                </p:cNvSpPr>
                <p:nvPr/>
              </p:nvSpPr>
              <p:spPr bwMode="auto">
                <a:xfrm>
                  <a:off x="4142231" y="4983703"/>
                  <a:ext cx="1100849" cy="191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4355" name="Group 49"/>
              <p:cNvGrpSpPr>
                <a:grpSpLocks/>
              </p:cNvGrpSpPr>
              <p:nvPr/>
            </p:nvGrpSpPr>
            <p:grpSpPr bwMode="auto">
              <a:xfrm rot="5400000">
                <a:off x="3854450" y="4408488"/>
                <a:ext cx="836613" cy="258762"/>
                <a:chOff x="3854431" y="3037564"/>
                <a:chExt cx="836365" cy="258763"/>
              </a:xfrm>
            </p:grpSpPr>
            <p:sp>
              <p:nvSpPr>
                <p:cNvPr id="54356" name="Rectangle 32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898829" y="3003602"/>
                  <a:ext cx="233467" cy="32226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4357" name="Rectangle 3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412984" y="3005934"/>
                  <a:ext cx="238123" cy="31750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4358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4149354" y="3037564"/>
                  <a:ext cx="254000" cy="258763"/>
                </a:xfrm>
                <a:prstGeom prst="ellipse">
                  <a:avLst/>
                </a:prstGeom>
                <a:solidFill>
                  <a:schemeClr val="bg1"/>
                </a:solidFill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54353" name="Rectangle 117"/>
            <p:cNvSpPr>
              <a:spLocks noChangeArrowheads="1"/>
            </p:cNvSpPr>
            <p:nvPr/>
          </p:nvSpPr>
          <p:spPr bwMode="auto">
            <a:xfrm>
              <a:off x="3345366" y="4239471"/>
              <a:ext cx="434897" cy="2787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4276" name="Group 64"/>
          <p:cNvGrpSpPr>
            <a:grpSpLocks/>
          </p:cNvGrpSpPr>
          <p:nvPr/>
        </p:nvGrpSpPr>
        <p:grpSpPr bwMode="auto">
          <a:xfrm rot="19924869" flipH="1">
            <a:off x="6923088" y="3959225"/>
            <a:ext cx="185737" cy="425450"/>
            <a:chOff x="3232" y="2604"/>
            <a:chExt cx="161" cy="386"/>
          </a:xfrm>
        </p:grpSpPr>
        <p:sp>
          <p:nvSpPr>
            <p:cNvPr id="54347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4348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4349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4350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4351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4277" name="Group 64"/>
          <p:cNvGrpSpPr>
            <a:grpSpLocks/>
          </p:cNvGrpSpPr>
          <p:nvPr/>
        </p:nvGrpSpPr>
        <p:grpSpPr bwMode="auto">
          <a:xfrm rot="17843942" flipH="1">
            <a:off x="6569869" y="3634581"/>
            <a:ext cx="173038" cy="434975"/>
            <a:chOff x="3232" y="2604"/>
            <a:chExt cx="161" cy="386"/>
          </a:xfrm>
        </p:grpSpPr>
        <p:sp>
          <p:nvSpPr>
            <p:cNvPr id="54342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4343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4344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4345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4346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27" name="Content Placeholder 177"/>
          <p:cNvSpPr txBox="1">
            <a:spLocks/>
          </p:cNvSpPr>
          <p:nvPr/>
        </p:nvSpPr>
        <p:spPr bwMode="auto">
          <a:xfrm>
            <a:off x="6489700" y="1666875"/>
            <a:ext cx="434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marL="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latin typeface="+mn-lt"/>
                <a:cs typeface="+mn-cs"/>
              </a:rPr>
              <a:t>If rotor is displaced less than two steps, it will return to next original position (no lost steps)</a:t>
            </a:r>
          </a:p>
        </p:txBody>
      </p:sp>
      <p:cxnSp>
        <p:nvCxnSpPr>
          <p:cNvPr id="54279" name="Straight Arrow Connector 280"/>
          <p:cNvCxnSpPr>
            <a:cxnSpLocks noChangeShapeType="1"/>
          </p:cNvCxnSpPr>
          <p:nvPr/>
        </p:nvCxnSpPr>
        <p:spPr bwMode="auto">
          <a:xfrm>
            <a:off x="1122363" y="2114550"/>
            <a:ext cx="1135062" cy="1588"/>
          </a:xfrm>
          <a:prstGeom prst="straightConnector1">
            <a:avLst/>
          </a:prstGeom>
          <a:noFill/>
          <a:ln w="88900" algn="ctr">
            <a:solidFill>
              <a:srgbClr val="FF0000"/>
            </a:solidFill>
            <a:round/>
            <a:headEnd/>
            <a:tailEnd type="arrow" w="sm" len="sm"/>
          </a:ln>
        </p:spPr>
      </p:cxnSp>
      <p:cxnSp>
        <p:nvCxnSpPr>
          <p:cNvPr id="54280" name="Straight Arrow Connector 282"/>
          <p:cNvCxnSpPr>
            <a:cxnSpLocks noChangeShapeType="1"/>
          </p:cNvCxnSpPr>
          <p:nvPr/>
        </p:nvCxnSpPr>
        <p:spPr bwMode="auto">
          <a:xfrm rot="16200000" flipH="1">
            <a:off x="784225" y="2224088"/>
            <a:ext cx="642937" cy="1588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54281" name="Line 159"/>
          <p:cNvSpPr>
            <a:spLocks noChangeShapeType="1"/>
          </p:cNvSpPr>
          <p:nvPr/>
        </p:nvSpPr>
        <p:spPr bwMode="auto">
          <a:xfrm>
            <a:off x="1103313" y="2549525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4282" name="Line 162"/>
          <p:cNvSpPr>
            <a:spLocks noChangeShapeType="1"/>
          </p:cNvSpPr>
          <p:nvPr/>
        </p:nvSpPr>
        <p:spPr bwMode="auto">
          <a:xfrm>
            <a:off x="1103313" y="1573213"/>
            <a:ext cx="0" cy="196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4283" name="Text Box 163"/>
          <p:cNvSpPr txBox="1">
            <a:spLocks noChangeArrowheads="1"/>
          </p:cNvSpPr>
          <p:nvPr/>
        </p:nvSpPr>
        <p:spPr bwMode="auto">
          <a:xfrm rot="-5400000">
            <a:off x="59309" y="2339279"/>
            <a:ext cx="1319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-    Torque    +</a:t>
            </a:r>
          </a:p>
        </p:txBody>
      </p:sp>
      <p:sp>
        <p:nvSpPr>
          <p:cNvPr id="54284" name="Text Box 164"/>
          <p:cNvSpPr txBox="1">
            <a:spLocks noChangeArrowheads="1"/>
          </p:cNvSpPr>
          <p:nvPr/>
        </p:nvSpPr>
        <p:spPr bwMode="auto">
          <a:xfrm>
            <a:off x="1146175" y="3851275"/>
            <a:ext cx="19672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Displacement (steps)</a:t>
            </a:r>
          </a:p>
        </p:txBody>
      </p:sp>
      <p:sp>
        <p:nvSpPr>
          <p:cNvPr id="54285" name="Line 171"/>
          <p:cNvSpPr>
            <a:spLocks noChangeShapeType="1"/>
          </p:cNvSpPr>
          <p:nvPr/>
        </p:nvSpPr>
        <p:spPr bwMode="auto">
          <a:xfrm>
            <a:off x="2319338" y="3417888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4286" name="Line 172"/>
          <p:cNvSpPr>
            <a:spLocks noChangeShapeType="1"/>
          </p:cNvSpPr>
          <p:nvPr/>
        </p:nvSpPr>
        <p:spPr bwMode="auto">
          <a:xfrm>
            <a:off x="1711325" y="3417888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4287" name="Line 177"/>
          <p:cNvSpPr>
            <a:spLocks noChangeShapeType="1"/>
          </p:cNvSpPr>
          <p:nvPr/>
        </p:nvSpPr>
        <p:spPr bwMode="auto">
          <a:xfrm>
            <a:off x="2927350" y="3417888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4288" name="Line 178"/>
          <p:cNvSpPr>
            <a:spLocks noChangeShapeType="1"/>
          </p:cNvSpPr>
          <p:nvPr/>
        </p:nvSpPr>
        <p:spPr bwMode="auto">
          <a:xfrm>
            <a:off x="3535363" y="3417888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4289" name="Text Box 179"/>
          <p:cNvSpPr txBox="1">
            <a:spLocks noChangeArrowheads="1"/>
          </p:cNvSpPr>
          <p:nvPr/>
        </p:nvSpPr>
        <p:spPr bwMode="auto">
          <a:xfrm>
            <a:off x="1609725" y="3525838"/>
            <a:ext cx="215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1</a:t>
            </a:r>
          </a:p>
        </p:txBody>
      </p:sp>
      <p:sp>
        <p:nvSpPr>
          <p:cNvPr id="54290" name="Text Box 180"/>
          <p:cNvSpPr txBox="1">
            <a:spLocks noChangeArrowheads="1"/>
          </p:cNvSpPr>
          <p:nvPr/>
        </p:nvSpPr>
        <p:spPr bwMode="auto">
          <a:xfrm>
            <a:off x="2217738" y="3525838"/>
            <a:ext cx="215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2</a:t>
            </a:r>
          </a:p>
        </p:txBody>
      </p:sp>
      <p:sp>
        <p:nvSpPr>
          <p:cNvPr id="54291" name="Text Box 181"/>
          <p:cNvSpPr txBox="1">
            <a:spLocks noChangeArrowheads="1"/>
          </p:cNvSpPr>
          <p:nvPr/>
        </p:nvSpPr>
        <p:spPr bwMode="auto">
          <a:xfrm>
            <a:off x="2825750" y="3525838"/>
            <a:ext cx="215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3</a:t>
            </a:r>
          </a:p>
        </p:txBody>
      </p:sp>
      <p:sp>
        <p:nvSpPr>
          <p:cNvPr id="54292" name="Text Box 182"/>
          <p:cNvSpPr txBox="1">
            <a:spLocks noChangeArrowheads="1"/>
          </p:cNvSpPr>
          <p:nvPr/>
        </p:nvSpPr>
        <p:spPr bwMode="auto">
          <a:xfrm>
            <a:off x="3433763" y="3525838"/>
            <a:ext cx="21431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4</a:t>
            </a:r>
          </a:p>
        </p:txBody>
      </p:sp>
      <p:sp>
        <p:nvSpPr>
          <p:cNvPr id="54293" name="Text Box 183"/>
          <p:cNvSpPr txBox="1">
            <a:spLocks noChangeArrowheads="1"/>
          </p:cNvSpPr>
          <p:nvPr/>
        </p:nvSpPr>
        <p:spPr bwMode="auto">
          <a:xfrm>
            <a:off x="1003300" y="3525838"/>
            <a:ext cx="2143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0</a:t>
            </a:r>
          </a:p>
        </p:txBody>
      </p:sp>
      <p:grpSp>
        <p:nvGrpSpPr>
          <p:cNvPr id="54294" name="Group 92"/>
          <p:cNvGrpSpPr>
            <a:grpSpLocks/>
          </p:cNvGrpSpPr>
          <p:nvPr/>
        </p:nvGrpSpPr>
        <p:grpSpPr bwMode="auto">
          <a:xfrm flipV="1">
            <a:off x="1103313" y="1789113"/>
            <a:ext cx="3643312" cy="1519237"/>
            <a:chOff x="848418" y="1235992"/>
            <a:chExt cx="3641849" cy="1520631"/>
          </a:xfrm>
        </p:grpSpPr>
        <p:sp>
          <p:nvSpPr>
            <p:cNvPr id="54339" name="Freeform 175"/>
            <p:cNvSpPr>
              <a:spLocks/>
            </p:cNvSpPr>
            <p:nvPr/>
          </p:nvSpPr>
          <p:spPr bwMode="auto">
            <a:xfrm>
              <a:off x="848418" y="1237746"/>
              <a:ext cx="1215300" cy="759439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4340" name="Freeform 176"/>
            <p:cNvSpPr>
              <a:spLocks/>
            </p:cNvSpPr>
            <p:nvPr/>
          </p:nvSpPr>
          <p:spPr bwMode="auto">
            <a:xfrm flipV="1">
              <a:off x="2063718" y="1997184"/>
              <a:ext cx="1215300" cy="759439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4341" name="Freeform 175"/>
            <p:cNvSpPr>
              <a:spLocks/>
            </p:cNvSpPr>
            <p:nvPr/>
          </p:nvSpPr>
          <p:spPr bwMode="auto">
            <a:xfrm>
              <a:off x="3274967" y="1235992"/>
              <a:ext cx="1215300" cy="759439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4295" name="Text Box 181"/>
          <p:cNvSpPr txBox="1">
            <a:spLocks noChangeArrowheads="1"/>
          </p:cNvSpPr>
          <p:nvPr/>
        </p:nvSpPr>
        <p:spPr bwMode="auto">
          <a:xfrm>
            <a:off x="4079875" y="3516313"/>
            <a:ext cx="1635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5</a:t>
            </a:r>
          </a:p>
        </p:txBody>
      </p:sp>
      <p:sp>
        <p:nvSpPr>
          <p:cNvPr id="54296" name="Line 177"/>
          <p:cNvSpPr>
            <a:spLocks noChangeShapeType="1"/>
          </p:cNvSpPr>
          <p:nvPr/>
        </p:nvSpPr>
        <p:spPr bwMode="auto">
          <a:xfrm>
            <a:off x="4151313" y="3408363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4297" name="Line 177"/>
          <p:cNvSpPr>
            <a:spLocks noChangeShapeType="1"/>
          </p:cNvSpPr>
          <p:nvPr/>
        </p:nvSpPr>
        <p:spPr bwMode="auto">
          <a:xfrm>
            <a:off x="4765675" y="3408363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4298" name="Text Box 181"/>
          <p:cNvSpPr txBox="1">
            <a:spLocks noChangeArrowheads="1"/>
          </p:cNvSpPr>
          <p:nvPr/>
        </p:nvSpPr>
        <p:spPr bwMode="auto">
          <a:xfrm>
            <a:off x="4679950" y="3530600"/>
            <a:ext cx="1635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6</a:t>
            </a:r>
          </a:p>
        </p:txBody>
      </p:sp>
      <p:sp>
        <p:nvSpPr>
          <p:cNvPr id="54299" name="Rectangle 119"/>
          <p:cNvSpPr>
            <a:spLocks noChangeArrowheads="1"/>
          </p:cNvSpPr>
          <p:nvPr/>
        </p:nvSpPr>
        <p:spPr bwMode="auto">
          <a:xfrm>
            <a:off x="5648325" y="4968875"/>
            <a:ext cx="211138" cy="1204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54300" name="Group 111"/>
          <p:cNvGrpSpPr>
            <a:grpSpLocks/>
          </p:cNvGrpSpPr>
          <p:nvPr/>
        </p:nvGrpSpPr>
        <p:grpSpPr bwMode="auto">
          <a:xfrm>
            <a:off x="6124575" y="3540125"/>
            <a:ext cx="1181100" cy="1155700"/>
            <a:chOff x="3989202" y="3700336"/>
            <a:chExt cx="1182054" cy="1155336"/>
          </a:xfrm>
        </p:grpSpPr>
        <p:grpSp>
          <p:nvGrpSpPr>
            <p:cNvPr id="54301" name="Group 221"/>
            <p:cNvGrpSpPr>
              <a:grpSpLocks/>
            </p:cNvGrpSpPr>
            <p:nvPr/>
          </p:nvGrpSpPr>
          <p:grpSpPr bwMode="auto">
            <a:xfrm>
              <a:off x="4838499" y="4293886"/>
              <a:ext cx="332757" cy="561786"/>
              <a:chOff x="7018159" y="2489534"/>
              <a:chExt cx="332757" cy="561975"/>
            </a:xfrm>
          </p:grpSpPr>
          <p:grpSp>
            <p:nvGrpSpPr>
              <p:cNvPr id="54327" name="Group 34"/>
              <p:cNvGrpSpPr>
                <a:grpSpLocks/>
              </p:cNvGrpSpPr>
              <p:nvPr/>
            </p:nvGrpSpPr>
            <p:grpSpPr bwMode="auto">
              <a:xfrm flipH="1">
                <a:off x="7024478" y="2499062"/>
                <a:ext cx="326438" cy="534583"/>
                <a:chOff x="3073" y="2556"/>
                <a:chExt cx="300" cy="473"/>
              </a:xfrm>
            </p:grpSpPr>
            <p:sp>
              <p:nvSpPr>
                <p:cNvPr id="54336" name="Rectangle 35"/>
                <p:cNvSpPr>
                  <a:spLocks noChangeArrowheads="1"/>
                </p:cNvSpPr>
                <p:nvPr/>
              </p:nvSpPr>
              <p:spPr bwMode="auto">
                <a:xfrm flipV="1">
                  <a:off x="3081" y="255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4337" name="Rectangle 36"/>
                <p:cNvSpPr>
                  <a:spLocks noChangeArrowheads="1"/>
                </p:cNvSpPr>
                <p:nvPr/>
              </p:nvSpPr>
              <p:spPr bwMode="auto">
                <a:xfrm>
                  <a:off x="3074" y="287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4338" name="Rectangle 37"/>
                <p:cNvSpPr>
                  <a:spLocks noChangeArrowheads="1"/>
                </p:cNvSpPr>
                <p:nvPr/>
              </p:nvSpPr>
              <p:spPr bwMode="auto">
                <a:xfrm>
                  <a:off x="3073" y="2709"/>
                  <a:ext cx="300" cy="1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4328" name="Group 38"/>
              <p:cNvGrpSpPr>
                <a:grpSpLocks/>
              </p:cNvGrpSpPr>
              <p:nvPr/>
            </p:nvGrpSpPr>
            <p:grpSpPr bwMode="auto">
              <a:xfrm flipH="1">
                <a:off x="7018159" y="2489534"/>
                <a:ext cx="328614" cy="561975"/>
                <a:chOff x="3087" y="2547"/>
                <a:chExt cx="306" cy="498"/>
              </a:xfrm>
            </p:grpSpPr>
            <p:grpSp>
              <p:nvGrpSpPr>
                <p:cNvPr id="54329" name="Group 39"/>
                <p:cNvGrpSpPr>
                  <a:grpSpLocks/>
                </p:cNvGrpSpPr>
                <p:nvPr/>
              </p:nvGrpSpPr>
              <p:grpSpPr bwMode="auto">
                <a:xfrm>
                  <a:off x="3232" y="2604"/>
                  <a:ext cx="161" cy="386"/>
                  <a:chOff x="3232" y="2604"/>
                  <a:chExt cx="161" cy="386"/>
                </a:xfrm>
              </p:grpSpPr>
              <p:sp>
                <p:nvSpPr>
                  <p:cNvPr id="5433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393" y="2709"/>
                    <a:ext cx="0" cy="17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4332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708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4333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886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433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886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433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604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33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3087" y="2547"/>
                  <a:ext cx="3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302" name="Group 46"/>
            <p:cNvGrpSpPr>
              <a:grpSpLocks/>
            </p:cNvGrpSpPr>
            <p:nvPr/>
          </p:nvGrpSpPr>
          <p:grpSpPr bwMode="auto">
            <a:xfrm rot="-5400000">
              <a:off x="4103558" y="3585980"/>
              <a:ext cx="333264" cy="561975"/>
              <a:chOff x="5161" y="2143"/>
              <a:chExt cx="210" cy="354"/>
            </a:xfrm>
          </p:grpSpPr>
          <p:grpSp>
            <p:nvGrpSpPr>
              <p:cNvPr id="54315" name="Group 47"/>
              <p:cNvGrpSpPr>
                <a:grpSpLocks/>
              </p:cNvGrpSpPr>
              <p:nvPr/>
            </p:nvGrpSpPr>
            <p:grpSpPr bwMode="auto">
              <a:xfrm flipH="1">
                <a:off x="5161" y="2149"/>
                <a:ext cx="209" cy="346"/>
                <a:chOff x="3069" y="2556"/>
                <a:chExt cx="304" cy="486"/>
              </a:xfrm>
            </p:grpSpPr>
            <p:sp>
              <p:nvSpPr>
                <p:cNvPr id="54324" name="Rectangle 48"/>
                <p:cNvSpPr>
                  <a:spLocks noChangeArrowheads="1"/>
                </p:cNvSpPr>
                <p:nvPr/>
              </p:nvSpPr>
              <p:spPr bwMode="auto">
                <a:xfrm flipV="1">
                  <a:off x="3076" y="255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4325" name="Rectangle 49"/>
                <p:cNvSpPr>
                  <a:spLocks noChangeArrowheads="1"/>
                </p:cNvSpPr>
                <p:nvPr/>
              </p:nvSpPr>
              <p:spPr bwMode="auto">
                <a:xfrm>
                  <a:off x="3069" y="2889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4326" name="Rectangle 50"/>
                <p:cNvSpPr>
                  <a:spLocks noChangeArrowheads="1"/>
                </p:cNvSpPr>
                <p:nvPr/>
              </p:nvSpPr>
              <p:spPr bwMode="auto">
                <a:xfrm>
                  <a:off x="3073" y="2709"/>
                  <a:ext cx="300" cy="1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4316" name="Group 51"/>
              <p:cNvGrpSpPr>
                <a:grpSpLocks/>
              </p:cNvGrpSpPr>
              <p:nvPr/>
            </p:nvGrpSpPr>
            <p:grpSpPr bwMode="auto">
              <a:xfrm flipH="1">
                <a:off x="5164" y="2143"/>
                <a:ext cx="207" cy="354"/>
                <a:chOff x="3087" y="2547"/>
                <a:chExt cx="306" cy="498"/>
              </a:xfrm>
            </p:grpSpPr>
            <p:grpSp>
              <p:nvGrpSpPr>
                <p:cNvPr id="54317" name="Group 52"/>
                <p:cNvGrpSpPr>
                  <a:grpSpLocks/>
                </p:cNvGrpSpPr>
                <p:nvPr/>
              </p:nvGrpSpPr>
              <p:grpSpPr bwMode="auto">
                <a:xfrm>
                  <a:off x="3232" y="2604"/>
                  <a:ext cx="161" cy="386"/>
                  <a:chOff x="3232" y="2604"/>
                  <a:chExt cx="161" cy="386"/>
                </a:xfrm>
              </p:grpSpPr>
              <p:sp>
                <p:nvSpPr>
                  <p:cNvPr id="5431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393" y="2709"/>
                    <a:ext cx="0" cy="17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4320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708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4321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886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432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886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432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604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31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087" y="2547"/>
                  <a:ext cx="3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303" name="Group 59"/>
            <p:cNvGrpSpPr>
              <a:grpSpLocks/>
            </p:cNvGrpSpPr>
            <p:nvPr/>
          </p:nvGrpSpPr>
          <p:grpSpPr bwMode="auto">
            <a:xfrm rot="18844002" flipH="1">
              <a:off x="4613141" y="3820877"/>
              <a:ext cx="330089" cy="549275"/>
              <a:chOff x="3087" y="2556"/>
              <a:chExt cx="303" cy="486"/>
            </a:xfrm>
          </p:grpSpPr>
          <p:sp>
            <p:nvSpPr>
              <p:cNvPr id="54312" name="Rectangle 60"/>
              <p:cNvSpPr>
                <a:spLocks noChangeArrowheads="1"/>
              </p:cNvSpPr>
              <p:nvPr/>
            </p:nvSpPr>
            <p:spPr bwMode="auto">
              <a:xfrm flipV="1">
                <a:off x="3090" y="255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4313" name="Rectangle 61"/>
              <p:cNvSpPr>
                <a:spLocks noChangeArrowheads="1"/>
              </p:cNvSpPr>
              <p:nvPr/>
            </p:nvSpPr>
            <p:spPr bwMode="auto">
              <a:xfrm>
                <a:off x="3087" y="2889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4314" name="Rectangle 62"/>
              <p:cNvSpPr>
                <a:spLocks noChangeArrowheads="1"/>
              </p:cNvSpPr>
              <p:nvPr/>
            </p:nvSpPr>
            <p:spPr bwMode="auto">
              <a:xfrm>
                <a:off x="3090" y="2709"/>
                <a:ext cx="30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4304" name="Group 63"/>
            <p:cNvGrpSpPr>
              <a:grpSpLocks/>
            </p:cNvGrpSpPr>
            <p:nvPr/>
          </p:nvGrpSpPr>
          <p:grpSpPr bwMode="auto">
            <a:xfrm rot="18844002" flipH="1">
              <a:off x="4611546" y="3812948"/>
              <a:ext cx="330090" cy="561975"/>
              <a:chOff x="3087" y="2547"/>
              <a:chExt cx="306" cy="498"/>
            </a:xfrm>
          </p:grpSpPr>
          <p:grpSp>
            <p:nvGrpSpPr>
              <p:cNvPr id="54305" name="Group 64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4307" name="Line 65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4308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430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4310" name="Line 68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4311" name="Line 69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4306" name="Line 70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Lost Steps (Displacement)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 rot="5400000">
            <a:off x="5694363" y="4884738"/>
            <a:ext cx="45085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5611813" y="4089400"/>
            <a:ext cx="1962150" cy="836613"/>
            <a:chOff x="3289610" y="4119562"/>
            <a:chExt cx="1962614" cy="836613"/>
          </a:xfrm>
        </p:grpSpPr>
        <p:grpSp>
          <p:nvGrpSpPr>
            <p:cNvPr id="55376" name="Group 109"/>
            <p:cNvGrpSpPr>
              <a:grpSpLocks/>
            </p:cNvGrpSpPr>
            <p:nvPr/>
          </p:nvGrpSpPr>
          <p:grpSpPr bwMode="auto">
            <a:xfrm>
              <a:off x="3289610" y="4119562"/>
              <a:ext cx="1962614" cy="836613"/>
              <a:chOff x="3289610" y="4119562"/>
              <a:chExt cx="1962614" cy="836613"/>
            </a:xfrm>
          </p:grpSpPr>
          <p:grpSp>
            <p:nvGrpSpPr>
              <p:cNvPr id="55378" name="Group 108"/>
              <p:cNvGrpSpPr>
                <a:grpSpLocks/>
              </p:cNvGrpSpPr>
              <p:nvPr/>
            </p:nvGrpSpPr>
            <p:grpSpPr bwMode="auto">
              <a:xfrm>
                <a:off x="3289610" y="4471639"/>
                <a:ext cx="1962614" cy="191800"/>
                <a:chOff x="3280466" y="4983703"/>
                <a:chExt cx="1962614" cy="191800"/>
              </a:xfrm>
            </p:grpSpPr>
            <p:cxnSp>
              <p:nvCxnSpPr>
                <p:cNvPr id="55383" name="Straight Connector 10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280466" y="5050610"/>
                  <a:ext cx="1951463" cy="11152"/>
                </a:xfrm>
                <a:prstGeom prst="lin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5384" name="Rectangle 107"/>
                <p:cNvSpPr>
                  <a:spLocks noChangeArrowheads="1"/>
                </p:cNvSpPr>
                <p:nvPr/>
              </p:nvSpPr>
              <p:spPr bwMode="auto">
                <a:xfrm>
                  <a:off x="4142231" y="4983703"/>
                  <a:ext cx="1100849" cy="191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5379" name="Group 49"/>
              <p:cNvGrpSpPr>
                <a:grpSpLocks/>
              </p:cNvGrpSpPr>
              <p:nvPr/>
            </p:nvGrpSpPr>
            <p:grpSpPr bwMode="auto">
              <a:xfrm rot="5400000">
                <a:off x="3854450" y="4408488"/>
                <a:ext cx="836613" cy="258762"/>
                <a:chOff x="3854431" y="3037564"/>
                <a:chExt cx="836365" cy="258763"/>
              </a:xfrm>
            </p:grpSpPr>
            <p:sp>
              <p:nvSpPr>
                <p:cNvPr id="55380" name="Rectangle 32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898829" y="3003602"/>
                  <a:ext cx="233467" cy="32226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5381" name="Rectangle 3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412984" y="3005934"/>
                  <a:ext cx="238123" cy="31750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5382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4149354" y="3037564"/>
                  <a:ext cx="254000" cy="258763"/>
                </a:xfrm>
                <a:prstGeom prst="ellipse">
                  <a:avLst/>
                </a:prstGeom>
                <a:solidFill>
                  <a:schemeClr val="bg1"/>
                </a:solidFill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55377" name="Rectangle 117"/>
            <p:cNvSpPr>
              <a:spLocks noChangeArrowheads="1"/>
            </p:cNvSpPr>
            <p:nvPr/>
          </p:nvSpPr>
          <p:spPr bwMode="auto">
            <a:xfrm>
              <a:off x="3345366" y="4239471"/>
              <a:ext cx="434897" cy="2787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5300" name="Group 64"/>
          <p:cNvGrpSpPr>
            <a:grpSpLocks/>
          </p:cNvGrpSpPr>
          <p:nvPr/>
        </p:nvGrpSpPr>
        <p:grpSpPr bwMode="auto">
          <a:xfrm rot="19924869" flipH="1">
            <a:off x="7088188" y="4067175"/>
            <a:ext cx="185737" cy="425450"/>
            <a:chOff x="3232" y="2604"/>
            <a:chExt cx="161" cy="386"/>
          </a:xfrm>
        </p:grpSpPr>
        <p:sp>
          <p:nvSpPr>
            <p:cNvPr id="55371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5372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5373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5374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5375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5301" name="Group 64"/>
          <p:cNvGrpSpPr>
            <a:grpSpLocks/>
          </p:cNvGrpSpPr>
          <p:nvPr/>
        </p:nvGrpSpPr>
        <p:grpSpPr bwMode="auto">
          <a:xfrm rot="17843942" flipH="1">
            <a:off x="6734969" y="3742531"/>
            <a:ext cx="173038" cy="434975"/>
            <a:chOff x="3232" y="2604"/>
            <a:chExt cx="161" cy="386"/>
          </a:xfrm>
        </p:grpSpPr>
        <p:sp>
          <p:nvSpPr>
            <p:cNvPr id="55366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5367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5368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5369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5370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27" name="Content Placeholder 177"/>
          <p:cNvSpPr txBox="1">
            <a:spLocks/>
          </p:cNvSpPr>
          <p:nvPr/>
        </p:nvSpPr>
        <p:spPr bwMode="auto">
          <a:xfrm>
            <a:off x="6480233" y="1794656"/>
            <a:ext cx="434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latin typeface="+mn-lt"/>
                <a:cs typeface="+mn-cs"/>
              </a:rPr>
              <a:t>If rotor is displaced past two steps, it will snap to next detent position (lose four steps)</a:t>
            </a:r>
          </a:p>
        </p:txBody>
      </p:sp>
      <p:cxnSp>
        <p:nvCxnSpPr>
          <p:cNvPr id="55303" name="Straight Arrow Connector 280"/>
          <p:cNvCxnSpPr>
            <a:cxnSpLocks noChangeShapeType="1"/>
          </p:cNvCxnSpPr>
          <p:nvPr/>
        </p:nvCxnSpPr>
        <p:spPr bwMode="auto">
          <a:xfrm flipV="1">
            <a:off x="1327150" y="2381250"/>
            <a:ext cx="1336675" cy="15875"/>
          </a:xfrm>
          <a:prstGeom prst="straightConnector1">
            <a:avLst/>
          </a:prstGeom>
          <a:noFill/>
          <a:ln w="88900" algn="ctr">
            <a:solidFill>
              <a:srgbClr val="FF0000"/>
            </a:solidFill>
            <a:round/>
            <a:headEnd/>
            <a:tailEnd type="arrow" w="sm" len="sm"/>
          </a:ln>
        </p:spPr>
      </p:cxnSp>
      <p:cxnSp>
        <p:nvCxnSpPr>
          <p:cNvPr id="55304" name="Straight Arrow Connector 282"/>
          <p:cNvCxnSpPr>
            <a:cxnSpLocks noChangeShapeType="1"/>
          </p:cNvCxnSpPr>
          <p:nvPr/>
        </p:nvCxnSpPr>
        <p:spPr bwMode="auto">
          <a:xfrm rot="16200000" flipH="1">
            <a:off x="3411538" y="2333625"/>
            <a:ext cx="642938" cy="1587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55305" name="Line 159"/>
          <p:cNvSpPr>
            <a:spLocks noChangeShapeType="1"/>
          </p:cNvSpPr>
          <p:nvPr/>
        </p:nvSpPr>
        <p:spPr bwMode="auto">
          <a:xfrm>
            <a:off x="1308100" y="2659063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5306" name="Line 162"/>
          <p:cNvSpPr>
            <a:spLocks noChangeShapeType="1"/>
          </p:cNvSpPr>
          <p:nvPr/>
        </p:nvSpPr>
        <p:spPr bwMode="auto">
          <a:xfrm>
            <a:off x="1308100" y="1682750"/>
            <a:ext cx="0" cy="196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5307" name="Text Box 163"/>
          <p:cNvSpPr txBox="1">
            <a:spLocks noChangeArrowheads="1"/>
          </p:cNvSpPr>
          <p:nvPr/>
        </p:nvSpPr>
        <p:spPr bwMode="auto">
          <a:xfrm rot="-5400000">
            <a:off x="264097" y="2448817"/>
            <a:ext cx="1319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-    Torque    +</a:t>
            </a:r>
          </a:p>
        </p:txBody>
      </p:sp>
      <p:sp>
        <p:nvSpPr>
          <p:cNvPr id="55308" name="Text Box 164"/>
          <p:cNvSpPr txBox="1">
            <a:spLocks noChangeArrowheads="1"/>
          </p:cNvSpPr>
          <p:nvPr/>
        </p:nvSpPr>
        <p:spPr bwMode="auto">
          <a:xfrm>
            <a:off x="1350963" y="3960813"/>
            <a:ext cx="19672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Displacement (steps)</a:t>
            </a:r>
          </a:p>
        </p:txBody>
      </p:sp>
      <p:sp>
        <p:nvSpPr>
          <p:cNvPr id="55309" name="Line 171"/>
          <p:cNvSpPr>
            <a:spLocks noChangeShapeType="1"/>
          </p:cNvSpPr>
          <p:nvPr/>
        </p:nvSpPr>
        <p:spPr bwMode="auto">
          <a:xfrm>
            <a:off x="2524125" y="3527425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5310" name="Line 172"/>
          <p:cNvSpPr>
            <a:spLocks noChangeShapeType="1"/>
          </p:cNvSpPr>
          <p:nvPr/>
        </p:nvSpPr>
        <p:spPr bwMode="auto">
          <a:xfrm>
            <a:off x="1916113" y="3527425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5311" name="Line 177"/>
          <p:cNvSpPr>
            <a:spLocks noChangeShapeType="1"/>
          </p:cNvSpPr>
          <p:nvPr/>
        </p:nvSpPr>
        <p:spPr bwMode="auto">
          <a:xfrm>
            <a:off x="3132138" y="3527425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5312" name="Line 178"/>
          <p:cNvSpPr>
            <a:spLocks noChangeShapeType="1"/>
          </p:cNvSpPr>
          <p:nvPr/>
        </p:nvSpPr>
        <p:spPr bwMode="auto">
          <a:xfrm>
            <a:off x="3740150" y="3527425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5313" name="Text Box 179"/>
          <p:cNvSpPr txBox="1">
            <a:spLocks noChangeArrowheads="1"/>
          </p:cNvSpPr>
          <p:nvPr/>
        </p:nvSpPr>
        <p:spPr bwMode="auto">
          <a:xfrm>
            <a:off x="1814513" y="3635375"/>
            <a:ext cx="215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1</a:t>
            </a:r>
          </a:p>
        </p:txBody>
      </p:sp>
      <p:sp>
        <p:nvSpPr>
          <p:cNvPr id="55314" name="Text Box 180"/>
          <p:cNvSpPr txBox="1">
            <a:spLocks noChangeArrowheads="1"/>
          </p:cNvSpPr>
          <p:nvPr/>
        </p:nvSpPr>
        <p:spPr bwMode="auto">
          <a:xfrm>
            <a:off x="2422525" y="3635375"/>
            <a:ext cx="215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2</a:t>
            </a:r>
          </a:p>
        </p:txBody>
      </p:sp>
      <p:sp>
        <p:nvSpPr>
          <p:cNvPr id="55315" name="Text Box 181"/>
          <p:cNvSpPr txBox="1">
            <a:spLocks noChangeArrowheads="1"/>
          </p:cNvSpPr>
          <p:nvPr/>
        </p:nvSpPr>
        <p:spPr bwMode="auto">
          <a:xfrm>
            <a:off x="3030538" y="3635375"/>
            <a:ext cx="215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3</a:t>
            </a:r>
          </a:p>
        </p:txBody>
      </p:sp>
      <p:sp>
        <p:nvSpPr>
          <p:cNvPr id="55316" name="Text Box 182"/>
          <p:cNvSpPr txBox="1">
            <a:spLocks noChangeArrowheads="1"/>
          </p:cNvSpPr>
          <p:nvPr/>
        </p:nvSpPr>
        <p:spPr bwMode="auto">
          <a:xfrm>
            <a:off x="3638550" y="3635375"/>
            <a:ext cx="2143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4</a:t>
            </a:r>
          </a:p>
        </p:txBody>
      </p:sp>
      <p:sp>
        <p:nvSpPr>
          <p:cNvPr id="55317" name="Text Box 183"/>
          <p:cNvSpPr txBox="1">
            <a:spLocks noChangeArrowheads="1"/>
          </p:cNvSpPr>
          <p:nvPr/>
        </p:nvSpPr>
        <p:spPr bwMode="auto">
          <a:xfrm>
            <a:off x="1208088" y="3635375"/>
            <a:ext cx="21431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0</a:t>
            </a:r>
          </a:p>
        </p:txBody>
      </p:sp>
      <p:grpSp>
        <p:nvGrpSpPr>
          <p:cNvPr id="55318" name="Group 92"/>
          <p:cNvGrpSpPr>
            <a:grpSpLocks/>
          </p:cNvGrpSpPr>
          <p:nvPr/>
        </p:nvGrpSpPr>
        <p:grpSpPr bwMode="auto">
          <a:xfrm flipV="1">
            <a:off x="1308100" y="1898650"/>
            <a:ext cx="3643313" cy="1519238"/>
            <a:chOff x="848418" y="1235992"/>
            <a:chExt cx="3641849" cy="1520631"/>
          </a:xfrm>
        </p:grpSpPr>
        <p:sp>
          <p:nvSpPr>
            <p:cNvPr id="55363" name="Freeform 175"/>
            <p:cNvSpPr>
              <a:spLocks/>
            </p:cNvSpPr>
            <p:nvPr/>
          </p:nvSpPr>
          <p:spPr bwMode="auto">
            <a:xfrm>
              <a:off x="848418" y="1237746"/>
              <a:ext cx="1215300" cy="759439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5364" name="Freeform 176"/>
            <p:cNvSpPr>
              <a:spLocks/>
            </p:cNvSpPr>
            <p:nvPr/>
          </p:nvSpPr>
          <p:spPr bwMode="auto">
            <a:xfrm flipV="1">
              <a:off x="2063718" y="1997184"/>
              <a:ext cx="1215300" cy="759439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5365" name="Freeform 175"/>
            <p:cNvSpPr>
              <a:spLocks/>
            </p:cNvSpPr>
            <p:nvPr/>
          </p:nvSpPr>
          <p:spPr bwMode="auto">
            <a:xfrm>
              <a:off x="3274967" y="1235992"/>
              <a:ext cx="1215300" cy="759439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5319" name="Text Box 181"/>
          <p:cNvSpPr txBox="1">
            <a:spLocks noChangeArrowheads="1"/>
          </p:cNvSpPr>
          <p:nvPr/>
        </p:nvSpPr>
        <p:spPr bwMode="auto">
          <a:xfrm>
            <a:off x="4284663" y="3625850"/>
            <a:ext cx="1635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5</a:t>
            </a:r>
          </a:p>
        </p:txBody>
      </p:sp>
      <p:sp>
        <p:nvSpPr>
          <p:cNvPr id="55320" name="Line 177"/>
          <p:cNvSpPr>
            <a:spLocks noChangeShapeType="1"/>
          </p:cNvSpPr>
          <p:nvPr/>
        </p:nvSpPr>
        <p:spPr bwMode="auto">
          <a:xfrm>
            <a:off x="4356100" y="351790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5321" name="Line 177"/>
          <p:cNvSpPr>
            <a:spLocks noChangeShapeType="1"/>
          </p:cNvSpPr>
          <p:nvPr/>
        </p:nvSpPr>
        <p:spPr bwMode="auto">
          <a:xfrm>
            <a:off x="4970463" y="351790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5322" name="Text Box 181"/>
          <p:cNvSpPr txBox="1">
            <a:spLocks noChangeArrowheads="1"/>
          </p:cNvSpPr>
          <p:nvPr/>
        </p:nvSpPr>
        <p:spPr bwMode="auto">
          <a:xfrm>
            <a:off x="4884738" y="3640138"/>
            <a:ext cx="163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200">
                <a:latin typeface="Arial Narrow" pitchFamily="34" charset="0"/>
              </a:rPr>
              <a:t>6</a:t>
            </a:r>
          </a:p>
        </p:txBody>
      </p:sp>
      <p:sp>
        <p:nvSpPr>
          <p:cNvPr id="55323" name="Rectangle 119"/>
          <p:cNvSpPr>
            <a:spLocks noChangeArrowheads="1"/>
          </p:cNvSpPr>
          <p:nvPr/>
        </p:nvSpPr>
        <p:spPr bwMode="auto">
          <a:xfrm>
            <a:off x="5813425" y="5076825"/>
            <a:ext cx="211138" cy="1204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55324" name="Group 111"/>
          <p:cNvGrpSpPr>
            <a:grpSpLocks/>
          </p:cNvGrpSpPr>
          <p:nvPr/>
        </p:nvGrpSpPr>
        <p:grpSpPr bwMode="auto">
          <a:xfrm>
            <a:off x="6289675" y="3648075"/>
            <a:ext cx="1181100" cy="1155700"/>
            <a:chOff x="3989202" y="3700336"/>
            <a:chExt cx="1182054" cy="1155336"/>
          </a:xfrm>
        </p:grpSpPr>
        <p:grpSp>
          <p:nvGrpSpPr>
            <p:cNvPr id="55325" name="Group 221"/>
            <p:cNvGrpSpPr>
              <a:grpSpLocks/>
            </p:cNvGrpSpPr>
            <p:nvPr/>
          </p:nvGrpSpPr>
          <p:grpSpPr bwMode="auto">
            <a:xfrm>
              <a:off x="4838499" y="4293886"/>
              <a:ext cx="332757" cy="561786"/>
              <a:chOff x="7018159" y="2489534"/>
              <a:chExt cx="332757" cy="561975"/>
            </a:xfrm>
          </p:grpSpPr>
          <p:grpSp>
            <p:nvGrpSpPr>
              <p:cNvPr id="55351" name="Group 34"/>
              <p:cNvGrpSpPr>
                <a:grpSpLocks/>
              </p:cNvGrpSpPr>
              <p:nvPr/>
            </p:nvGrpSpPr>
            <p:grpSpPr bwMode="auto">
              <a:xfrm flipH="1">
                <a:off x="7024478" y="2499062"/>
                <a:ext cx="326438" cy="534583"/>
                <a:chOff x="3073" y="2556"/>
                <a:chExt cx="300" cy="473"/>
              </a:xfrm>
            </p:grpSpPr>
            <p:sp>
              <p:nvSpPr>
                <p:cNvPr id="55360" name="Rectangle 35"/>
                <p:cNvSpPr>
                  <a:spLocks noChangeArrowheads="1"/>
                </p:cNvSpPr>
                <p:nvPr/>
              </p:nvSpPr>
              <p:spPr bwMode="auto">
                <a:xfrm flipV="1">
                  <a:off x="3081" y="255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5361" name="Rectangle 36"/>
                <p:cNvSpPr>
                  <a:spLocks noChangeArrowheads="1"/>
                </p:cNvSpPr>
                <p:nvPr/>
              </p:nvSpPr>
              <p:spPr bwMode="auto">
                <a:xfrm>
                  <a:off x="3074" y="287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5362" name="Rectangle 37"/>
                <p:cNvSpPr>
                  <a:spLocks noChangeArrowheads="1"/>
                </p:cNvSpPr>
                <p:nvPr/>
              </p:nvSpPr>
              <p:spPr bwMode="auto">
                <a:xfrm>
                  <a:off x="3073" y="2709"/>
                  <a:ext cx="300" cy="1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5352" name="Group 38"/>
              <p:cNvGrpSpPr>
                <a:grpSpLocks/>
              </p:cNvGrpSpPr>
              <p:nvPr/>
            </p:nvGrpSpPr>
            <p:grpSpPr bwMode="auto">
              <a:xfrm flipH="1">
                <a:off x="7018159" y="2489534"/>
                <a:ext cx="328614" cy="561975"/>
                <a:chOff x="3087" y="2547"/>
                <a:chExt cx="306" cy="498"/>
              </a:xfrm>
            </p:grpSpPr>
            <p:grpSp>
              <p:nvGrpSpPr>
                <p:cNvPr id="55353" name="Group 39"/>
                <p:cNvGrpSpPr>
                  <a:grpSpLocks/>
                </p:cNvGrpSpPr>
                <p:nvPr/>
              </p:nvGrpSpPr>
              <p:grpSpPr bwMode="auto">
                <a:xfrm>
                  <a:off x="3232" y="2604"/>
                  <a:ext cx="161" cy="386"/>
                  <a:chOff x="3232" y="2604"/>
                  <a:chExt cx="161" cy="386"/>
                </a:xfrm>
              </p:grpSpPr>
              <p:sp>
                <p:nvSpPr>
                  <p:cNvPr id="5535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393" y="2709"/>
                    <a:ext cx="0" cy="17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5356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708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5357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886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535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886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535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604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35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3087" y="2547"/>
                  <a:ext cx="3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26" name="Group 46"/>
            <p:cNvGrpSpPr>
              <a:grpSpLocks/>
            </p:cNvGrpSpPr>
            <p:nvPr/>
          </p:nvGrpSpPr>
          <p:grpSpPr bwMode="auto">
            <a:xfrm rot="-5400000">
              <a:off x="4103558" y="3585980"/>
              <a:ext cx="333264" cy="561975"/>
              <a:chOff x="5161" y="2143"/>
              <a:chExt cx="210" cy="354"/>
            </a:xfrm>
          </p:grpSpPr>
          <p:grpSp>
            <p:nvGrpSpPr>
              <p:cNvPr id="55339" name="Group 47"/>
              <p:cNvGrpSpPr>
                <a:grpSpLocks/>
              </p:cNvGrpSpPr>
              <p:nvPr/>
            </p:nvGrpSpPr>
            <p:grpSpPr bwMode="auto">
              <a:xfrm flipH="1">
                <a:off x="5161" y="2149"/>
                <a:ext cx="209" cy="346"/>
                <a:chOff x="3069" y="2556"/>
                <a:chExt cx="304" cy="486"/>
              </a:xfrm>
            </p:grpSpPr>
            <p:sp>
              <p:nvSpPr>
                <p:cNvPr id="55348" name="Rectangle 48"/>
                <p:cNvSpPr>
                  <a:spLocks noChangeArrowheads="1"/>
                </p:cNvSpPr>
                <p:nvPr/>
              </p:nvSpPr>
              <p:spPr bwMode="auto">
                <a:xfrm flipV="1">
                  <a:off x="3076" y="255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5349" name="Rectangle 49"/>
                <p:cNvSpPr>
                  <a:spLocks noChangeArrowheads="1"/>
                </p:cNvSpPr>
                <p:nvPr/>
              </p:nvSpPr>
              <p:spPr bwMode="auto">
                <a:xfrm>
                  <a:off x="3069" y="2889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5350" name="Rectangle 50"/>
                <p:cNvSpPr>
                  <a:spLocks noChangeArrowheads="1"/>
                </p:cNvSpPr>
                <p:nvPr/>
              </p:nvSpPr>
              <p:spPr bwMode="auto">
                <a:xfrm>
                  <a:off x="3073" y="2709"/>
                  <a:ext cx="300" cy="1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5340" name="Group 51"/>
              <p:cNvGrpSpPr>
                <a:grpSpLocks/>
              </p:cNvGrpSpPr>
              <p:nvPr/>
            </p:nvGrpSpPr>
            <p:grpSpPr bwMode="auto">
              <a:xfrm flipH="1">
                <a:off x="5164" y="2143"/>
                <a:ext cx="207" cy="354"/>
                <a:chOff x="3087" y="2547"/>
                <a:chExt cx="306" cy="498"/>
              </a:xfrm>
            </p:grpSpPr>
            <p:grpSp>
              <p:nvGrpSpPr>
                <p:cNvPr id="55341" name="Group 52"/>
                <p:cNvGrpSpPr>
                  <a:grpSpLocks/>
                </p:cNvGrpSpPr>
                <p:nvPr/>
              </p:nvGrpSpPr>
              <p:grpSpPr bwMode="auto">
                <a:xfrm>
                  <a:off x="3232" y="2604"/>
                  <a:ext cx="161" cy="386"/>
                  <a:chOff x="3232" y="2604"/>
                  <a:chExt cx="161" cy="386"/>
                </a:xfrm>
              </p:grpSpPr>
              <p:sp>
                <p:nvSpPr>
                  <p:cNvPr id="5534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393" y="2709"/>
                    <a:ext cx="0" cy="17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5344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708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5345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886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534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886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534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604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342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087" y="2547"/>
                  <a:ext cx="3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27" name="Group 59"/>
            <p:cNvGrpSpPr>
              <a:grpSpLocks/>
            </p:cNvGrpSpPr>
            <p:nvPr/>
          </p:nvGrpSpPr>
          <p:grpSpPr bwMode="auto">
            <a:xfrm rot="18844002" flipH="1">
              <a:off x="4613141" y="3820877"/>
              <a:ext cx="330089" cy="549275"/>
              <a:chOff x="3087" y="2556"/>
              <a:chExt cx="303" cy="486"/>
            </a:xfrm>
          </p:grpSpPr>
          <p:sp>
            <p:nvSpPr>
              <p:cNvPr id="55336" name="Rectangle 60"/>
              <p:cNvSpPr>
                <a:spLocks noChangeArrowheads="1"/>
              </p:cNvSpPr>
              <p:nvPr/>
            </p:nvSpPr>
            <p:spPr bwMode="auto">
              <a:xfrm flipV="1">
                <a:off x="3090" y="255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5337" name="Rectangle 61"/>
              <p:cNvSpPr>
                <a:spLocks noChangeArrowheads="1"/>
              </p:cNvSpPr>
              <p:nvPr/>
            </p:nvSpPr>
            <p:spPr bwMode="auto">
              <a:xfrm>
                <a:off x="3087" y="2889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5338" name="Rectangle 62"/>
              <p:cNvSpPr>
                <a:spLocks noChangeArrowheads="1"/>
              </p:cNvSpPr>
              <p:nvPr/>
            </p:nvSpPr>
            <p:spPr bwMode="auto">
              <a:xfrm>
                <a:off x="3090" y="2709"/>
                <a:ext cx="30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5328" name="Group 63"/>
            <p:cNvGrpSpPr>
              <a:grpSpLocks/>
            </p:cNvGrpSpPr>
            <p:nvPr/>
          </p:nvGrpSpPr>
          <p:grpSpPr bwMode="auto">
            <a:xfrm rot="18844002" flipH="1">
              <a:off x="4611546" y="3812948"/>
              <a:ext cx="330090" cy="561975"/>
              <a:chOff x="3087" y="2547"/>
              <a:chExt cx="306" cy="498"/>
            </a:xfrm>
          </p:grpSpPr>
          <p:grpSp>
            <p:nvGrpSpPr>
              <p:cNvPr id="55329" name="Group 64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5331" name="Line 65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5332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5333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5334" name="Line 68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5335" name="Line 69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5330" name="Line 70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Lost Steps (Torque Load)</a:t>
            </a:r>
            <a:endParaRPr lang="en-US" dirty="0"/>
          </a:p>
        </p:txBody>
      </p:sp>
      <p:grpSp>
        <p:nvGrpSpPr>
          <p:cNvPr id="56322" name="Group 64"/>
          <p:cNvGrpSpPr>
            <a:grpSpLocks/>
          </p:cNvGrpSpPr>
          <p:nvPr/>
        </p:nvGrpSpPr>
        <p:grpSpPr bwMode="auto">
          <a:xfrm rot="19924869" flipH="1">
            <a:off x="6134100" y="4098925"/>
            <a:ext cx="185738" cy="425450"/>
            <a:chOff x="3232" y="2604"/>
            <a:chExt cx="161" cy="386"/>
          </a:xfrm>
        </p:grpSpPr>
        <p:sp>
          <p:nvSpPr>
            <p:cNvPr id="56405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406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407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408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409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6323" name="Group 64"/>
          <p:cNvGrpSpPr>
            <a:grpSpLocks/>
          </p:cNvGrpSpPr>
          <p:nvPr/>
        </p:nvGrpSpPr>
        <p:grpSpPr bwMode="auto">
          <a:xfrm rot="17843942" flipH="1">
            <a:off x="5780882" y="3774281"/>
            <a:ext cx="173038" cy="434975"/>
            <a:chOff x="3232" y="2604"/>
            <a:chExt cx="161" cy="386"/>
          </a:xfrm>
        </p:grpSpPr>
        <p:sp>
          <p:nvSpPr>
            <p:cNvPr id="56400" name="Line 65"/>
            <p:cNvSpPr>
              <a:spLocks noChangeShapeType="1"/>
            </p:cNvSpPr>
            <p:nvPr/>
          </p:nvSpPr>
          <p:spPr bwMode="auto">
            <a:xfrm>
              <a:off x="3393" y="2709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401" name="Line 66"/>
            <p:cNvSpPr>
              <a:spLocks noChangeShapeType="1"/>
            </p:cNvSpPr>
            <p:nvPr/>
          </p:nvSpPr>
          <p:spPr bwMode="auto">
            <a:xfrm flipH="1">
              <a:off x="3234" y="2708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402" name="Line 67"/>
            <p:cNvSpPr>
              <a:spLocks noChangeShapeType="1"/>
            </p:cNvSpPr>
            <p:nvPr/>
          </p:nvSpPr>
          <p:spPr bwMode="auto">
            <a:xfrm flipH="1">
              <a:off x="3234" y="2886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403" name="Line 68"/>
            <p:cNvSpPr>
              <a:spLocks noChangeShapeType="1"/>
            </p:cNvSpPr>
            <p:nvPr/>
          </p:nvSpPr>
          <p:spPr bwMode="auto">
            <a:xfrm>
              <a:off x="3232" y="288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404" name="Line 69"/>
            <p:cNvSpPr>
              <a:spLocks noChangeShapeType="1"/>
            </p:cNvSpPr>
            <p:nvPr/>
          </p:nvSpPr>
          <p:spPr bwMode="auto">
            <a:xfrm>
              <a:off x="3232" y="2604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5881688" y="6537325"/>
            <a:ext cx="990600" cy="3270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fld id="{072F8AE3-6259-4F17-AD17-76A922CBB3E1}" type="slidenum">
              <a:rPr lang="en-US" sz="1400">
                <a:solidFill>
                  <a:srgbClr val="0E2278"/>
                </a:solidFill>
                <a:latin typeface="Arial Narrow" pitchFamily="34" charset="0"/>
                <a:cs typeface="Arial" charset="0"/>
              </a:rPr>
              <a:pPr algn="l"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400">
              <a:solidFill>
                <a:srgbClr val="0E2278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6325" name="Content Placeholder 177"/>
          <p:cNvSpPr>
            <a:spLocks noGrp="1"/>
          </p:cNvSpPr>
          <p:nvPr>
            <p:ph idx="1"/>
          </p:nvPr>
        </p:nvSpPr>
        <p:spPr>
          <a:xfrm>
            <a:off x="6235700" y="1719263"/>
            <a:ext cx="4340225" cy="1411287"/>
          </a:xfrm>
        </p:spPr>
        <p:txBody>
          <a:bodyPr anchor="ctr"/>
          <a:lstStyle/>
          <a:p>
            <a:pPr indent="0">
              <a:buFontTx/>
              <a:buNone/>
            </a:pPr>
            <a:r>
              <a:rPr lang="en-US" sz="2000" dirty="0"/>
              <a:t>If torque load increases past maximum (detent/holding) torque, will lose many steps</a:t>
            </a:r>
          </a:p>
        </p:txBody>
      </p:sp>
      <p:grpSp>
        <p:nvGrpSpPr>
          <p:cNvPr id="56326" name="Group 293"/>
          <p:cNvGrpSpPr>
            <a:grpSpLocks/>
          </p:cNvGrpSpPr>
          <p:nvPr/>
        </p:nvGrpSpPr>
        <p:grpSpPr bwMode="auto">
          <a:xfrm>
            <a:off x="584113" y="1719263"/>
            <a:ext cx="4278401" cy="2586094"/>
            <a:chOff x="537940" y="1021014"/>
            <a:chExt cx="4278523" cy="2585546"/>
          </a:xfrm>
        </p:grpSpPr>
        <p:sp>
          <p:nvSpPr>
            <p:cNvPr id="56379" name="Line 159"/>
            <p:cNvSpPr>
              <a:spLocks noChangeShapeType="1"/>
            </p:cNvSpPr>
            <p:nvPr/>
          </p:nvSpPr>
          <p:spPr bwMode="auto">
            <a:xfrm>
              <a:off x="1076898" y="1997228"/>
              <a:ext cx="36760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80" name="Line 162"/>
            <p:cNvSpPr>
              <a:spLocks noChangeShapeType="1"/>
            </p:cNvSpPr>
            <p:nvPr/>
          </p:nvSpPr>
          <p:spPr bwMode="auto">
            <a:xfrm>
              <a:off x="1076898" y="1021014"/>
              <a:ext cx="0" cy="1965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81" name="Text Box 163"/>
            <p:cNvSpPr txBox="1">
              <a:spLocks noChangeArrowheads="1"/>
            </p:cNvSpPr>
            <p:nvPr/>
          </p:nvSpPr>
          <p:spPr bwMode="auto">
            <a:xfrm rot="16200000">
              <a:off x="32144" y="1786842"/>
              <a:ext cx="1319377" cy="307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400" dirty="0">
                  <a:latin typeface="+mn-lt"/>
                </a:rPr>
                <a:t>-    Torque    +</a:t>
              </a:r>
            </a:p>
          </p:txBody>
        </p:sp>
        <p:sp>
          <p:nvSpPr>
            <p:cNvPr id="56382" name="Text Box 164"/>
            <p:cNvSpPr txBox="1">
              <a:spLocks noChangeArrowheads="1"/>
            </p:cNvSpPr>
            <p:nvPr/>
          </p:nvSpPr>
          <p:spPr bwMode="auto">
            <a:xfrm>
              <a:off x="1119097" y="3298848"/>
              <a:ext cx="1967261" cy="30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400">
                  <a:latin typeface="+mn-lt"/>
                </a:rPr>
                <a:t>Displacement (steps)</a:t>
              </a:r>
            </a:p>
          </p:txBody>
        </p:sp>
        <p:sp>
          <p:nvSpPr>
            <p:cNvPr id="56383" name="Line 171"/>
            <p:cNvSpPr>
              <a:spLocks noChangeShapeType="1"/>
            </p:cNvSpPr>
            <p:nvPr/>
          </p:nvSpPr>
          <p:spPr bwMode="auto">
            <a:xfrm>
              <a:off x="2292233" y="2864975"/>
              <a:ext cx="0" cy="108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84" name="Line 172"/>
            <p:cNvSpPr>
              <a:spLocks noChangeShapeType="1"/>
            </p:cNvSpPr>
            <p:nvPr/>
          </p:nvSpPr>
          <p:spPr bwMode="auto">
            <a:xfrm>
              <a:off x="1684566" y="2864975"/>
              <a:ext cx="0" cy="108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85" name="Freeform 175"/>
            <p:cNvSpPr>
              <a:spLocks/>
            </p:cNvSpPr>
            <p:nvPr/>
          </p:nvSpPr>
          <p:spPr bwMode="auto">
            <a:xfrm>
              <a:off x="1076898" y="1237951"/>
              <a:ext cx="1215335" cy="759278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86" name="Freeform 176"/>
            <p:cNvSpPr>
              <a:spLocks/>
            </p:cNvSpPr>
            <p:nvPr/>
          </p:nvSpPr>
          <p:spPr bwMode="auto">
            <a:xfrm flipV="1">
              <a:off x="2292233" y="1997228"/>
              <a:ext cx="1215335" cy="759278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87" name="Line 177"/>
            <p:cNvSpPr>
              <a:spLocks noChangeShapeType="1"/>
            </p:cNvSpPr>
            <p:nvPr/>
          </p:nvSpPr>
          <p:spPr bwMode="auto">
            <a:xfrm>
              <a:off x="2899900" y="2864975"/>
              <a:ext cx="0" cy="108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88" name="Line 178"/>
            <p:cNvSpPr>
              <a:spLocks noChangeShapeType="1"/>
            </p:cNvSpPr>
            <p:nvPr/>
          </p:nvSpPr>
          <p:spPr bwMode="auto">
            <a:xfrm>
              <a:off x="3507567" y="2864975"/>
              <a:ext cx="0" cy="108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89" name="Text Box 179"/>
            <p:cNvSpPr txBox="1">
              <a:spLocks noChangeArrowheads="1"/>
            </p:cNvSpPr>
            <p:nvPr/>
          </p:nvSpPr>
          <p:spPr bwMode="auto">
            <a:xfrm>
              <a:off x="1583288" y="2973443"/>
              <a:ext cx="215215" cy="39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1</a:t>
              </a:r>
            </a:p>
          </p:txBody>
        </p:sp>
        <p:sp>
          <p:nvSpPr>
            <p:cNvPr id="56390" name="Text Box 180"/>
            <p:cNvSpPr txBox="1">
              <a:spLocks noChangeArrowheads="1"/>
            </p:cNvSpPr>
            <p:nvPr/>
          </p:nvSpPr>
          <p:spPr bwMode="auto">
            <a:xfrm>
              <a:off x="2190955" y="2973443"/>
              <a:ext cx="215215" cy="39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2</a:t>
              </a:r>
            </a:p>
          </p:txBody>
        </p:sp>
        <p:sp>
          <p:nvSpPr>
            <p:cNvPr id="56391" name="Text Box 181"/>
            <p:cNvSpPr txBox="1">
              <a:spLocks noChangeArrowheads="1"/>
            </p:cNvSpPr>
            <p:nvPr/>
          </p:nvSpPr>
          <p:spPr bwMode="auto">
            <a:xfrm>
              <a:off x="2798622" y="2973443"/>
              <a:ext cx="215215" cy="39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3</a:t>
              </a:r>
            </a:p>
          </p:txBody>
        </p:sp>
        <p:sp>
          <p:nvSpPr>
            <p:cNvPr id="56392" name="Text Box 182"/>
            <p:cNvSpPr txBox="1">
              <a:spLocks noChangeArrowheads="1"/>
            </p:cNvSpPr>
            <p:nvPr/>
          </p:nvSpPr>
          <p:spPr bwMode="auto">
            <a:xfrm>
              <a:off x="3406290" y="2973443"/>
              <a:ext cx="215215" cy="39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4</a:t>
              </a:r>
            </a:p>
          </p:txBody>
        </p:sp>
        <p:sp>
          <p:nvSpPr>
            <p:cNvPr id="56393" name="Text Box 183"/>
            <p:cNvSpPr txBox="1">
              <a:spLocks noChangeArrowheads="1"/>
            </p:cNvSpPr>
            <p:nvPr/>
          </p:nvSpPr>
          <p:spPr bwMode="auto">
            <a:xfrm>
              <a:off x="975620" y="2973443"/>
              <a:ext cx="215215" cy="39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0</a:t>
              </a:r>
            </a:p>
          </p:txBody>
        </p:sp>
        <p:sp>
          <p:nvSpPr>
            <p:cNvPr id="56394" name="Freeform 175"/>
            <p:cNvSpPr>
              <a:spLocks/>
            </p:cNvSpPr>
            <p:nvPr/>
          </p:nvSpPr>
          <p:spPr bwMode="auto">
            <a:xfrm>
              <a:off x="3503517" y="1236197"/>
              <a:ext cx="1215335" cy="759278"/>
            </a:xfrm>
            <a:custGeom>
              <a:avLst/>
              <a:gdLst>
                <a:gd name="T0" fmla="*/ 0 w 576"/>
                <a:gd name="T1" fmla="*/ 2147483647 h 336"/>
                <a:gd name="T2" fmla="*/ 2147483647 w 576"/>
                <a:gd name="T3" fmla="*/ 0 h 336"/>
                <a:gd name="T4" fmla="*/ 2147483647 w 576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576"/>
                <a:gd name="T10" fmla="*/ 0 h 336"/>
                <a:gd name="T11" fmla="*/ 576 w 57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168"/>
                    <a:pt x="57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95" name="Text Box 181"/>
            <p:cNvSpPr txBox="1">
              <a:spLocks noChangeArrowheads="1"/>
            </p:cNvSpPr>
            <p:nvPr/>
          </p:nvSpPr>
          <p:spPr bwMode="auto">
            <a:xfrm>
              <a:off x="4053522" y="2963918"/>
              <a:ext cx="162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5</a:t>
              </a:r>
            </a:p>
          </p:txBody>
        </p:sp>
        <p:sp>
          <p:nvSpPr>
            <p:cNvPr id="56396" name="Line 177"/>
            <p:cNvSpPr>
              <a:spLocks noChangeShapeType="1"/>
            </p:cNvSpPr>
            <p:nvPr/>
          </p:nvSpPr>
          <p:spPr bwMode="auto">
            <a:xfrm>
              <a:off x="4123862" y="2855450"/>
              <a:ext cx="0" cy="108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97" name="Line 177"/>
            <p:cNvSpPr>
              <a:spLocks noChangeShapeType="1"/>
            </p:cNvSpPr>
            <p:nvPr/>
          </p:nvSpPr>
          <p:spPr bwMode="auto">
            <a:xfrm>
              <a:off x="4738225" y="2855450"/>
              <a:ext cx="0" cy="108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6398" name="Text Box 181"/>
            <p:cNvSpPr txBox="1">
              <a:spLocks noChangeArrowheads="1"/>
            </p:cNvSpPr>
            <p:nvPr/>
          </p:nvSpPr>
          <p:spPr bwMode="auto">
            <a:xfrm>
              <a:off x="4653598" y="2978204"/>
              <a:ext cx="162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6</a:t>
              </a:r>
            </a:p>
          </p:txBody>
        </p:sp>
        <p:cxnSp>
          <p:nvCxnSpPr>
            <p:cNvPr id="56399" name="Straight Connector 314"/>
            <p:cNvCxnSpPr>
              <a:cxnSpLocks noChangeShapeType="1"/>
              <a:stCxn id="56394" idx="2"/>
            </p:cNvCxnSpPr>
            <p:nvPr/>
          </p:nvCxnSpPr>
          <p:spPr bwMode="auto">
            <a:xfrm>
              <a:off x="4718852" y="1995475"/>
              <a:ext cx="34123" cy="619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6327" name="Straight Arrow Connector 315"/>
          <p:cNvCxnSpPr>
            <a:cxnSpLocks noChangeShapeType="1"/>
          </p:cNvCxnSpPr>
          <p:nvPr/>
        </p:nvCxnSpPr>
        <p:spPr bwMode="auto">
          <a:xfrm rot="5400000" flipH="1" flipV="1">
            <a:off x="538956" y="2229644"/>
            <a:ext cx="930275" cy="7938"/>
          </a:xfrm>
          <a:prstGeom prst="straightConnector1">
            <a:avLst/>
          </a:prstGeom>
          <a:noFill/>
          <a:ln w="88900" algn="ctr">
            <a:solidFill>
              <a:srgbClr val="FF0000"/>
            </a:solidFill>
            <a:round/>
            <a:headEnd/>
            <a:tailEnd type="arrow" w="sm" len="sm"/>
          </a:ln>
        </p:spPr>
      </p:cxnSp>
      <p:cxnSp>
        <p:nvCxnSpPr>
          <p:cNvPr id="56328" name="Straight Arrow Connector 318"/>
          <p:cNvCxnSpPr>
            <a:cxnSpLocks noChangeShapeType="1"/>
          </p:cNvCxnSpPr>
          <p:nvPr/>
        </p:nvCxnSpPr>
        <p:spPr bwMode="auto">
          <a:xfrm>
            <a:off x="1782763" y="1857375"/>
            <a:ext cx="3332162" cy="1588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56329" name="Straight Connector 82"/>
          <p:cNvCxnSpPr>
            <a:cxnSpLocks noChangeShapeType="1"/>
          </p:cNvCxnSpPr>
          <p:nvPr/>
        </p:nvCxnSpPr>
        <p:spPr bwMode="auto">
          <a:xfrm rot="5400000">
            <a:off x="4792663" y="5549900"/>
            <a:ext cx="2000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24" name="Group 88"/>
          <p:cNvGrpSpPr>
            <a:grpSpLocks/>
          </p:cNvGrpSpPr>
          <p:nvPr/>
        </p:nvGrpSpPr>
        <p:grpSpPr bwMode="auto">
          <a:xfrm>
            <a:off x="5716588" y="3816350"/>
            <a:ext cx="166687" cy="2762250"/>
            <a:chOff x="3929063" y="3814874"/>
            <a:chExt cx="166687" cy="2757378"/>
          </a:xfrm>
        </p:grpSpPr>
        <p:sp>
          <p:nvSpPr>
            <p:cNvPr id="56375" name="Rectangle 87"/>
            <p:cNvSpPr>
              <a:spLocks noChangeArrowheads="1"/>
            </p:cNvSpPr>
            <p:nvPr/>
          </p:nvSpPr>
          <p:spPr bwMode="auto">
            <a:xfrm>
              <a:off x="3957638" y="3814874"/>
              <a:ext cx="128588" cy="69885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56376" name="Group 86"/>
            <p:cNvGrpSpPr>
              <a:grpSpLocks/>
            </p:cNvGrpSpPr>
            <p:nvPr/>
          </p:nvGrpSpPr>
          <p:grpSpPr bwMode="auto">
            <a:xfrm>
              <a:off x="3929063" y="5229226"/>
              <a:ext cx="166687" cy="1343026"/>
              <a:chOff x="3686174" y="5229226"/>
              <a:chExt cx="881063" cy="1343026"/>
            </a:xfrm>
          </p:grpSpPr>
          <p:sp>
            <p:nvSpPr>
              <p:cNvPr id="56377" name="Rectangle 84"/>
              <p:cNvSpPr>
                <a:spLocks noChangeArrowheads="1"/>
              </p:cNvSpPr>
              <p:nvPr/>
            </p:nvSpPr>
            <p:spPr bwMode="auto">
              <a:xfrm>
                <a:off x="3686174" y="5395914"/>
                <a:ext cx="881063" cy="11763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45720" rIns="45720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3694562" y="5230012"/>
                <a:ext cx="847504" cy="166393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6331" name="Rectangle 85"/>
          <p:cNvSpPr>
            <a:spLocks noChangeArrowheads="1"/>
          </p:cNvSpPr>
          <p:nvPr/>
        </p:nvSpPr>
        <p:spPr bwMode="auto">
          <a:xfrm>
            <a:off x="5349875" y="6457950"/>
            <a:ext cx="933450" cy="3952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30" name="Group 49"/>
          <p:cNvGrpSpPr>
            <a:grpSpLocks/>
          </p:cNvGrpSpPr>
          <p:nvPr/>
        </p:nvGrpSpPr>
        <p:grpSpPr bwMode="auto">
          <a:xfrm rot="5400000">
            <a:off x="5227638" y="4414838"/>
            <a:ext cx="836612" cy="258762"/>
            <a:chOff x="3854431" y="3037564"/>
            <a:chExt cx="836365" cy="258763"/>
          </a:xfrm>
        </p:grpSpPr>
        <p:sp>
          <p:nvSpPr>
            <p:cNvPr id="56372" name="Rectangle 32"/>
            <p:cNvSpPr>
              <a:spLocks noChangeArrowheads="1"/>
            </p:cNvSpPr>
            <p:nvPr/>
          </p:nvSpPr>
          <p:spPr bwMode="auto">
            <a:xfrm rot="16200000" flipH="1">
              <a:off x="3898829" y="3003602"/>
              <a:ext cx="233467" cy="322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6373" name="Rectangle 33"/>
            <p:cNvSpPr>
              <a:spLocks noChangeArrowheads="1"/>
            </p:cNvSpPr>
            <p:nvPr/>
          </p:nvSpPr>
          <p:spPr bwMode="auto">
            <a:xfrm rot="16200000" flipH="1">
              <a:off x="4412984" y="3005934"/>
              <a:ext cx="238123" cy="3175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6374" name="Oval 34"/>
            <p:cNvSpPr>
              <a:spLocks noChangeArrowheads="1"/>
            </p:cNvSpPr>
            <p:nvPr/>
          </p:nvSpPr>
          <p:spPr bwMode="auto">
            <a:xfrm flipH="1">
              <a:off x="4149354" y="3037564"/>
              <a:ext cx="254000" cy="258763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6333" name="Group 111"/>
          <p:cNvGrpSpPr>
            <a:grpSpLocks/>
          </p:cNvGrpSpPr>
          <p:nvPr/>
        </p:nvGrpSpPr>
        <p:grpSpPr bwMode="auto">
          <a:xfrm>
            <a:off x="5340350" y="3684588"/>
            <a:ext cx="1181100" cy="1155700"/>
            <a:chOff x="3989208" y="3700336"/>
            <a:chExt cx="1182048" cy="1155336"/>
          </a:xfrm>
        </p:grpSpPr>
        <p:grpSp>
          <p:nvGrpSpPr>
            <p:cNvPr id="56334" name="Group 221"/>
            <p:cNvGrpSpPr>
              <a:grpSpLocks/>
            </p:cNvGrpSpPr>
            <p:nvPr/>
          </p:nvGrpSpPr>
          <p:grpSpPr bwMode="auto">
            <a:xfrm>
              <a:off x="4838499" y="4293886"/>
              <a:ext cx="332757" cy="561786"/>
              <a:chOff x="7018159" y="2489534"/>
              <a:chExt cx="332757" cy="561975"/>
            </a:xfrm>
          </p:grpSpPr>
          <p:grpSp>
            <p:nvGrpSpPr>
              <p:cNvPr id="56360" name="Group 34"/>
              <p:cNvGrpSpPr>
                <a:grpSpLocks/>
              </p:cNvGrpSpPr>
              <p:nvPr/>
            </p:nvGrpSpPr>
            <p:grpSpPr bwMode="auto">
              <a:xfrm flipH="1">
                <a:off x="7024478" y="2499062"/>
                <a:ext cx="326438" cy="534583"/>
                <a:chOff x="3073" y="2556"/>
                <a:chExt cx="300" cy="473"/>
              </a:xfrm>
            </p:grpSpPr>
            <p:sp>
              <p:nvSpPr>
                <p:cNvPr id="56369" name="Rectangle 35"/>
                <p:cNvSpPr>
                  <a:spLocks noChangeArrowheads="1"/>
                </p:cNvSpPr>
                <p:nvPr/>
              </p:nvSpPr>
              <p:spPr bwMode="auto">
                <a:xfrm flipV="1">
                  <a:off x="3081" y="255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6370" name="Rectangle 36"/>
                <p:cNvSpPr>
                  <a:spLocks noChangeArrowheads="1"/>
                </p:cNvSpPr>
                <p:nvPr/>
              </p:nvSpPr>
              <p:spPr bwMode="auto">
                <a:xfrm>
                  <a:off x="3074" y="287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6371" name="Rectangle 37"/>
                <p:cNvSpPr>
                  <a:spLocks noChangeArrowheads="1"/>
                </p:cNvSpPr>
                <p:nvPr/>
              </p:nvSpPr>
              <p:spPr bwMode="auto">
                <a:xfrm>
                  <a:off x="3073" y="2709"/>
                  <a:ext cx="300" cy="1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6361" name="Group 38"/>
              <p:cNvGrpSpPr>
                <a:grpSpLocks/>
              </p:cNvGrpSpPr>
              <p:nvPr/>
            </p:nvGrpSpPr>
            <p:grpSpPr bwMode="auto">
              <a:xfrm flipH="1">
                <a:off x="7018159" y="2489534"/>
                <a:ext cx="328614" cy="561975"/>
                <a:chOff x="3087" y="2547"/>
                <a:chExt cx="306" cy="498"/>
              </a:xfrm>
            </p:grpSpPr>
            <p:grpSp>
              <p:nvGrpSpPr>
                <p:cNvPr id="56362" name="Group 39"/>
                <p:cNvGrpSpPr>
                  <a:grpSpLocks/>
                </p:cNvGrpSpPr>
                <p:nvPr/>
              </p:nvGrpSpPr>
              <p:grpSpPr bwMode="auto">
                <a:xfrm>
                  <a:off x="3232" y="2604"/>
                  <a:ext cx="161" cy="386"/>
                  <a:chOff x="3232" y="2604"/>
                  <a:chExt cx="161" cy="386"/>
                </a:xfrm>
              </p:grpSpPr>
              <p:sp>
                <p:nvSpPr>
                  <p:cNvPr id="5636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393" y="2709"/>
                    <a:ext cx="0" cy="17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6365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708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6366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886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636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886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636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604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63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3087" y="2547"/>
                  <a:ext cx="3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335" name="Group 46"/>
            <p:cNvGrpSpPr>
              <a:grpSpLocks/>
            </p:cNvGrpSpPr>
            <p:nvPr/>
          </p:nvGrpSpPr>
          <p:grpSpPr bwMode="auto">
            <a:xfrm rot="-5400000">
              <a:off x="4103564" y="3585980"/>
              <a:ext cx="333264" cy="561975"/>
              <a:chOff x="5161" y="2143"/>
              <a:chExt cx="210" cy="354"/>
            </a:xfrm>
          </p:grpSpPr>
          <p:grpSp>
            <p:nvGrpSpPr>
              <p:cNvPr id="56348" name="Group 47"/>
              <p:cNvGrpSpPr>
                <a:grpSpLocks/>
              </p:cNvGrpSpPr>
              <p:nvPr/>
            </p:nvGrpSpPr>
            <p:grpSpPr bwMode="auto">
              <a:xfrm flipH="1">
                <a:off x="5161" y="2149"/>
                <a:ext cx="209" cy="346"/>
                <a:chOff x="3069" y="2556"/>
                <a:chExt cx="304" cy="486"/>
              </a:xfrm>
            </p:grpSpPr>
            <p:sp>
              <p:nvSpPr>
                <p:cNvPr id="56357" name="Rectangle 48"/>
                <p:cNvSpPr>
                  <a:spLocks noChangeArrowheads="1"/>
                </p:cNvSpPr>
                <p:nvPr/>
              </p:nvSpPr>
              <p:spPr bwMode="auto">
                <a:xfrm flipV="1">
                  <a:off x="3076" y="2556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6358" name="Rectangle 49"/>
                <p:cNvSpPr>
                  <a:spLocks noChangeArrowheads="1"/>
                </p:cNvSpPr>
                <p:nvPr/>
              </p:nvSpPr>
              <p:spPr bwMode="auto">
                <a:xfrm>
                  <a:off x="3069" y="2889"/>
                  <a:ext cx="144" cy="15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6359" name="Rectangle 50"/>
                <p:cNvSpPr>
                  <a:spLocks noChangeArrowheads="1"/>
                </p:cNvSpPr>
                <p:nvPr/>
              </p:nvSpPr>
              <p:spPr bwMode="auto">
                <a:xfrm>
                  <a:off x="3073" y="2709"/>
                  <a:ext cx="300" cy="1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6349" name="Group 51"/>
              <p:cNvGrpSpPr>
                <a:grpSpLocks/>
              </p:cNvGrpSpPr>
              <p:nvPr/>
            </p:nvGrpSpPr>
            <p:grpSpPr bwMode="auto">
              <a:xfrm flipH="1">
                <a:off x="5164" y="2143"/>
                <a:ext cx="207" cy="354"/>
                <a:chOff x="3087" y="2547"/>
                <a:chExt cx="306" cy="498"/>
              </a:xfrm>
            </p:grpSpPr>
            <p:grpSp>
              <p:nvGrpSpPr>
                <p:cNvPr id="56350" name="Group 52"/>
                <p:cNvGrpSpPr>
                  <a:grpSpLocks/>
                </p:cNvGrpSpPr>
                <p:nvPr/>
              </p:nvGrpSpPr>
              <p:grpSpPr bwMode="auto">
                <a:xfrm>
                  <a:off x="3232" y="2604"/>
                  <a:ext cx="161" cy="386"/>
                  <a:chOff x="3232" y="2604"/>
                  <a:chExt cx="161" cy="386"/>
                </a:xfrm>
              </p:grpSpPr>
              <p:sp>
                <p:nvSpPr>
                  <p:cNvPr id="5635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393" y="2709"/>
                    <a:ext cx="0" cy="17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6353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708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6354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2886"/>
                    <a:ext cx="15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635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886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56356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2604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51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087" y="2547"/>
                  <a:ext cx="3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336" name="Group 59"/>
            <p:cNvGrpSpPr>
              <a:grpSpLocks/>
            </p:cNvGrpSpPr>
            <p:nvPr/>
          </p:nvGrpSpPr>
          <p:grpSpPr bwMode="auto">
            <a:xfrm rot="18844002" flipH="1">
              <a:off x="4613141" y="3820877"/>
              <a:ext cx="330089" cy="549275"/>
              <a:chOff x="3087" y="2556"/>
              <a:chExt cx="303" cy="486"/>
            </a:xfrm>
          </p:grpSpPr>
          <p:sp>
            <p:nvSpPr>
              <p:cNvPr id="56345" name="Rectangle 60"/>
              <p:cNvSpPr>
                <a:spLocks noChangeArrowheads="1"/>
              </p:cNvSpPr>
              <p:nvPr/>
            </p:nvSpPr>
            <p:spPr bwMode="auto">
              <a:xfrm flipV="1">
                <a:off x="3090" y="2556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6346" name="Rectangle 61"/>
              <p:cNvSpPr>
                <a:spLocks noChangeArrowheads="1"/>
              </p:cNvSpPr>
              <p:nvPr/>
            </p:nvSpPr>
            <p:spPr bwMode="auto">
              <a:xfrm>
                <a:off x="3087" y="2889"/>
                <a:ext cx="144" cy="15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6347" name="Rectangle 62"/>
              <p:cNvSpPr>
                <a:spLocks noChangeArrowheads="1"/>
              </p:cNvSpPr>
              <p:nvPr/>
            </p:nvSpPr>
            <p:spPr bwMode="auto">
              <a:xfrm>
                <a:off x="3090" y="2709"/>
                <a:ext cx="30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6337" name="Group 63"/>
            <p:cNvGrpSpPr>
              <a:grpSpLocks/>
            </p:cNvGrpSpPr>
            <p:nvPr/>
          </p:nvGrpSpPr>
          <p:grpSpPr bwMode="auto">
            <a:xfrm rot="18844002" flipH="1">
              <a:off x="4611546" y="3812948"/>
              <a:ext cx="330090" cy="561975"/>
              <a:chOff x="3087" y="2547"/>
              <a:chExt cx="306" cy="498"/>
            </a:xfrm>
          </p:grpSpPr>
          <p:grpSp>
            <p:nvGrpSpPr>
              <p:cNvPr id="56338" name="Group 64"/>
              <p:cNvGrpSpPr>
                <a:grpSpLocks/>
              </p:cNvGrpSpPr>
              <p:nvPr/>
            </p:nvGrpSpPr>
            <p:grpSpPr bwMode="auto">
              <a:xfrm>
                <a:off x="3232" y="2604"/>
                <a:ext cx="161" cy="386"/>
                <a:chOff x="3232" y="2604"/>
                <a:chExt cx="161" cy="386"/>
              </a:xfrm>
            </p:grpSpPr>
            <p:sp>
              <p:nvSpPr>
                <p:cNvPr id="56340" name="Line 65"/>
                <p:cNvSpPr>
                  <a:spLocks noChangeShapeType="1"/>
                </p:cNvSpPr>
                <p:nvPr/>
              </p:nvSpPr>
              <p:spPr bwMode="auto">
                <a:xfrm>
                  <a:off x="3393" y="2709"/>
                  <a:ext cx="0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6341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234" y="2708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6342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234" y="2886"/>
                  <a:ext cx="1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6343" name="Line 68"/>
                <p:cNvSpPr>
                  <a:spLocks noChangeShapeType="1"/>
                </p:cNvSpPr>
                <p:nvPr/>
              </p:nvSpPr>
              <p:spPr bwMode="auto">
                <a:xfrm>
                  <a:off x="3232" y="2886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56344" name="Line 69"/>
                <p:cNvSpPr>
                  <a:spLocks noChangeShapeType="1"/>
                </p:cNvSpPr>
                <p:nvPr/>
              </p:nvSpPr>
              <p:spPr bwMode="auto">
                <a:xfrm>
                  <a:off x="3232" y="2604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sp>
            <p:nvSpPr>
              <p:cNvPr id="56339" name="Line 70"/>
              <p:cNvSpPr>
                <a:spLocks noChangeShapeType="1"/>
              </p:cNvSpPr>
              <p:nvPr/>
            </p:nvSpPr>
            <p:spPr bwMode="auto">
              <a:xfrm flipH="1">
                <a:off x="3087" y="2547"/>
                <a:ext cx="3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6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8E4-0A77-F39B-834C-EE52687B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Detecting Lost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A40B-828C-1CBA-FD20-BA879C98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725"/>
            <a:ext cx="10515600" cy="513715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000" dirty="0"/>
              <a:t>Can monitor rotor position using rotary encoder</a:t>
            </a:r>
          </a:p>
          <a:p>
            <a:pPr lvl="1"/>
            <a:r>
              <a:rPr lang="en-US" sz="1800" dirty="0"/>
              <a:t>Optical vs magnetic</a:t>
            </a:r>
          </a:p>
          <a:p>
            <a:pPr lvl="1"/>
            <a:r>
              <a:rPr lang="en-US" sz="1800" dirty="0"/>
              <a:t>Incremental vs absolute position</a:t>
            </a:r>
          </a:p>
          <a:p>
            <a:pPr lvl="2"/>
            <a:r>
              <a:rPr lang="en-US" sz="1600" dirty="0"/>
              <a:t>Incremental encoder must be “homed” to establish initial position</a:t>
            </a:r>
          </a:p>
          <a:p>
            <a:pPr lvl="1"/>
            <a:r>
              <a:rPr lang="en-US" sz="1800" dirty="0"/>
              <a:t>Can often be integrated into motor assembly</a:t>
            </a:r>
          </a:p>
          <a:p>
            <a:pPr lvl="1"/>
            <a:r>
              <a:rPr lang="en-US" sz="1800" dirty="0"/>
              <a:t>Software can restore motor position if cause of error is removed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Some stepper motor drivers include electronic stall detection</a:t>
            </a:r>
          </a:p>
          <a:p>
            <a:pPr lvl="1"/>
            <a:r>
              <a:rPr lang="en-US" sz="1800" dirty="0"/>
              <a:t>Monitors back EMF during off time between PWM pulses</a:t>
            </a:r>
          </a:p>
          <a:p>
            <a:pPr lvl="1"/>
            <a:r>
              <a:rPr lang="en-US" sz="1800" dirty="0"/>
              <a:t>Only works at moderate step speeds</a:t>
            </a:r>
          </a:p>
          <a:p>
            <a:pPr lvl="2"/>
            <a:r>
              <a:rPr lang="en-US" sz="1600" dirty="0"/>
              <a:t>Too slow: EMF too small to measure reliably</a:t>
            </a:r>
          </a:p>
          <a:p>
            <a:pPr lvl="2"/>
            <a:r>
              <a:rPr lang="en-US" sz="1600" dirty="0"/>
              <a:t>Too fast: off time to short to get reliable measurement</a:t>
            </a:r>
          </a:p>
          <a:p>
            <a:pPr lvl="1"/>
            <a:r>
              <a:rPr lang="en-US" sz="1800" dirty="0"/>
              <a:t>May not detect steps when motor is holding</a:t>
            </a:r>
          </a:p>
          <a:p>
            <a:pPr lvl="1"/>
            <a:r>
              <a:rPr lang="en-US" sz="1800" dirty="0"/>
              <a:t>May not reliably indicate number of lost steps</a:t>
            </a:r>
          </a:p>
        </p:txBody>
      </p:sp>
    </p:spTree>
    <p:extLst>
      <p:ext uri="{BB962C8B-B14F-4D97-AF65-F5344CB8AC3E}">
        <p14:creationId xmlns:p14="http://schemas.microsoft.com/office/powerpoint/2010/main" val="3413016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3BC7-D739-463A-30C1-0AD31BF6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Closing the loop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D6281-6C8A-4152-E6E8-76EB278D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392730"/>
            <a:ext cx="11450637" cy="498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1600" dirty="0"/>
              <a:t>One advantage of steppers is that they can often be run “open loop” (no position feedback) resulting in lower cost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dirty="0"/>
              <a:t>“Closed loop stepper” often means using position feedback (encoder) to detect lost steps and then adding corrective steps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dirty="0"/>
              <a:t>Can also use servocontrol to reduce current required</a:t>
            </a:r>
          </a:p>
          <a:p>
            <a:pPr marL="400050" lvl="1" indent="0">
              <a:lnSpc>
                <a:spcPct val="80000"/>
              </a:lnSpc>
            </a:pPr>
            <a:r>
              <a:rPr lang="en-US" altLang="en-US" sz="1600" dirty="0"/>
              <a:t> </a:t>
            </a:r>
            <a:r>
              <a:rPr lang="en-US" altLang="en-US" sz="1400" dirty="0"/>
              <a:t>Usually, steppers must add additional torque beyond maximum load to prevent lost steps</a:t>
            </a:r>
          </a:p>
          <a:p>
            <a:pPr marL="400050" lvl="1" indent="0">
              <a:lnSpc>
                <a:spcPct val="80000"/>
              </a:lnSpc>
            </a:pPr>
            <a:r>
              <a:rPr lang="en-US" altLang="en-US" sz="1400" dirty="0"/>
              <a:t> Extra torque can cause resonance, especially under light variable loads</a:t>
            </a:r>
          </a:p>
          <a:p>
            <a:pPr marL="400050" lvl="1" indent="0">
              <a:lnSpc>
                <a:spcPct val="80000"/>
              </a:lnSpc>
            </a:pPr>
            <a:r>
              <a:rPr lang="en-US" altLang="en-US" sz="1400" dirty="0"/>
              <a:t> Also wastes power (heat)</a:t>
            </a:r>
            <a:endParaRPr lang="en-US" altLang="en-US" sz="16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dirty="0"/>
              <a:t>Normally steppers have some position error when under load</a:t>
            </a:r>
          </a:p>
          <a:p>
            <a:pPr marL="400050" lvl="1" indent="0">
              <a:lnSpc>
                <a:spcPct val="80000"/>
              </a:lnSpc>
            </a:pPr>
            <a:r>
              <a:rPr lang="en-US" altLang="en-US" sz="1600" dirty="0"/>
              <a:t> </a:t>
            </a:r>
            <a:r>
              <a:rPr lang="en-US" altLang="en-US" sz="1400" dirty="0"/>
              <a:t>Use servocontrol of motor current to hold error to acceptable level</a:t>
            </a:r>
          </a:p>
          <a:p>
            <a:pPr marL="400050" lvl="1" indent="0">
              <a:lnSpc>
                <a:spcPct val="80000"/>
              </a:lnSpc>
            </a:pPr>
            <a:r>
              <a:rPr lang="en-US" altLang="en-US" sz="1400" dirty="0"/>
              <a:t> Use less current under light loads to reduce heat, resonance issues</a:t>
            </a:r>
            <a:endParaRPr lang="en-US" altLang="en-US" sz="16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dirty="0"/>
              <a:t>Can also use methods such as Field Oriented Control to reduce position error to near zero</a:t>
            </a:r>
          </a:p>
          <a:p>
            <a:pPr marL="400050" lvl="1" indent="0">
              <a:lnSpc>
                <a:spcPct val="80000"/>
              </a:lnSpc>
            </a:pPr>
            <a:r>
              <a:rPr lang="en-US" altLang="en-US" sz="1600" dirty="0"/>
              <a:t> </a:t>
            </a:r>
            <a:r>
              <a:rPr lang="en-US" altLang="en-US" sz="1400" dirty="0"/>
              <a:t>Position stepper to one side of desired position (e.g. 90 degrees) to induce intentional (opposite) error</a:t>
            </a:r>
          </a:p>
          <a:p>
            <a:pPr marL="400050" lvl="1" indent="0">
              <a:lnSpc>
                <a:spcPct val="80000"/>
              </a:lnSpc>
            </a:pPr>
            <a:r>
              <a:rPr lang="en-US" altLang="en-US" sz="1400" dirty="0"/>
              <a:t> Use servocontrol of motor current to control error such that rotor is exactly in desired position (intentional error is equal to load error)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7F0C06A6-A849-4579-1EDC-6B537603D6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8125" y="2705099"/>
            <a:ext cx="0" cy="9874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4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Simple Stepping Motor</a:t>
            </a:r>
            <a:endParaRPr lang="en-US" sz="3500" dirty="0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87413" y="1897063"/>
            <a:ext cx="79248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r>
              <a:rPr lang="en-US" sz="2000" dirty="0">
                <a:latin typeface="+mn-lt"/>
              </a:rPr>
              <a:t>Simplified (2 pole) stepper motor</a:t>
            </a:r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4292600" y="3721100"/>
            <a:ext cx="785813" cy="490538"/>
            <a:chOff x="1822" y="1845"/>
            <a:chExt cx="495" cy="309"/>
          </a:xfrm>
        </p:grpSpPr>
        <p:sp>
          <p:nvSpPr>
            <p:cNvPr id="15402" name="Rectangle 32"/>
            <p:cNvSpPr>
              <a:spLocks noChangeArrowheads="1"/>
            </p:cNvSpPr>
            <p:nvPr/>
          </p:nvSpPr>
          <p:spPr bwMode="auto">
            <a:xfrm rot="17793903" flipH="1">
              <a:off x="1845" y="1822"/>
              <a:ext cx="158" cy="20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403" name="Rectangle 33"/>
            <p:cNvSpPr>
              <a:spLocks noChangeArrowheads="1"/>
            </p:cNvSpPr>
            <p:nvPr/>
          </p:nvSpPr>
          <p:spPr bwMode="auto">
            <a:xfrm rot="17793903" flipH="1">
              <a:off x="2137" y="1974"/>
              <a:ext cx="160" cy="2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404" name="Oval 34"/>
            <p:cNvSpPr>
              <a:spLocks noChangeArrowheads="1"/>
            </p:cNvSpPr>
            <p:nvPr/>
          </p:nvSpPr>
          <p:spPr bwMode="auto">
            <a:xfrm rot="17793903" flipH="1">
              <a:off x="1991" y="1919"/>
              <a:ext cx="160" cy="163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5364" name="Text Box 35"/>
          <p:cNvSpPr txBox="1">
            <a:spLocks noChangeArrowheads="1"/>
          </p:cNvSpPr>
          <p:nvPr/>
        </p:nvSpPr>
        <p:spPr bwMode="auto">
          <a:xfrm>
            <a:off x="3043238" y="3843338"/>
            <a:ext cx="1635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A</a:t>
            </a:r>
          </a:p>
        </p:txBody>
      </p:sp>
      <p:sp>
        <p:nvSpPr>
          <p:cNvPr id="15365" name="Text Box 64"/>
          <p:cNvSpPr txBox="1">
            <a:spLocks noChangeArrowheads="1"/>
          </p:cNvSpPr>
          <p:nvPr/>
        </p:nvSpPr>
        <p:spPr bwMode="auto">
          <a:xfrm>
            <a:off x="6192838" y="3181350"/>
            <a:ext cx="30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dirty="0">
                <a:latin typeface="+mn-lt"/>
              </a:rPr>
              <a:t> Two fixed armatures</a:t>
            </a:r>
          </a:p>
          <a:p>
            <a:pPr>
              <a:buFontTx/>
              <a:buChar char="•"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Two pole permanent magnet rotor</a:t>
            </a:r>
          </a:p>
        </p:txBody>
      </p:sp>
      <p:sp>
        <p:nvSpPr>
          <p:cNvPr id="15366" name="Freeform 70"/>
          <p:cNvSpPr>
            <a:spLocks/>
          </p:cNvSpPr>
          <p:nvPr/>
        </p:nvSpPr>
        <p:spPr bwMode="auto">
          <a:xfrm rot="1841121">
            <a:off x="4227513" y="3533775"/>
            <a:ext cx="892175" cy="865188"/>
          </a:xfrm>
          <a:custGeom>
            <a:avLst/>
            <a:gdLst>
              <a:gd name="T0" fmla="*/ 902533 w 891779"/>
              <a:gd name="T1" fmla="*/ 501753 h 865982"/>
              <a:gd name="T2" fmla="*/ 863972 w 891779"/>
              <a:gd name="T3" fmla="*/ 613253 h 865982"/>
              <a:gd name="T4" fmla="*/ 789264 w 891779"/>
              <a:gd name="T5" fmla="*/ 710815 h 865982"/>
              <a:gd name="T6" fmla="*/ 697686 w 891779"/>
              <a:gd name="T7" fmla="*/ 778180 h 865982"/>
              <a:gd name="T8" fmla="*/ 577189 w 891779"/>
              <a:gd name="T9" fmla="*/ 829284 h 865982"/>
              <a:gd name="T10" fmla="*/ 439819 w 891779"/>
              <a:gd name="T11" fmla="*/ 843221 h 865982"/>
              <a:gd name="T12" fmla="*/ 307271 w 891779"/>
              <a:gd name="T13" fmla="*/ 819992 h 865982"/>
              <a:gd name="T14" fmla="*/ 186773 w 891779"/>
              <a:gd name="T15" fmla="*/ 761921 h 865982"/>
              <a:gd name="T16" fmla="*/ 90377 w 891779"/>
              <a:gd name="T17" fmla="*/ 671325 h 865982"/>
              <a:gd name="T18" fmla="*/ 22892 w 891779"/>
              <a:gd name="T19" fmla="*/ 559827 h 865982"/>
              <a:gd name="T20" fmla="*/ 1218 w 891779"/>
              <a:gd name="T21" fmla="*/ 415804 h 865982"/>
              <a:gd name="T22" fmla="*/ 30117 w 891779"/>
              <a:gd name="T23" fmla="*/ 274106 h 865982"/>
              <a:gd name="T24" fmla="*/ 97602 w 891779"/>
              <a:gd name="T25" fmla="*/ 164928 h 865982"/>
              <a:gd name="T26" fmla="*/ 196412 w 891779"/>
              <a:gd name="T27" fmla="*/ 76655 h 865982"/>
              <a:gd name="T28" fmla="*/ 324142 w 891779"/>
              <a:gd name="T29" fmla="*/ 18591 h 865982"/>
              <a:gd name="T30" fmla="*/ 454278 w 891779"/>
              <a:gd name="T31" fmla="*/ 0 h 865982"/>
              <a:gd name="T32" fmla="*/ 584420 w 891779"/>
              <a:gd name="T33" fmla="*/ 18591 h 865982"/>
              <a:gd name="T34" fmla="*/ 709737 w 891779"/>
              <a:gd name="T35" fmla="*/ 74334 h 8659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91779"/>
              <a:gd name="T55" fmla="*/ 0 h 865982"/>
              <a:gd name="T56" fmla="*/ 891779 w 891779"/>
              <a:gd name="T57" fmla="*/ 865982 h 86598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91779" h="865982">
                <a:moveTo>
                  <a:pt x="891779" y="514350"/>
                </a:moveTo>
                <a:cubicBezTo>
                  <a:pt x="882055" y="553640"/>
                  <a:pt x="872332" y="592931"/>
                  <a:pt x="853679" y="628650"/>
                </a:cubicBezTo>
                <a:cubicBezTo>
                  <a:pt x="835026" y="664369"/>
                  <a:pt x="807244" y="700484"/>
                  <a:pt x="779860" y="728662"/>
                </a:cubicBezTo>
                <a:cubicBezTo>
                  <a:pt x="752476" y="756840"/>
                  <a:pt x="724297" y="777478"/>
                  <a:pt x="689372" y="797719"/>
                </a:cubicBezTo>
                <a:cubicBezTo>
                  <a:pt x="654447" y="817960"/>
                  <a:pt x="612776" y="838994"/>
                  <a:pt x="570310" y="850106"/>
                </a:cubicBezTo>
                <a:cubicBezTo>
                  <a:pt x="527845" y="861219"/>
                  <a:pt x="479029" y="865982"/>
                  <a:pt x="434579" y="864394"/>
                </a:cubicBezTo>
                <a:cubicBezTo>
                  <a:pt x="390129" y="862807"/>
                  <a:pt x="345282" y="854472"/>
                  <a:pt x="303610" y="840581"/>
                </a:cubicBezTo>
                <a:cubicBezTo>
                  <a:pt x="261938" y="826690"/>
                  <a:pt x="220266" y="806450"/>
                  <a:pt x="184547" y="781050"/>
                </a:cubicBezTo>
                <a:cubicBezTo>
                  <a:pt x="148828" y="755650"/>
                  <a:pt x="116284" y="722709"/>
                  <a:pt x="89297" y="688181"/>
                </a:cubicBezTo>
                <a:cubicBezTo>
                  <a:pt x="62310" y="653653"/>
                  <a:pt x="37306" y="617537"/>
                  <a:pt x="22622" y="573881"/>
                </a:cubicBezTo>
                <a:cubicBezTo>
                  <a:pt x="7938" y="530225"/>
                  <a:pt x="0" y="475060"/>
                  <a:pt x="1191" y="426244"/>
                </a:cubicBezTo>
                <a:cubicBezTo>
                  <a:pt x="2382" y="377428"/>
                  <a:pt x="13891" y="323849"/>
                  <a:pt x="29766" y="280987"/>
                </a:cubicBezTo>
                <a:cubicBezTo>
                  <a:pt x="45641" y="238125"/>
                  <a:pt x="69057" y="202803"/>
                  <a:pt x="96441" y="169069"/>
                </a:cubicBezTo>
                <a:cubicBezTo>
                  <a:pt x="123825" y="135335"/>
                  <a:pt x="156766" y="103584"/>
                  <a:pt x="194072" y="78581"/>
                </a:cubicBezTo>
                <a:cubicBezTo>
                  <a:pt x="231378" y="53578"/>
                  <a:pt x="277813" y="32147"/>
                  <a:pt x="320279" y="19050"/>
                </a:cubicBezTo>
                <a:cubicBezTo>
                  <a:pt x="362745" y="5953"/>
                  <a:pt x="406004" y="0"/>
                  <a:pt x="448866" y="0"/>
                </a:cubicBezTo>
                <a:cubicBezTo>
                  <a:pt x="491728" y="0"/>
                  <a:pt x="535385" y="6350"/>
                  <a:pt x="577454" y="19050"/>
                </a:cubicBezTo>
                <a:cubicBezTo>
                  <a:pt x="619523" y="31750"/>
                  <a:pt x="678657" y="63103"/>
                  <a:pt x="701279" y="762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5367" name="Text Box 36"/>
          <p:cNvSpPr txBox="1">
            <a:spLocks noChangeArrowheads="1"/>
          </p:cNvSpPr>
          <p:nvPr/>
        </p:nvSpPr>
        <p:spPr bwMode="auto">
          <a:xfrm>
            <a:off x="4649788" y="5392738"/>
            <a:ext cx="1635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B</a:t>
            </a:r>
          </a:p>
        </p:txBody>
      </p:sp>
      <p:sp>
        <p:nvSpPr>
          <p:cNvPr id="15368" name="Rectangle 63"/>
          <p:cNvSpPr>
            <a:spLocks noChangeArrowheads="1"/>
          </p:cNvSpPr>
          <p:nvPr/>
        </p:nvSpPr>
        <p:spPr bwMode="auto">
          <a:xfrm>
            <a:off x="3859213" y="4368800"/>
            <a:ext cx="250825" cy="52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843338" y="3848100"/>
            <a:ext cx="1671637" cy="1319213"/>
          </a:xfrm>
          <a:custGeom>
            <a:avLst/>
            <a:gdLst>
              <a:gd name="connsiteX0" fmla="*/ 1669256 w 1671637"/>
              <a:gd name="connsiteY0" fmla="*/ 0 h 1319212"/>
              <a:gd name="connsiteX1" fmla="*/ 1326356 w 1671637"/>
              <a:gd name="connsiteY1" fmla="*/ 2381 h 1319212"/>
              <a:gd name="connsiteX2" fmla="*/ 1326356 w 1671637"/>
              <a:gd name="connsiteY2" fmla="*/ 254793 h 1319212"/>
              <a:gd name="connsiteX3" fmla="*/ 1393031 w 1671637"/>
              <a:gd name="connsiteY3" fmla="*/ 254793 h 1319212"/>
              <a:gd name="connsiteX4" fmla="*/ 1395412 w 1671637"/>
              <a:gd name="connsiteY4" fmla="*/ 1097756 h 1319212"/>
              <a:gd name="connsiteX5" fmla="*/ 278606 w 1671637"/>
              <a:gd name="connsiteY5" fmla="*/ 1102518 h 1319212"/>
              <a:gd name="connsiteX6" fmla="*/ 278606 w 1671637"/>
              <a:gd name="connsiteY6" fmla="*/ 261937 h 1319212"/>
              <a:gd name="connsiteX7" fmla="*/ 347662 w 1671637"/>
              <a:gd name="connsiteY7" fmla="*/ 261937 h 1319212"/>
              <a:gd name="connsiteX8" fmla="*/ 345281 w 1671637"/>
              <a:gd name="connsiteY8" fmla="*/ 7143 h 1319212"/>
              <a:gd name="connsiteX9" fmla="*/ 2381 w 1671637"/>
              <a:gd name="connsiteY9" fmla="*/ 9525 h 1319212"/>
              <a:gd name="connsiteX10" fmla="*/ 0 w 1671637"/>
              <a:gd name="connsiteY10" fmla="*/ 1319212 h 1319212"/>
              <a:gd name="connsiteX11" fmla="*/ 1671637 w 1671637"/>
              <a:gd name="connsiteY11" fmla="*/ 1312068 h 1319212"/>
              <a:gd name="connsiteX12" fmla="*/ 1669256 w 1671637"/>
              <a:gd name="connsiteY12" fmla="*/ 0 h 131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5370" name="Group 51"/>
          <p:cNvGrpSpPr>
            <a:grpSpLocks/>
          </p:cNvGrpSpPr>
          <p:nvPr/>
        </p:nvGrpSpPr>
        <p:grpSpPr bwMode="auto">
          <a:xfrm flipH="1">
            <a:off x="4310063" y="4832350"/>
            <a:ext cx="820737" cy="760413"/>
            <a:chOff x="717" y="3234"/>
            <a:chExt cx="267" cy="257"/>
          </a:xfrm>
        </p:grpSpPr>
        <p:sp>
          <p:nvSpPr>
            <p:cNvPr id="15391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92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93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94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95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96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97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98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99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400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401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15371" name="Rectangle 63"/>
          <p:cNvSpPr>
            <a:spLocks noChangeArrowheads="1"/>
          </p:cNvSpPr>
          <p:nvPr/>
        </p:nvSpPr>
        <p:spPr bwMode="auto">
          <a:xfrm rot="5400000">
            <a:off x="3910806" y="3012282"/>
            <a:ext cx="250825" cy="52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 rot="5400000">
            <a:off x="3322638" y="3308350"/>
            <a:ext cx="1671637" cy="1319213"/>
          </a:xfrm>
          <a:custGeom>
            <a:avLst/>
            <a:gdLst>
              <a:gd name="connsiteX0" fmla="*/ 1669256 w 1671637"/>
              <a:gd name="connsiteY0" fmla="*/ 0 h 1319212"/>
              <a:gd name="connsiteX1" fmla="*/ 1326356 w 1671637"/>
              <a:gd name="connsiteY1" fmla="*/ 2381 h 1319212"/>
              <a:gd name="connsiteX2" fmla="*/ 1326356 w 1671637"/>
              <a:gd name="connsiteY2" fmla="*/ 254793 h 1319212"/>
              <a:gd name="connsiteX3" fmla="*/ 1393031 w 1671637"/>
              <a:gd name="connsiteY3" fmla="*/ 254793 h 1319212"/>
              <a:gd name="connsiteX4" fmla="*/ 1395412 w 1671637"/>
              <a:gd name="connsiteY4" fmla="*/ 1097756 h 1319212"/>
              <a:gd name="connsiteX5" fmla="*/ 278606 w 1671637"/>
              <a:gd name="connsiteY5" fmla="*/ 1102518 h 1319212"/>
              <a:gd name="connsiteX6" fmla="*/ 278606 w 1671637"/>
              <a:gd name="connsiteY6" fmla="*/ 261937 h 1319212"/>
              <a:gd name="connsiteX7" fmla="*/ 347662 w 1671637"/>
              <a:gd name="connsiteY7" fmla="*/ 261937 h 1319212"/>
              <a:gd name="connsiteX8" fmla="*/ 345281 w 1671637"/>
              <a:gd name="connsiteY8" fmla="*/ 7143 h 1319212"/>
              <a:gd name="connsiteX9" fmla="*/ 2381 w 1671637"/>
              <a:gd name="connsiteY9" fmla="*/ 9525 h 1319212"/>
              <a:gd name="connsiteX10" fmla="*/ 0 w 1671637"/>
              <a:gd name="connsiteY10" fmla="*/ 1319212 h 1319212"/>
              <a:gd name="connsiteX11" fmla="*/ 1671637 w 1671637"/>
              <a:gd name="connsiteY11" fmla="*/ 1312068 h 1319212"/>
              <a:gd name="connsiteX12" fmla="*/ 1669256 w 1671637"/>
              <a:gd name="connsiteY12" fmla="*/ 0 h 131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5373" name="Group 51"/>
          <p:cNvGrpSpPr>
            <a:grpSpLocks/>
          </p:cNvGrpSpPr>
          <p:nvPr/>
        </p:nvGrpSpPr>
        <p:grpSpPr bwMode="auto">
          <a:xfrm rot="16200000" flipV="1">
            <a:off x="3043238" y="3629025"/>
            <a:ext cx="820737" cy="760413"/>
            <a:chOff x="717" y="3234"/>
            <a:chExt cx="267" cy="257"/>
          </a:xfrm>
        </p:grpSpPr>
        <p:sp>
          <p:nvSpPr>
            <p:cNvPr id="15380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81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82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83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84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85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86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87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388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389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390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cxnSp>
        <p:nvCxnSpPr>
          <p:cNvPr id="15374" name="Straight Arrow Connector 108"/>
          <p:cNvCxnSpPr>
            <a:cxnSpLocks noChangeShapeType="1"/>
          </p:cNvCxnSpPr>
          <p:nvPr/>
        </p:nvCxnSpPr>
        <p:spPr bwMode="auto">
          <a:xfrm rot="10800000">
            <a:off x="4867275" y="3344863"/>
            <a:ext cx="1277938" cy="44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5" name="Straight Arrow Connector 110"/>
          <p:cNvCxnSpPr>
            <a:cxnSpLocks noChangeShapeType="1"/>
          </p:cNvCxnSpPr>
          <p:nvPr/>
        </p:nvCxnSpPr>
        <p:spPr bwMode="auto">
          <a:xfrm rot="10800000" flipV="1">
            <a:off x="5557838" y="3467100"/>
            <a:ext cx="587375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6" name="Straight Arrow Connector 112"/>
          <p:cNvCxnSpPr>
            <a:cxnSpLocks noChangeShapeType="1"/>
          </p:cNvCxnSpPr>
          <p:nvPr/>
        </p:nvCxnSpPr>
        <p:spPr bwMode="auto">
          <a:xfrm rot="10800000">
            <a:off x="5060950" y="4156075"/>
            <a:ext cx="1101725" cy="103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377" name="TextBox 46"/>
          <p:cNvSpPr txBox="1">
            <a:spLocks noChangeArrowheads="1"/>
          </p:cNvSpPr>
          <p:nvPr/>
        </p:nvSpPr>
        <p:spPr bwMode="auto">
          <a:xfrm>
            <a:off x="889000" y="5106988"/>
            <a:ext cx="21957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Two coil windings</a:t>
            </a:r>
          </a:p>
        </p:txBody>
      </p:sp>
      <p:cxnSp>
        <p:nvCxnSpPr>
          <p:cNvPr id="15378" name="Straight Arrow Connector 48"/>
          <p:cNvCxnSpPr>
            <a:cxnSpLocks noChangeShapeType="1"/>
          </p:cNvCxnSpPr>
          <p:nvPr/>
        </p:nvCxnSpPr>
        <p:spPr bwMode="auto">
          <a:xfrm rot="5400000" flipH="1" flipV="1">
            <a:off x="2860675" y="4716463"/>
            <a:ext cx="717550" cy="26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9" name="Straight Arrow Connector 50"/>
          <p:cNvCxnSpPr>
            <a:cxnSpLocks noChangeShapeType="1"/>
          </p:cNvCxnSpPr>
          <p:nvPr/>
        </p:nvCxnSpPr>
        <p:spPr bwMode="auto">
          <a:xfrm flipV="1">
            <a:off x="3108325" y="5327650"/>
            <a:ext cx="1128713" cy="746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Unipolar vs Bipolar 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0370"/>
            <a:ext cx="10515600" cy="1808956"/>
          </a:xfrm>
        </p:spPr>
        <p:txBody>
          <a:bodyPr rtlCol="0" anchor="ctr">
            <a:normAutofit fontScale="92500" lnSpcReduction="20000"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dirty="0"/>
              <a:t>Unipolar: current flows in one half of center-tapped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Half of coil is not used, therefore less efficient use of copper wire (motor must be larger to develop same torque)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Autotransformer effects reduce efficiency, etc.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dirty="0"/>
              <a:t>Bipolar: current flows both ways through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Requires more sophisticated switching circuits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grpSp>
        <p:nvGrpSpPr>
          <p:cNvPr id="58371" name="Group 13"/>
          <p:cNvGrpSpPr>
            <a:grpSpLocks/>
          </p:cNvGrpSpPr>
          <p:nvPr/>
        </p:nvGrpSpPr>
        <p:grpSpPr bwMode="auto">
          <a:xfrm>
            <a:off x="3624263" y="3670300"/>
            <a:ext cx="144462" cy="1122363"/>
            <a:chOff x="4329" y="2659"/>
            <a:chExt cx="108" cy="888"/>
          </a:xfrm>
        </p:grpSpPr>
        <p:grpSp>
          <p:nvGrpSpPr>
            <p:cNvPr id="58459" name="Group 14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58471" name="Arc 15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72" name="Arc 16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8460" name="Group 17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58469" name="Arc 18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70" name="Arc 19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8461" name="Group 20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58467" name="Arc 21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68" name="Arc 22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8462" name="Group 23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58465" name="Arc 24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66" name="Arc 25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58463" name="Line 26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8464" name="Line 27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8372" name="Group 28"/>
          <p:cNvGrpSpPr>
            <a:grpSpLocks/>
          </p:cNvGrpSpPr>
          <p:nvPr/>
        </p:nvGrpSpPr>
        <p:grpSpPr bwMode="auto">
          <a:xfrm>
            <a:off x="3624263" y="4792663"/>
            <a:ext cx="144462" cy="1123950"/>
            <a:chOff x="4329" y="2659"/>
            <a:chExt cx="108" cy="888"/>
          </a:xfrm>
        </p:grpSpPr>
        <p:grpSp>
          <p:nvGrpSpPr>
            <p:cNvPr id="58445" name="Group 29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58457" name="Arc 30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58" name="Arc 31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8446" name="Group 32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58455" name="Arc 33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56" name="Arc 34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8447" name="Group 35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58453" name="Arc 36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54" name="Arc 37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8448" name="Group 38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58451" name="Arc 39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52" name="Arc 40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58449" name="Line 41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8450" name="Line 42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8373" name="Line 50"/>
          <p:cNvSpPr>
            <a:spLocks noChangeShapeType="1"/>
          </p:cNvSpPr>
          <p:nvPr/>
        </p:nvSpPr>
        <p:spPr bwMode="auto">
          <a:xfrm flipH="1">
            <a:off x="2305050" y="5916613"/>
            <a:ext cx="1319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74" name="Line 61"/>
          <p:cNvSpPr>
            <a:spLocks noChangeShapeType="1"/>
          </p:cNvSpPr>
          <p:nvPr/>
        </p:nvSpPr>
        <p:spPr bwMode="auto">
          <a:xfrm flipH="1">
            <a:off x="2239963" y="3670300"/>
            <a:ext cx="138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75" name="Line 62"/>
          <p:cNvSpPr>
            <a:spLocks noChangeShapeType="1"/>
          </p:cNvSpPr>
          <p:nvPr/>
        </p:nvSpPr>
        <p:spPr bwMode="auto">
          <a:xfrm flipV="1">
            <a:off x="2184400" y="4424363"/>
            <a:ext cx="0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76" name="Text Box 63"/>
          <p:cNvSpPr txBox="1">
            <a:spLocks noChangeArrowheads="1"/>
          </p:cNvSpPr>
          <p:nvPr/>
        </p:nvSpPr>
        <p:spPr bwMode="auto">
          <a:xfrm>
            <a:off x="2266950" y="4238625"/>
            <a:ext cx="406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V</a:t>
            </a:r>
            <a:r>
              <a:rPr lang="en-US" sz="1400" b="1" baseline="-25000">
                <a:latin typeface="+mn-lt"/>
              </a:rPr>
              <a:t>BB</a:t>
            </a:r>
          </a:p>
        </p:txBody>
      </p:sp>
      <p:sp>
        <p:nvSpPr>
          <p:cNvPr id="58377" name="Line 64"/>
          <p:cNvSpPr>
            <a:spLocks noChangeShapeType="1"/>
          </p:cNvSpPr>
          <p:nvPr/>
        </p:nvSpPr>
        <p:spPr bwMode="auto">
          <a:xfrm flipH="1" flipV="1">
            <a:off x="2192338" y="4765675"/>
            <a:ext cx="14319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78" name="Oval 65"/>
          <p:cNvSpPr>
            <a:spLocks noChangeArrowheads="1"/>
          </p:cNvSpPr>
          <p:nvPr/>
        </p:nvSpPr>
        <p:spPr bwMode="auto">
          <a:xfrm>
            <a:off x="3608388" y="4775200"/>
            <a:ext cx="36512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379" name="Line 66"/>
          <p:cNvSpPr>
            <a:spLocks noChangeShapeType="1"/>
          </p:cNvSpPr>
          <p:nvPr/>
        </p:nvSpPr>
        <p:spPr bwMode="auto">
          <a:xfrm>
            <a:off x="3906838" y="5151438"/>
            <a:ext cx="158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58380" name="Group 75"/>
          <p:cNvGrpSpPr>
            <a:grpSpLocks/>
          </p:cNvGrpSpPr>
          <p:nvPr/>
        </p:nvGrpSpPr>
        <p:grpSpPr bwMode="auto">
          <a:xfrm>
            <a:off x="7781925" y="4387850"/>
            <a:ext cx="142875" cy="1125538"/>
            <a:chOff x="4329" y="2659"/>
            <a:chExt cx="108" cy="888"/>
          </a:xfrm>
        </p:grpSpPr>
        <p:grpSp>
          <p:nvGrpSpPr>
            <p:cNvPr id="58431" name="Group 76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58443" name="Arc 77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44" name="Arc 78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8432" name="Group 79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58441" name="Arc 80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42" name="Arc 81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8433" name="Group 82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58439" name="Arc 83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40" name="Arc 84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8434" name="Group 85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58437" name="Arc 86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8438" name="Arc 87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58435" name="Line 88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8436" name="Line 89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8381" name="Group 118"/>
          <p:cNvGrpSpPr>
            <a:grpSpLocks/>
          </p:cNvGrpSpPr>
          <p:nvPr/>
        </p:nvGrpSpPr>
        <p:grpSpPr bwMode="auto">
          <a:xfrm>
            <a:off x="5468938" y="5853113"/>
            <a:ext cx="193675" cy="123825"/>
            <a:chOff x="1428" y="3491"/>
            <a:chExt cx="146" cy="96"/>
          </a:xfrm>
        </p:grpSpPr>
        <p:sp>
          <p:nvSpPr>
            <p:cNvPr id="58427" name="Line 119"/>
            <p:cNvSpPr>
              <a:spLocks noChangeShapeType="1"/>
            </p:cNvSpPr>
            <p:nvPr/>
          </p:nvSpPr>
          <p:spPr bwMode="auto">
            <a:xfrm>
              <a:off x="1428" y="3539"/>
              <a:ext cx="1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8428" name="Line 120"/>
            <p:cNvSpPr>
              <a:spLocks noChangeShapeType="1"/>
            </p:cNvSpPr>
            <p:nvPr/>
          </p:nvSpPr>
          <p:spPr bwMode="auto">
            <a:xfrm>
              <a:off x="1453" y="356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8429" name="Line 121"/>
            <p:cNvSpPr>
              <a:spLocks noChangeShapeType="1"/>
            </p:cNvSpPr>
            <p:nvPr/>
          </p:nvSpPr>
          <p:spPr bwMode="auto">
            <a:xfrm>
              <a:off x="1477" y="3587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8430" name="Line 122"/>
            <p:cNvSpPr>
              <a:spLocks noChangeShapeType="1"/>
            </p:cNvSpPr>
            <p:nvPr/>
          </p:nvSpPr>
          <p:spPr bwMode="auto">
            <a:xfrm flipV="1">
              <a:off x="1501" y="3491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8382" name="Line 123"/>
          <p:cNvSpPr>
            <a:spLocks noChangeShapeType="1"/>
          </p:cNvSpPr>
          <p:nvPr/>
        </p:nvSpPr>
        <p:spPr bwMode="auto">
          <a:xfrm flipH="1">
            <a:off x="6927850" y="4387850"/>
            <a:ext cx="854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83" name="Line 124"/>
          <p:cNvSpPr>
            <a:spLocks noChangeShapeType="1"/>
          </p:cNvSpPr>
          <p:nvPr/>
        </p:nvSpPr>
        <p:spPr bwMode="auto">
          <a:xfrm flipV="1">
            <a:off x="5345113" y="3708400"/>
            <a:ext cx="0" cy="168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84" name="Text Box 125"/>
          <p:cNvSpPr txBox="1">
            <a:spLocks noChangeArrowheads="1"/>
          </p:cNvSpPr>
          <p:nvPr/>
        </p:nvSpPr>
        <p:spPr bwMode="auto">
          <a:xfrm>
            <a:off x="5464175" y="3502025"/>
            <a:ext cx="406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V</a:t>
            </a:r>
            <a:r>
              <a:rPr lang="en-US" sz="1400" b="1" baseline="-25000">
                <a:latin typeface="+mn-lt"/>
              </a:rPr>
              <a:t>BB</a:t>
            </a:r>
          </a:p>
        </p:txBody>
      </p:sp>
      <p:sp>
        <p:nvSpPr>
          <p:cNvPr id="58385" name="Line 126"/>
          <p:cNvSpPr>
            <a:spLocks noChangeShapeType="1"/>
          </p:cNvSpPr>
          <p:nvPr/>
        </p:nvSpPr>
        <p:spPr bwMode="auto">
          <a:xfrm flipH="1" flipV="1">
            <a:off x="6894513" y="5495925"/>
            <a:ext cx="887412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86" name="Line 128"/>
          <p:cNvSpPr>
            <a:spLocks noChangeShapeType="1"/>
          </p:cNvSpPr>
          <p:nvPr/>
        </p:nvSpPr>
        <p:spPr bwMode="auto">
          <a:xfrm>
            <a:off x="8035925" y="4600575"/>
            <a:ext cx="1588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87" name="Line 140"/>
          <p:cNvSpPr>
            <a:spLocks noChangeShapeType="1"/>
          </p:cNvSpPr>
          <p:nvPr/>
        </p:nvSpPr>
        <p:spPr bwMode="auto">
          <a:xfrm>
            <a:off x="3883025" y="3960813"/>
            <a:ext cx="1588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88" name="Line 141"/>
          <p:cNvSpPr>
            <a:spLocks noChangeShapeType="1"/>
          </p:cNvSpPr>
          <p:nvPr/>
        </p:nvSpPr>
        <p:spPr bwMode="auto">
          <a:xfrm flipH="1">
            <a:off x="5567363" y="4286250"/>
            <a:ext cx="1127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89" name="Line 142"/>
          <p:cNvSpPr>
            <a:spLocks noChangeShapeType="1"/>
          </p:cNvSpPr>
          <p:nvPr/>
        </p:nvSpPr>
        <p:spPr bwMode="auto">
          <a:xfrm flipH="1" flipV="1">
            <a:off x="5327650" y="4505325"/>
            <a:ext cx="13668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90" name="Oval 146"/>
          <p:cNvSpPr>
            <a:spLocks noChangeArrowheads="1"/>
          </p:cNvSpPr>
          <p:nvPr/>
        </p:nvSpPr>
        <p:spPr bwMode="auto">
          <a:xfrm>
            <a:off x="6694488" y="426402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391" name="Oval 147"/>
          <p:cNvSpPr>
            <a:spLocks noChangeArrowheads="1"/>
          </p:cNvSpPr>
          <p:nvPr/>
        </p:nvSpPr>
        <p:spPr bwMode="auto">
          <a:xfrm>
            <a:off x="6694488" y="448627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392" name="Oval 148"/>
          <p:cNvSpPr>
            <a:spLocks noChangeArrowheads="1"/>
          </p:cNvSpPr>
          <p:nvPr/>
        </p:nvSpPr>
        <p:spPr bwMode="auto">
          <a:xfrm>
            <a:off x="6881813" y="436562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393" name="Line 150"/>
          <p:cNvSpPr>
            <a:spLocks noChangeShapeType="1"/>
          </p:cNvSpPr>
          <p:nvPr/>
        </p:nvSpPr>
        <p:spPr bwMode="auto">
          <a:xfrm flipV="1">
            <a:off x="6740525" y="4389438"/>
            <a:ext cx="13970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94" name="Line 151"/>
          <p:cNvSpPr>
            <a:spLocks noChangeShapeType="1"/>
          </p:cNvSpPr>
          <p:nvPr/>
        </p:nvSpPr>
        <p:spPr bwMode="auto">
          <a:xfrm flipH="1">
            <a:off x="5341938" y="5394325"/>
            <a:ext cx="1319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95" name="Line 152"/>
          <p:cNvSpPr>
            <a:spLocks noChangeShapeType="1"/>
          </p:cNvSpPr>
          <p:nvPr/>
        </p:nvSpPr>
        <p:spPr bwMode="auto">
          <a:xfrm flipH="1">
            <a:off x="5561013" y="5618163"/>
            <a:ext cx="1100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396" name="Oval 153"/>
          <p:cNvSpPr>
            <a:spLocks noChangeArrowheads="1"/>
          </p:cNvSpPr>
          <p:nvPr/>
        </p:nvSpPr>
        <p:spPr bwMode="auto">
          <a:xfrm>
            <a:off x="6661150" y="537210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397" name="Oval 154"/>
          <p:cNvSpPr>
            <a:spLocks noChangeArrowheads="1"/>
          </p:cNvSpPr>
          <p:nvPr/>
        </p:nvSpPr>
        <p:spPr bwMode="auto">
          <a:xfrm>
            <a:off x="6661150" y="559435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398" name="Oval 155"/>
          <p:cNvSpPr>
            <a:spLocks noChangeArrowheads="1"/>
          </p:cNvSpPr>
          <p:nvPr/>
        </p:nvSpPr>
        <p:spPr bwMode="auto">
          <a:xfrm>
            <a:off x="6848475" y="547370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399" name="Line 156"/>
          <p:cNvSpPr>
            <a:spLocks noChangeShapeType="1"/>
          </p:cNvSpPr>
          <p:nvPr/>
        </p:nvSpPr>
        <p:spPr bwMode="auto">
          <a:xfrm flipV="1">
            <a:off x="6707188" y="5497513"/>
            <a:ext cx="13970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400" name="Line 157"/>
          <p:cNvSpPr>
            <a:spLocks noChangeShapeType="1"/>
          </p:cNvSpPr>
          <p:nvPr/>
        </p:nvSpPr>
        <p:spPr bwMode="auto">
          <a:xfrm flipH="1">
            <a:off x="6794500" y="4468813"/>
            <a:ext cx="0" cy="1073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58401" name="Group 161"/>
          <p:cNvGrpSpPr>
            <a:grpSpLocks/>
          </p:cNvGrpSpPr>
          <p:nvPr/>
        </p:nvGrpSpPr>
        <p:grpSpPr bwMode="auto">
          <a:xfrm>
            <a:off x="1627188" y="3592513"/>
            <a:ext cx="614362" cy="207962"/>
            <a:chOff x="855" y="1840"/>
            <a:chExt cx="387" cy="131"/>
          </a:xfrm>
        </p:grpSpPr>
        <p:grpSp>
          <p:nvGrpSpPr>
            <p:cNvPr id="58418" name="Group 56"/>
            <p:cNvGrpSpPr>
              <a:grpSpLocks/>
            </p:cNvGrpSpPr>
            <p:nvPr/>
          </p:nvGrpSpPr>
          <p:grpSpPr bwMode="auto">
            <a:xfrm>
              <a:off x="855" y="1894"/>
              <a:ext cx="123" cy="77"/>
              <a:chOff x="1428" y="3491"/>
              <a:chExt cx="146" cy="96"/>
            </a:xfrm>
          </p:grpSpPr>
          <p:sp>
            <p:nvSpPr>
              <p:cNvPr id="58423" name="Line 57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8424" name="Line 58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8425" name="Line 59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8426" name="Line 60"/>
              <p:cNvSpPr>
                <a:spLocks noChangeShapeType="1"/>
              </p:cNvSpPr>
              <p:nvPr/>
            </p:nvSpPr>
            <p:spPr bwMode="auto">
              <a:xfrm flipV="1">
                <a:off x="1501" y="3491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58419" name="Line 129"/>
            <p:cNvSpPr>
              <a:spLocks noChangeShapeType="1"/>
            </p:cNvSpPr>
            <p:nvPr/>
          </p:nvSpPr>
          <p:spPr bwMode="auto">
            <a:xfrm>
              <a:off x="918" y="1893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8420" name="Line 130"/>
            <p:cNvSpPr>
              <a:spLocks noChangeShapeType="1"/>
            </p:cNvSpPr>
            <p:nvPr/>
          </p:nvSpPr>
          <p:spPr bwMode="auto">
            <a:xfrm flipV="1">
              <a:off x="1116" y="1840"/>
              <a:ext cx="93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8421" name="Oval 158"/>
            <p:cNvSpPr>
              <a:spLocks noChangeArrowheads="1"/>
            </p:cNvSpPr>
            <p:nvPr/>
          </p:nvSpPr>
          <p:spPr bwMode="auto">
            <a:xfrm>
              <a:off x="1215" y="1873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8422" name="Oval 160"/>
            <p:cNvSpPr>
              <a:spLocks noChangeArrowheads="1"/>
            </p:cNvSpPr>
            <p:nvPr/>
          </p:nvSpPr>
          <p:spPr bwMode="auto">
            <a:xfrm>
              <a:off x="1087" y="1876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8402" name="Group 162"/>
          <p:cNvGrpSpPr>
            <a:grpSpLocks/>
          </p:cNvGrpSpPr>
          <p:nvPr/>
        </p:nvGrpSpPr>
        <p:grpSpPr bwMode="auto">
          <a:xfrm>
            <a:off x="1684338" y="5840413"/>
            <a:ext cx="614362" cy="207962"/>
            <a:chOff x="855" y="1840"/>
            <a:chExt cx="387" cy="131"/>
          </a:xfrm>
        </p:grpSpPr>
        <p:grpSp>
          <p:nvGrpSpPr>
            <p:cNvPr id="58409" name="Group 163"/>
            <p:cNvGrpSpPr>
              <a:grpSpLocks/>
            </p:cNvGrpSpPr>
            <p:nvPr/>
          </p:nvGrpSpPr>
          <p:grpSpPr bwMode="auto">
            <a:xfrm>
              <a:off x="855" y="1894"/>
              <a:ext cx="123" cy="77"/>
              <a:chOff x="1428" y="3491"/>
              <a:chExt cx="146" cy="96"/>
            </a:xfrm>
          </p:grpSpPr>
          <p:sp>
            <p:nvSpPr>
              <p:cNvPr id="58414" name="Line 164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8415" name="Line 165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8416" name="Line 166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8417" name="Line 167"/>
              <p:cNvSpPr>
                <a:spLocks noChangeShapeType="1"/>
              </p:cNvSpPr>
              <p:nvPr/>
            </p:nvSpPr>
            <p:spPr bwMode="auto">
              <a:xfrm flipV="1">
                <a:off x="1501" y="3491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58410" name="Line 168"/>
            <p:cNvSpPr>
              <a:spLocks noChangeShapeType="1"/>
            </p:cNvSpPr>
            <p:nvPr/>
          </p:nvSpPr>
          <p:spPr bwMode="auto">
            <a:xfrm>
              <a:off x="918" y="1893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8411" name="Line 169"/>
            <p:cNvSpPr>
              <a:spLocks noChangeShapeType="1"/>
            </p:cNvSpPr>
            <p:nvPr/>
          </p:nvSpPr>
          <p:spPr bwMode="auto">
            <a:xfrm flipV="1">
              <a:off x="1116" y="1840"/>
              <a:ext cx="93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8412" name="Oval 170"/>
            <p:cNvSpPr>
              <a:spLocks noChangeArrowheads="1"/>
            </p:cNvSpPr>
            <p:nvPr/>
          </p:nvSpPr>
          <p:spPr bwMode="auto">
            <a:xfrm>
              <a:off x="1215" y="1873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8413" name="Oval 171"/>
            <p:cNvSpPr>
              <a:spLocks noChangeArrowheads="1"/>
            </p:cNvSpPr>
            <p:nvPr/>
          </p:nvSpPr>
          <p:spPr bwMode="auto">
            <a:xfrm>
              <a:off x="1087" y="1876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8403" name="Line 172"/>
          <p:cNvSpPr>
            <a:spLocks noChangeShapeType="1"/>
          </p:cNvSpPr>
          <p:nvPr/>
        </p:nvSpPr>
        <p:spPr bwMode="auto">
          <a:xfrm flipV="1">
            <a:off x="5565775" y="4286250"/>
            <a:ext cx="3175" cy="156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404" name="Oval 174"/>
          <p:cNvSpPr>
            <a:spLocks noChangeArrowheads="1"/>
          </p:cNvSpPr>
          <p:nvPr/>
        </p:nvSpPr>
        <p:spPr bwMode="auto">
          <a:xfrm>
            <a:off x="5551488" y="5603875"/>
            <a:ext cx="36512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405" name="Oval 175"/>
          <p:cNvSpPr>
            <a:spLocks noChangeArrowheads="1"/>
          </p:cNvSpPr>
          <p:nvPr/>
        </p:nvSpPr>
        <p:spPr bwMode="auto">
          <a:xfrm>
            <a:off x="5327650" y="4484688"/>
            <a:ext cx="36513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406" name="Line 176"/>
          <p:cNvSpPr>
            <a:spLocks noChangeShapeType="1"/>
          </p:cNvSpPr>
          <p:nvPr/>
        </p:nvSpPr>
        <p:spPr bwMode="auto">
          <a:xfrm>
            <a:off x="8161338" y="4598988"/>
            <a:ext cx="1587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8407" name="Text Box 177"/>
          <p:cNvSpPr txBox="1">
            <a:spLocks noChangeArrowheads="1"/>
          </p:cNvSpPr>
          <p:nvPr/>
        </p:nvSpPr>
        <p:spPr bwMode="auto">
          <a:xfrm>
            <a:off x="2093816" y="6120361"/>
            <a:ext cx="1228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Unipolar</a:t>
            </a:r>
            <a:r>
              <a:rPr lang="en-US" sz="14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>
                <a:latin typeface="+mn-lt"/>
              </a:rPr>
              <a:t>Coil</a:t>
            </a:r>
          </a:p>
        </p:txBody>
      </p:sp>
      <p:sp>
        <p:nvSpPr>
          <p:cNvPr id="58408" name="Text Box 178"/>
          <p:cNvSpPr txBox="1">
            <a:spLocks noChangeArrowheads="1"/>
          </p:cNvSpPr>
          <p:nvPr/>
        </p:nvSpPr>
        <p:spPr bwMode="auto">
          <a:xfrm>
            <a:off x="6117452" y="6121065"/>
            <a:ext cx="1111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Bipolar</a:t>
            </a:r>
            <a:r>
              <a:rPr lang="en-US" sz="14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>
                <a:latin typeface="+mn-lt"/>
              </a:rPr>
              <a:t>Coil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Unipolar vs Bipolar Coils</a:t>
            </a:r>
            <a:endParaRPr lang="en-US" dirty="0"/>
          </a:p>
        </p:txBody>
      </p:sp>
      <p:grpSp>
        <p:nvGrpSpPr>
          <p:cNvPr id="59395" name="Group 13"/>
          <p:cNvGrpSpPr>
            <a:grpSpLocks/>
          </p:cNvGrpSpPr>
          <p:nvPr/>
        </p:nvGrpSpPr>
        <p:grpSpPr bwMode="auto">
          <a:xfrm>
            <a:off x="3624263" y="3670300"/>
            <a:ext cx="144462" cy="1122363"/>
            <a:chOff x="4329" y="2659"/>
            <a:chExt cx="108" cy="888"/>
          </a:xfrm>
        </p:grpSpPr>
        <p:grpSp>
          <p:nvGrpSpPr>
            <p:cNvPr id="59482" name="Group 14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59494" name="Arc 15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95" name="Arc 16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9483" name="Group 17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59492" name="Arc 18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93" name="Arc 19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9484" name="Group 20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59490" name="Arc 21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91" name="Arc 22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9485" name="Group 23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59488" name="Arc 24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89" name="Arc 25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59486" name="Line 26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9487" name="Line 27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9396" name="Line 61"/>
          <p:cNvSpPr>
            <a:spLocks noChangeShapeType="1"/>
          </p:cNvSpPr>
          <p:nvPr/>
        </p:nvSpPr>
        <p:spPr bwMode="auto">
          <a:xfrm flipH="1">
            <a:off x="2239963" y="3670300"/>
            <a:ext cx="138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397" name="Text Box 63"/>
          <p:cNvSpPr txBox="1">
            <a:spLocks noChangeArrowheads="1"/>
          </p:cNvSpPr>
          <p:nvPr/>
        </p:nvSpPr>
        <p:spPr bwMode="auto">
          <a:xfrm>
            <a:off x="2266950" y="4238625"/>
            <a:ext cx="406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V</a:t>
            </a:r>
            <a:r>
              <a:rPr lang="en-US" sz="1400" b="1" baseline="-25000">
                <a:latin typeface="+mn-lt"/>
              </a:rPr>
              <a:t>BB</a:t>
            </a:r>
          </a:p>
        </p:txBody>
      </p:sp>
      <p:grpSp>
        <p:nvGrpSpPr>
          <p:cNvPr id="59398" name="Group 75"/>
          <p:cNvGrpSpPr>
            <a:grpSpLocks/>
          </p:cNvGrpSpPr>
          <p:nvPr/>
        </p:nvGrpSpPr>
        <p:grpSpPr bwMode="auto">
          <a:xfrm>
            <a:off x="7781925" y="4387850"/>
            <a:ext cx="142875" cy="1125538"/>
            <a:chOff x="4329" y="2659"/>
            <a:chExt cx="108" cy="888"/>
          </a:xfrm>
        </p:grpSpPr>
        <p:grpSp>
          <p:nvGrpSpPr>
            <p:cNvPr id="59468" name="Group 76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59480" name="Arc 77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81" name="Arc 78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9469" name="Group 79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59478" name="Arc 80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79" name="Arc 81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9470" name="Group 82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59476" name="Arc 83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77" name="Arc 84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9471" name="Group 85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59474" name="Arc 86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75" name="Arc 87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59472" name="Line 88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9473" name="Line 89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59399" name="Group 118"/>
          <p:cNvGrpSpPr>
            <a:grpSpLocks/>
          </p:cNvGrpSpPr>
          <p:nvPr/>
        </p:nvGrpSpPr>
        <p:grpSpPr bwMode="auto">
          <a:xfrm>
            <a:off x="5468938" y="5853113"/>
            <a:ext cx="193675" cy="123825"/>
            <a:chOff x="1428" y="3491"/>
            <a:chExt cx="146" cy="96"/>
          </a:xfrm>
        </p:grpSpPr>
        <p:sp>
          <p:nvSpPr>
            <p:cNvPr id="59464" name="Line 119"/>
            <p:cNvSpPr>
              <a:spLocks noChangeShapeType="1"/>
            </p:cNvSpPr>
            <p:nvPr/>
          </p:nvSpPr>
          <p:spPr bwMode="auto">
            <a:xfrm>
              <a:off x="1428" y="3539"/>
              <a:ext cx="1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9465" name="Line 120"/>
            <p:cNvSpPr>
              <a:spLocks noChangeShapeType="1"/>
            </p:cNvSpPr>
            <p:nvPr/>
          </p:nvSpPr>
          <p:spPr bwMode="auto">
            <a:xfrm>
              <a:off x="1453" y="356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9466" name="Line 121"/>
            <p:cNvSpPr>
              <a:spLocks noChangeShapeType="1"/>
            </p:cNvSpPr>
            <p:nvPr/>
          </p:nvSpPr>
          <p:spPr bwMode="auto">
            <a:xfrm>
              <a:off x="1477" y="3587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9467" name="Line 122"/>
            <p:cNvSpPr>
              <a:spLocks noChangeShapeType="1"/>
            </p:cNvSpPr>
            <p:nvPr/>
          </p:nvSpPr>
          <p:spPr bwMode="auto">
            <a:xfrm flipV="1">
              <a:off x="1501" y="3491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9400" name="Line 123"/>
          <p:cNvSpPr>
            <a:spLocks noChangeShapeType="1"/>
          </p:cNvSpPr>
          <p:nvPr/>
        </p:nvSpPr>
        <p:spPr bwMode="auto">
          <a:xfrm flipH="1">
            <a:off x="6927850" y="4387850"/>
            <a:ext cx="854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01" name="Line 124"/>
          <p:cNvSpPr>
            <a:spLocks noChangeShapeType="1"/>
          </p:cNvSpPr>
          <p:nvPr/>
        </p:nvSpPr>
        <p:spPr bwMode="auto">
          <a:xfrm flipV="1">
            <a:off x="5345113" y="3708400"/>
            <a:ext cx="0" cy="168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02" name="Text Box 125"/>
          <p:cNvSpPr txBox="1">
            <a:spLocks noChangeArrowheads="1"/>
          </p:cNvSpPr>
          <p:nvPr/>
        </p:nvSpPr>
        <p:spPr bwMode="auto">
          <a:xfrm>
            <a:off x="5464175" y="3502025"/>
            <a:ext cx="406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V</a:t>
            </a:r>
            <a:r>
              <a:rPr lang="en-US" sz="1400" b="1" baseline="-25000">
                <a:latin typeface="+mn-lt"/>
              </a:rPr>
              <a:t>BB</a:t>
            </a:r>
          </a:p>
        </p:txBody>
      </p:sp>
      <p:sp>
        <p:nvSpPr>
          <p:cNvPr id="59403" name="Line 126"/>
          <p:cNvSpPr>
            <a:spLocks noChangeShapeType="1"/>
          </p:cNvSpPr>
          <p:nvPr/>
        </p:nvSpPr>
        <p:spPr bwMode="auto">
          <a:xfrm flipH="1" flipV="1">
            <a:off x="6894513" y="5495925"/>
            <a:ext cx="887412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04" name="Line 128"/>
          <p:cNvSpPr>
            <a:spLocks noChangeShapeType="1"/>
          </p:cNvSpPr>
          <p:nvPr/>
        </p:nvSpPr>
        <p:spPr bwMode="auto">
          <a:xfrm>
            <a:off x="8035925" y="4600575"/>
            <a:ext cx="1588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05" name="Line 141"/>
          <p:cNvSpPr>
            <a:spLocks noChangeShapeType="1"/>
          </p:cNvSpPr>
          <p:nvPr/>
        </p:nvSpPr>
        <p:spPr bwMode="auto">
          <a:xfrm flipH="1">
            <a:off x="5567363" y="4286250"/>
            <a:ext cx="1127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06" name="Line 142"/>
          <p:cNvSpPr>
            <a:spLocks noChangeShapeType="1"/>
          </p:cNvSpPr>
          <p:nvPr/>
        </p:nvSpPr>
        <p:spPr bwMode="auto">
          <a:xfrm flipH="1" flipV="1">
            <a:off x="5327650" y="4505325"/>
            <a:ext cx="13668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07" name="Oval 146"/>
          <p:cNvSpPr>
            <a:spLocks noChangeArrowheads="1"/>
          </p:cNvSpPr>
          <p:nvPr/>
        </p:nvSpPr>
        <p:spPr bwMode="auto">
          <a:xfrm>
            <a:off x="6694488" y="426402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08" name="Oval 147"/>
          <p:cNvSpPr>
            <a:spLocks noChangeArrowheads="1"/>
          </p:cNvSpPr>
          <p:nvPr/>
        </p:nvSpPr>
        <p:spPr bwMode="auto">
          <a:xfrm>
            <a:off x="6694488" y="448627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09" name="Oval 148"/>
          <p:cNvSpPr>
            <a:spLocks noChangeArrowheads="1"/>
          </p:cNvSpPr>
          <p:nvPr/>
        </p:nvSpPr>
        <p:spPr bwMode="auto">
          <a:xfrm>
            <a:off x="6881813" y="436562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10" name="Line 150"/>
          <p:cNvSpPr>
            <a:spLocks noChangeShapeType="1"/>
          </p:cNvSpPr>
          <p:nvPr/>
        </p:nvSpPr>
        <p:spPr bwMode="auto">
          <a:xfrm flipV="1">
            <a:off x="6740525" y="4389438"/>
            <a:ext cx="13970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11" name="Line 151"/>
          <p:cNvSpPr>
            <a:spLocks noChangeShapeType="1"/>
          </p:cNvSpPr>
          <p:nvPr/>
        </p:nvSpPr>
        <p:spPr bwMode="auto">
          <a:xfrm flipH="1">
            <a:off x="5341938" y="5394325"/>
            <a:ext cx="1319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12" name="Line 152"/>
          <p:cNvSpPr>
            <a:spLocks noChangeShapeType="1"/>
          </p:cNvSpPr>
          <p:nvPr/>
        </p:nvSpPr>
        <p:spPr bwMode="auto">
          <a:xfrm flipH="1">
            <a:off x="5561013" y="5618163"/>
            <a:ext cx="1100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13" name="Oval 153"/>
          <p:cNvSpPr>
            <a:spLocks noChangeArrowheads="1"/>
          </p:cNvSpPr>
          <p:nvPr/>
        </p:nvSpPr>
        <p:spPr bwMode="auto">
          <a:xfrm>
            <a:off x="6661150" y="537210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14" name="Oval 154"/>
          <p:cNvSpPr>
            <a:spLocks noChangeArrowheads="1"/>
          </p:cNvSpPr>
          <p:nvPr/>
        </p:nvSpPr>
        <p:spPr bwMode="auto">
          <a:xfrm>
            <a:off x="6661150" y="559435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15" name="Oval 155"/>
          <p:cNvSpPr>
            <a:spLocks noChangeArrowheads="1"/>
          </p:cNvSpPr>
          <p:nvPr/>
        </p:nvSpPr>
        <p:spPr bwMode="auto">
          <a:xfrm>
            <a:off x="6848475" y="547370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16" name="Line 156"/>
          <p:cNvSpPr>
            <a:spLocks noChangeShapeType="1"/>
          </p:cNvSpPr>
          <p:nvPr/>
        </p:nvSpPr>
        <p:spPr bwMode="auto">
          <a:xfrm flipV="1">
            <a:off x="6707188" y="5497513"/>
            <a:ext cx="13970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17" name="Line 157"/>
          <p:cNvSpPr>
            <a:spLocks noChangeShapeType="1"/>
          </p:cNvSpPr>
          <p:nvPr/>
        </p:nvSpPr>
        <p:spPr bwMode="auto">
          <a:xfrm flipH="1">
            <a:off x="6794500" y="4468813"/>
            <a:ext cx="0" cy="1073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59418" name="Group 161"/>
          <p:cNvGrpSpPr>
            <a:grpSpLocks/>
          </p:cNvGrpSpPr>
          <p:nvPr/>
        </p:nvGrpSpPr>
        <p:grpSpPr bwMode="auto">
          <a:xfrm>
            <a:off x="1627188" y="3592513"/>
            <a:ext cx="614362" cy="207962"/>
            <a:chOff x="855" y="1840"/>
            <a:chExt cx="387" cy="131"/>
          </a:xfrm>
        </p:grpSpPr>
        <p:grpSp>
          <p:nvGrpSpPr>
            <p:cNvPr id="59455" name="Group 56"/>
            <p:cNvGrpSpPr>
              <a:grpSpLocks/>
            </p:cNvGrpSpPr>
            <p:nvPr/>
          </p:nvGrpSpPr>
          <p:grpSpPr bwMode="auto">
            <a:xfrm>
              <a:off x="855" y="1894"/>
              <a:ext cx="123" cy="77"/>
              <a:chOff x="1428" y="3491"/>
              <a:chExt cx="146" cy="96"/>
            </a:xfrm>
          </p:grpSpPr>
          <p:sp>
            <p:nvSpPr>
              <p:cNvPr id="59460" name="Line 57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9461" name="Line 58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9462" name="Line 59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9463" name="Line 60"/>
              <p:cNvSpPr>
                <a:spLocks noChangeShapeType="1"/>
              </p:cNvSpPr>
              <p:nvPr/>
            </p:nvSpPr>
            <p:spPr bwMode="auto">
              <a:xfrm flipV="1">
                <a:off x="1501" y="3491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59456" name="Line 129"/>
            <p:cNvSpPr>
              <a:spLocks noChangeShapeType="1"/>
            </p:cNvSpPr>
            <p:nvPr/>
          </p:nvSpPr>
          <p:spPr bwMode="auto">
            <a:xfrm>
              <a:off x="918" y="1893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9457" name="Line 130"/>
            <p:cNvSpPr>
              <a:spLocks noChangeShapeType="1"/>
            </p:cNvSpPr>
            <p:nvPr/>
          </p:nvSpPr>
          <p:spPr bwMode="auto">
            <a:xfrm flipV="1">
              <a:off x="1116" y="1840"/>
              <a:ext cx="93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9458" name="Oval 158"/>
            <p:cNvSpPr>
              <a:spLocks noChangeArrowheads="1"/>
            </p:cNvSpPr>
            <p:nvPr/>
          </p:nvSpPr>
          <p:spPr bwMode="auto">
            <a:xfrm>
              <a:off x="1215" y="1873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9459" name="Oval 160"/>
            <p:cNvSpPr>
              <a:spLocks noChangeArrowheads="1"/>
            </p:cNvSpPr>
            <p:nvPr/>
          </p:nvSpPr>
          <p:spPr bwMode="auto">
            <a:xfrm>
              <a:off x="1087" y="1876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9419" name="Line 172"/>
          <p:cNvSpPr>
            <a:spLocks noChangeShapeType="1"/>
          </p:cNvSpPr>
          <p:nvPr/>
        </p:nvSpPr>
        <p:spPr bwMode="auto">
          <a:xfrm flipV="1">
            <a:off x="5565775" y="4286250"/>
            <a:ext cx="3175" cy="156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20" name="Oval 174"/>
          <p:cNvSpPr>
            <a:spLocks noChangeArrowheads="1"/>
          </p:cNvSpPr>
          <p:nvPr/>
        </p:nvSpPr>
        <p:spPr bwMode="auto">
          <a:xfrm>
            <a:off x="5551488" y="5603875"/>
            <a:ext cx="36512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21" name="Oval 175"/>
          <p:cNvSpPr>
            <a:spLocks noChangeArrowheads="1"/>
          </p:cNvSpPr>
          <p:nvPr/>
        </p:nvSpPr>
        <p:spPr bwMode="auto">
          <a:xfrm>
            <a:off x="5327650" y="4484688"/>
            <a:ext cx="36513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22" name="Line 176"/>
          <p:cNvSpPr>
            <a:spLocks noChangeShapeType="1"/>
          </p:cNvSpPr>
          <p:nvPr/>
        </p:nvSpPr>
        <p:spPr bwMode="auto">
          <a:xfrm>
            <a:off x="8161338" y="4598988"/>
            <a:ext cx="1587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23" name="Text Box 177"/>
          <p:cNvSpPr txBox="1">
            <a:spLocks noChangeArrowheads="1"/>
          </p:cNvSpPr>
          <p:nvPr/>
        </p:nvSpPr>
        <p:spPr bwMode="auto">
          <a:xfrm>
            <a:off x="2188368" y="6079122"/>
            <a:ext cx="1228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Unipolar</a:t>
            </a:r>
            <a:r>
              <a:rPr lang="en-US" sz="14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>
                <a:latin typeface="+mn-lt"/>
              </a:rPr>
              <a:t>Coil</a:t>
            </a:r>
          </a:p>
        </p:txBody>
      </p:sp>
      <p:sp>
        <p:nvSpPr>
          <p:cNvPr id="59424" name="Text Box 178"/>
          <p:cNvSpPr txBox="1">
            <a:spLocks noChangeArrowheads="1"/>
          </p:cNvSpPr>
          <p:nvPr/>
        </p:nvSpPr>
        <p:spPr bwMode="auto">
          <a:xfrm>
            <a:off x="6138662" y="6083424"/>
            <a:ext cx="1111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Bipolar</a:t>
            </a:r>
            <a:r>
              <a:rPr lang="en-US" sz="14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>
                <a:latin typeface="+mn-lt"/>
              </a:rPr>
              <a:t>Coil</a:t>
            </a:r>
          </a:p>
        </p:txBody>
      </p:sp>
      <p:grpSp>
        <p:nvGrpSpPr>
          <p:cNvPr id="59425" name="Group 28"/>
          <p:cNvGrpSpPr>
            <a:grpSpLocks/>
          </p:cNvGrpSpPr>
          <p:nvPr/>
        </p:nvGrpSpPr>
        <p:grpSpPr bwMode="auto">
          <a:xfrm>
            <a:off x="3633788" y="4792663"/>
            <a:ext cx="144462" cy="1123950"/>
            <a:chOff x="4329" y="2659"/>
            <a:chExt cx="108" cy="888"/>
          </a:xfrm>
        </p:grpSpPr>
        <p:grpSp>
          <p:nvGrpSpPr>
            <p:cNvPr id="59441" name="Group 29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59453" name="Arc 30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54" name="Arc 31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9442" name="Group 32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59451" name="Arc 33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52" name="Arc 34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9443" name="Group 35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59449" name="Arc 36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50" name="Arc 37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59444" name="Group 38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59447" name="Arc 39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59448" name="Arc 40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59445" name="Line 41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9446" name="Line 42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59426" name="Line 50"/>
          <p:cNvSpPr>
            <a:spLocks noChangeShapeType="1"/>
          </p:cNvSpPr>
          <p:nvPr/>
        </p:nvSpPr>
        <p:spPr bwMode="auto">
          <a:xfrm flipH="1">
            <a:off x="2314575" y="5916613"/>
            <a:ext cx="1319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27" name="Line 62"/>
          <p:cNvSpPr>
            <a:spLocks noChangeShapeType="1"/>
          </p:cNvSpPr>
          <p:nvPr/>
        </p:nvSpPr>
        <p:spPr bwMode="auto">
          <a:xfrm flipV="1">
            <a:off x="2193925" y="4424363"/>
            <a:ext cx="0" cy="341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28" name="Line 64"/>
          <p:cNvSpPr>
            <a:spLocks noChangeShapeType="1"/>
          </p:cNvSpPr>
          <p:nvPr/>
        </p:nvSpPr>
        <p:spPr bwMode="auto">
          <a:xfrm flipH="1" flipV="1">
            <a:off x="2201863" y="4765675"/>
            <a:ext cx="1431925" cy="26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9429" name="Oval 65"/>
          <p:cNvSpPr>
            <a:spLocks noChangeArrowheads="1"/>
          </p:cNvSpPr>
          <p:nvPr/>
        </p:nvSpPr>
        <p:spPr bwMode="auto">
          <a:xfrm>
            <a:off x="3617913" y="4775200"/>
            <a:ext cx="36512" cy="34925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30" name="Line 66"/>
          <p:cNvSpPr>
            <a:spLocks noChangeShapeType="1"/>
          </p:cNvSpPr>
          <p:nvPr/>
        </p:nvSpPr>
        <p:spPr bwMode="auto">
          <a:xfrm>
            <a:off x="3916363" y="5151438"/>
            <a:ext cx="1587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59431" name="Group 162"/>
          <p:cNvGrpSpPr>
            <a:grpSpLocks/>
          </p:cNvGrpSpPr>
          <p:nvPr/>
        </p:nvGrpSpPr>
        <p:grpSpPr bwMode="auto">
          <a:xfrm>
            <a:off x="1693863" y="5892800"/>
            <a:ext cx="614362" cy="155575"/>
            <a:chOff x="855" y="1873"/>
            <a:chExt cx="387" cy="98"/>
          </a:xfrm>
        </p:grpSpPr>
        <p:grpSp>
          <p:nvGrpSpPr>
            <p:cNvPr id="59432" name="Group 163"/>
            <p:cNvGrpSpPr>
              <a:grpSpLocks/>
            </p:cNvGrpSpPr>
            <p:nvPr/>
          </p:nvGrpSpPr>
          <p:grpSpPr bwMode="auto">
            <a:xfrm>
              <a:off x="855" y="1894"/>
              <a:ext cx="123" cy="77"/>
              <a:chOff x="1428" y="3491"/>
              <a:chExt cx="146" cy="96"/>
            </a:xfrm>
          </p:grpSpPr>
          <p:sp>
            <p:nvSpPr>
              <p:cNvPr id="59437" name="Line 164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9438" name="Line 165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9439" name="Line 166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59440" name="Line 167"/>
              <p:cNvSpPr>
                <a:spLocks noChangeShapeType="1"/>
              </p:cNvSpPr>
              <p:nvPr/>
            </p:nvSpPr>
            <p:spPr bwMode="auto">
              <a:xfrm flipV="1">
                <a:off x="1501" y="3491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59433" name="Line 168"/>
            <p:cNvSpPr>
              <a:spLocks noChangeShapeType="1"/>
            </p:cNvSpPr>
            <p:nvPr/>
          </p:nvSpPr>
          <p:spPr bwMode="auto">
            <a:xfrm>
              <a:off x="918" y="1893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9434" name="Line 169"/>
            <p:cNvSpPr>
              <a:spLocks noChangeShapeType="1"/>
            </p:cNvSpPr>
            <p:nvPr/>
          </p:nvSpPr>
          <p:spPr bwMode="auto">
            <a:xfrm>
              <a:off x="1116" y="1889"/>
              <a:ext cx="101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59435" name="Oval 170"/>
            <p:cNvSpPr>
              <a:spLocks noChangeArrowheads="1"/>
            </p:cNvSpPr>
            <p:nvPr/>
          </p:nvSpPr>
          <p:spPr bwMode="auto">
            <a:xfrm>
              <a:off x="1215" y="1873"/>
              <a:ext cx="27" cy="29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9436" name="Oval 171"/>
            <p:cNvSpPr>
              <a:spLocks noChangeArrowheads="1"/>
            </p:cNvSpPr>
            <p:nvPr/>
          </p:nvSpPr>
          <p:spPr bwMode="auto">
            <a:xfrm>
              <a:off x="1087" y="1876"/>
              <a:ext cx="27" cy="29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6F6BE7-E152-7639-98E2-728310FA7F69}"/>
              </a:ext>
            </a:extLst>
          </p:cNvPr>
          <p:cNvSpPr txBox="1">
            <a:spLocks/>
          </p:cNvSpPr>
          <p:nvPr/>
        </p:nvSpPr>
        <p:spPr bwMode="auto">
          <a:xfrm>
            <a:off x="838200" y="1680370"/>
            <a:ext cx="10515600" cy="180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dirty="0"/>
              <a:t>Unipolar: current flows in one half of center-tapped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Half of coil is not used, therefore less efficient use of copper wire (motor must be larger to develop same torque)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Autotransformer effects reduce efficiency, etc.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 dirty="0"/>
              <a:t>Bipolar: current flows both ways through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Requires more sophisticated switching circuits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Unipolar vs Bipolar Coils</a:t>
            </a:r>
            <a:endParaRPr lang="en-US" dirty="0"/>
          </a:p>
        </p:txBody>
      </p:sp>
      <p:grpSp>
        <p:nvGrpSpPr>
          <p:cNvPr id="60419" name="Group 28"/>
          <p:cNvGrpSpPr>
            <a:grpSpLocks/>
          </p:cNvGrpSpPr>
          <p:nvPr/>
        </p:nvGrpSpPr>
        <p:grpSpPr bwMode="auto">
          <a:xfrm>
            <a:off x="3624263" y="4792663"/>
            <a:ext cx="144462" cy="1123950"/>
            <a:chOff x="4329" y="2659"/>
            <a:chExt cx="108" cy="888"/>
          </a:xfrm>
        </p:grpSpPr>
        <p:grpSp>
          <p:nvGrpSpPr>
            <p:cNvPr id="60506" name="Group 29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60518" name="Arc 30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519" name="Arc 31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0507" name="Group 32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60516" name="Arc 33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517" name="Arc 34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0508" name="Group 35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60514" name="Arc 36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515" name="Arc 37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0509" name="Group 38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60512" name="Arc 39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513" name="Arc 40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60510" name="Line 41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0511" name="Line 42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0420" name="Line 50"/>
          <p:cNvSpPr>
            <a:spLocks noChangeShapeType="1"/>
          </p:cNvSpPr>
          <p:nvPr/>
        </p:nvSpPr>
        <p:spPr bwMode="auto">
          <a:xfrm flipH="1">
            <a:off x="2305050" y="5916613"/>
            <a:ext cx="1319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60421" name="Group 75"/>
          <p:cNvGrpSpPr>
            <a:grpSpLocks/>
          </p:cNvGrpSpPr>
          <p:nvPr/>
        </p:nvGrpSpPr>
        <p:grpSpPr bwMode="auto">
          <a:xfrm>
            <a:off x="7781925" y="4387850"/>
            <a:ext cx="142875" cy="1125538"/>
            <a:chOff x="4329" y="2659"/>
            <a:chExt cx="108" cy="888"/>
          </a:xfrm>
        </p:grpSpPr>
        <p:grpSp>
          <p:nvGrpSpPr>
            <p:cNvPr id="60492" name="Group 76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60504" name="Arc 77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505" name="Arc 78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0493" name="Group 79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60502" name="Arc 80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503" name="Arc 81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0494" name="Group 82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60500" name="Arc 83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501" name="Arc 84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0495" name="Group 85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60498" name="Arc 86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499" name="Arc 87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60496" name="Line 88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0497" name="Line 89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60422" name="Group 118"/>
          <p:cNvGrpSpPr>
            <a:grpSpLocks/>
          </p:cNvGrpSpPr>
          <p:nvPr/>
        </p:nvGrpSpPr>
        <p:grpSpPr bwMode="auto">
          <a:xfrm>
            <a:off x="5468938" y="5853113"/>
            <a:ext cx="193675" cy="123825"/>
            <a:chOff x="1428" y="3491"/>
            <a:chExt cx="146" cy="96"/>
          </a:xfrm>
        </p:grpSpPr>
        <p:sp>
          <p:nvSpPr>
            <p:cNvPr id="60488" name="Line 119"/>
            <p:cNvSpPr>
              <a:spLocks noChangeShapeType="1"/>
            </p:cNvSpPr>
            <p:nvPr/>
          </p:nvSpPr>
          <p:spPr bwMode="auto">
            <a:xfrm>
              <a:off x="1428" y="3539"/>
              <a:ext cx="1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0489" name="Line 120"/>
            <p:cNvSpPr>
              <a:spLocks noChangeShapeType="1"/>
            </p:cNvSpPr>
            <p:nvPr/>
          </p:nvSpPr>
          <p:spPr bwMode="auto">
            <a:xfrm>
              <a:off x="1453" y="356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0490" name="Line 121"/>
            <p:cNvSpPr>
              <a:spLocks noChangeShapeType="1"/>
            </p:cNvSpPr>
            <p:nvPr/>
          </p:nvSpPr>
          <p:spPr bwMode="auto">
            <a:xfrm>
              <a:off x="1477" y="3587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0491" name="Line 122"/>
            <p:cNvSpPr>
              <a:spLocks noChangeShapeType="1"/>
            </p:cNvSpPr>
            <p:nvPr/>
          </p:nvSpPr>
          <p:spPr bwMode="auto">
            <a:xfrm flipV="1">
              <a:off x="1501" y="3491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0423" name="Line 123"/>
          <p:cNvSpPr>
            <a:spLocks noChangeShapeType="1"/>
          </p:cNvSpPr>
          <p:nvPr/>
        </p:nvSpPr>
        <p:spPr bwMode="auto">
          <a:xfrm flipH="1">
            <a:off x="6927850" y="4387850"/>
            <a:ext cx="854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24" name="Line 124"/>
          <p:cNvSpPr>
            <a:spLocks noChangeShapeType="1"/>
          </p:cNvSpPr>
          <p:nvPr/>
        </p:nvSpPr>
        <p:spPr bwMode="auto">
          <a:xfrm flipV="1">
            <a:off x="5345113" y="3708400"/>
            <a:ext cx="0" cy="168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25" name="Text Box 125"/>
          <p:cNvSpPr txBox="1">
            <a:spLocks noChangeArrowheads="1"/>
          </p:cNvSpPr>
          <p:nvPr/>
        </p:nvSpPr>
        <p:spPr bwMode="auto">
          <a:xfrm>
            <a:off x="5464175" y="3502025"/>
            <a:ext cx="406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V</a:t>
            </a:r>
            <a:r>
              <a:rPr lang="en-US" sz="1400" b="1" baseline="-25000" dirty="0">
                <a:latin typeface="+mn-lt"/>
              </a:rPr>
              <a:t>BB</a:t>
            </a:r>
          </a:p>
        </p:txBody>
      </p:sp>
      <p:sp>
        <p:nvSpPr>
          <p:cNvPr id="60426" name="Line 126"/>
          <p:cNvSpPr>
            <a:spLocks noChangeShapeType="1"/>
          </p:cNvSpPr>
          <p:nvPr/>
        </p:nvSpPr>
        <p:spPr bwMode="auto">
          <a:xfrm flipH="1" flipV="1">
            <a:off x="6894513" y="5495925"/>
            <a:ext cx="887412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27" name="Line 128"/>
          <p:cNvSpPr>
            <a:spLocks noChangeShapeType="1"/>
          </p:cNvSpPr>
          <p:nvPr/>
        </p:nvSpPr>
        <p:spPr bwMode="auto">
          <a:xfrm>
            <a:off x="8035925" y="4600575"/>
            <a:ext cx="1588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28" name="Line 141"/>
          <p:cNvSpPr>
            <a:spLocks noChangeShapeType="1"/>
          </p:cNvSpPr>
          <p:nvPr/>
        </p:nvSpPr>
        <p:spPr bwMode="auto">
          <a:xfrm flipH="1">
            <a:off x="5567363" y="4286250"/>
            <a:ext cx="1127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29" name="Line 142"/>
          <p:cNvSpPr>
            <a:spLocks noChangeShapeType="1"/>
          </p:cNvSpPr>
          <p:nvPr/>
        </p:nvSpPr>
        <p:spPr bwMode="auto">
          <a:xfrm flipH="1" flipV="1">
            <a:off x="5327650" y="4505325"/>
            <a:ext cx="13668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30" name="Oval 146"/>
          <p:cNvSpPr>
            <a:spLocks noChangeArrowheads="1"/>
          </p:cNvSpPr>
          <p:nvPr/>
        </p:nvSpPr>
        <p:spPr bwMode="auto">
          <a:xfrm>
            <a:off x="6694488" y="426402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431" name="Oval 147"/>
          <p:cNvSpPr>
            <a:spLocks noChangeArrowheads="1"/>
          </p:cNvSpPr>
          <p:nvPr/>
        </p:nvSpPr>
        <p:spPr bwMode="auto">
          <a:xfrm>
            <a:off x="6694488" y="448627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432" name="Oval 148"/>
          <p:cNvSpPr>
            <a:spLocks noChangeArrowheads="1"/>
          </p:cNvSpPr>
          <p:nvPr/>
        </p:nvSpPr>
        <p:spPr bwMode="auto">
          <a:xfrm>
            <a:off x="6881813" y="436562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433" name="Line 150"/>
          <p:cNvSpPr>
            <a:spLocks noChangeShapeType="1"/>
          </p:cNvSpPr>
          <p:nvPr/>
        </p:nvSpPr>
        <p:spPr bwMode="auto">
          <a:xfrm flipV="1">
            <a:off x="6740525" y="4389438"/>
            <a:ext cx="13970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34" name="Line 151"/>
          <p:cNvSpPr>
            <a:spLocks noChangeShapeType="1"/>
          </p:cNvSpPr>
          <p:nvPr/>
        </p:nvSpPr>
        <p:spPr bwMode="auto">
          <a:xfrm flipH="1">
            <a:off x="5341938" y="5394325"/>
            <a:ext cx="1319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35" name="Line 152"/>
          <p:cNvSpPr>
            <a:spLocks noChangeShapeType="1"/>
          </p:cNvSpPr>
          <p:nvPr/>
        </p:nvSpPr>
        <p:spPr bwMode="auto">
          <a:xfrm flipH="1">
            <a:off x="5561013" y="5618163"/>
            <a:ext cx="1100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36" name="Oval 153"/>
          <p:cNvSpPr>
            <a:spLocks noChangeArrowheads="1"/>
          </p:cNvSpPr>
          <p:nvPr/>
        </p:nvSpPr>
        <p:spPr bwMode="auto">
          <a:xfrm>
            <a:off x="6661150" y="537210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437" name="Oval 154"/>
          <p:cNvSpPr>
            <a:spLocks noChangeArrowheads="1"/>
          </p:cNvSpPr>
          <p:nvPr/>
        </p:nvSpPr>
        <p:spPr bwMode="auto">
          <a:xfrm>
            <a:off x="6661150" y="559435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438" name="Oval 155"/>
          <p:cNvSpPr>
            <a:spLocks noChangeArrowheads="1"/>
          </p:cNvSpPr>
          <p:nvPr/>
        </p:nvSpPr>
        <p:spPr bwMode="auto">
          <a:xfrm>
            <a:off x="6848475" y="547370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439" name="Line 156"/>
          <p:cNvSpPr>
            <a:spLocks noChangeShapeType="1"/>
          </p:cNvSpPr>
          <p:nvPr/>
        </p:nvSpPr>
        <p:spPr bwMode="auto">
          <a:xfrm flipV="1">
            <a:off x="6707188" y="5497513"/>
            <a:ext cx="13970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40" name="Line 157"/>
          <p:cNvSpPr>
            <a:spLocks noChangeShapeType="1"/>
          </p:cNvSpPr>
          <p:nvPr/>
        </p:nvSpPr>
        <p:spPr bwMode="auto">
          <a:xfrm flipH="1">
            <a:off x="6794500" y="4468813"/>
            <a:ext cx="0" cy="1073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60441" name="Group 162"/>
          <p:cNvGrpSpPr>
            <a:grpSpLocks/>
          </p:cNvGrpSpPr>
          <p:nvPr/>
        </p:nvGrpSpPr>
        <p:grpSpPr bwMode="auto">
          <a:xfrm>
            <a:off x="1684338" y="5840413"/>
            <a:ext cx="614362" cy="207962"/>
            <a:chOff x="855" y="1840"/>
            <a:chExt cx="387" cy="131"/>
          </a:xfrm>
        </p:grpSpPr>
        <p:grpSp>
          <p:nvGrpSpPr>
            <p:cNvPr id="60479" name="Group 163"/>
            <p:cNvGrpSpPr>
              <a:grpSpLocks/>
            </p:cNvGrpSpPr>
            <p:nvPr/>
          </p:nvGrpSpPr>
          <p:grpSpPr bwMode="auto">
            <a:xfrm>
              <a:off x="855" y="1894"/>
              <a:ext cx="123" cy="77"/>
              <a:chOff x="1428" y="3491"/>
              <a:chExt cx="146" cy="96"/>
            </a:xfrm>
          </p:grpSpPr>
          <p:sp>
            <p:nvSpPr>
              <p:cNvPr id="60484" name="Line 164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0485" name="Line 165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0486" name="Line 166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0487" name="Line 167"/>
              <p:cNvSpPr>
                <a:spLocks noChangeShapeType="1"/>
              </p:cNvSpPr>
              <p:nvPr/>
            </p:nvSpPr>
            <p:spPr bwMode="auto">
              <a:xfrm flipV="1">
                <a:off x="1501" y="3491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0480" name="Line 168"/>
            <p:cNvSpPr>
              <a:spLocks noChangeShapeType="1"/>
            </p:cNvSpPr>
            <p:nvPr/>
          </p:nvSpPr>
          <p:spPr bwMode="auto">
            <a:xfrm>
              <a:off x="918" y="1893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0481" name="Line 169"/>
            <p:cNvSpPr>
              <a:spLocks noChangeShapeType="1"/>
            </p:cNvSpPr>
            <p:nvPr/>
          </p:nvSpPr>
          <p:spPr bwMode="auto">
            <a:xfrm flipV="1">
              <a:off x="1116" y="1840"/>
              <a:ext cx="93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0482" name="Oval 170"/>
            <p:cNvSpPr>
              <a:spLocks noChangeArrowheads="1"/>
            </p:cNvSpPr>
            <p:nvPr/>
          </p:nvSpPr>
          <p:spPr bwMode="auto">
            <a:xfrm>
              <a:off x="1215" y="1873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0483" name="Oval 171"/>
            <p:cNvSpPr>
              <a:spLocks noChangeArrowheads="1"/>
            </p:cNvSpPr>
            <p:nvPr/>
          </p:nvSpPr>
          <p:spPr bwMode="auto">
            <a:xfrm>
              <a:off x="1087" y="1876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60442" name="Line 172"/>
          <p:cNvSpPr>
            <a:spLocks noChangeShapeType="1"/>
          </p:cNvSpPr>
          <p:nvPr/>
        </p:nvSpPr>
        <p:spPr bwMode="auto">
          <a:xfrm flipV="1">
            <a:off x="5565775" y="4286250"/>
            <a:ext cx="3175" cy="156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43" name="Oval 174"/>
          <p:cNvSpPr>
            <a:spLocks noChangeArrowheads="1"/>
          </p:cNvSpPr>
          <p:nvPr/>
        </p:nvSpPr>
        <p:spPr bwMode="auto">
          <a:xfrm>
            <a:off x="5551488" y="5603875"/>
            <a:ext cx="36512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444" name="Oval 175"/>
          <p:cNvSpPr>
            <a:spLocks noChangeArrowheads="1"/>
          </p:cNvSpPr>
          <p:nvPr/>
        </p:nvSpPr>
        <p:spPr bwMode="auto">
          <a:xfrm>
            <a:off x="5327650" y="4484688"/>
            <a:ext cx="36513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445" name="Line 176"/>
          <p:cNvSpPr>
            <a:spLocks noChangeShapeType="1"/>
          </p:cNvSpPr>
          <p:nvPr/>
        </p:nvSpPr>
        <p:spPr bwMode="auto">
          <a:xfrm>
            <a:off x="8161338" y="4598988"/>
            <a:ext cx="1587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46" name="Text Box 177"/>
          <p:cNvSpPr txBox="1">
            <a:spLocks noChangeArrowheads="1"/>
          </p:cNvSpPr>
          <p:nvPr/>
        </p:nvSpPr>
        <p:spPr bwMode="auto">
          <a:xfrm>
            <a:off x="2128837" y="6098138"/>
            <a:ext cx="1228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Unipolar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>
                <a:latin typeface="+mn-lt"/>
              </a:rPr>
              <a:t>Coil</a:t>
            </a:r>
          </a:p>
        </p:txBody>
      </p:sp>
      <p:sp>
        <p:nvSpPr>
          <p:cNvPr id="60447" name="Text Box 178"/>
          <p:cNvSpPr txBox="1">
            <a:spLocks noChangeArrowheads="1"/>
          </p:cNvSpPr>
          <p:nvPr/>
        </p:nvSpPr>
        <p:spPr bwMode="auto">
          <a:xfrm>
            <a:off x="5883949" y="6116736"/>
            <a:ext cx="1111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Bipolar</a:t>
            </a:r>
            <a:r>
              <a:rPr lang="en-US" sz="14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>
                <a:latin typeface="+mn-lt"/>
              </a:rPr>
              <a:t>Coil</a:t>
            </a:r>
          </a:p>
        </p:txBody>
      </p:sp>
      <p:grpSp>
        <p:nvGrpSpPr>
          <p:cNvPr id="60448" name="Group 13"/>
          <p:cNvGrpSpPr>
            <a:grpSpLocks/>
          </p:cNvGrpSpPr>
          <p:nvPr/>
        </p:nvGrpSpPr>
        <p:grpSpPr bwMode="auto">
          <a:xfrm>
            <a:off x="3633788" y="3670300"/>
            <a:ext cx="144462" cy="1122363"/>
            <a:chOff x="4329" y="2659"/>
            <a:chExt cx="108" cy="888"/>
          </a:xfrm>
        </p:grpSpPr>
        <p:grpSp>
          <p:nvGrpSpPr>
            <p:cNvPr id="60465" name="Group 14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60477" name="Arc 15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478" name="Arc 16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0466" name="Group 17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60475" name="Arc 18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476" name="Arc 19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0467" name="Group 20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60473" name="Arc 21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474" name="Arc 22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0468" name="Group 23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60471" name="Arc 24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0472" name="Arc 25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60469" name="Line 26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0470" name="Line 27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0449" name="Line 61"/>
          <p:cNvSpPr>
            <a:spLocks noChangeShapeType="1"/>
          </p:cNvSpPr>
          <p:nvPr/>
        </p:nvSpPr>
        <p:spPr bwMode="auto">
          <a:xfrm flipH="1">
            <a:off x="2249488" y="3670300"/>
            <a:ext cx="1384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50" name="Line 62"/>
          <p:cNvSpPr>
            <a:spLocks noChangeShapeType="1"/>
          </p:cNvSpPr>
          <p:nvPr/>
        </p:nvSpPr>
        <p:spPr bwMode="auto">
          <a:xfrm flipV="1">
            <a:off x="2193925" y="4424363"/>
            <a:ext cx="0" cy="341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51" name="Text Box 63"/>
          <p:cNvSpPr txBox="1">
            <a:spLocks noChangeArrowheads="1"/>
          </p:cNvSpPr>
          <p:nvPr/>
        </p:nvSpPr>
        <p:spPr bwMode="auto">
          <a:xfrm>
            <a:off x="2276475" y="4238625"/>
            <a:ext cx="406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V</a:t>
            </a:r>
            <a:r>
              <a:rPr lang="en-US" sz="1400" b="1" baseline="-25000" dirty="0">
                <a:latin typeface="+mn-lt"/>
              </a:rPr>
              <a:t>BB</a:t>
            </a:r>
          </a:p>
        </p:txBody>
      </p:sp>
      <p:sp>
        <p:nvSpPr>
          <p:cNvPr id="60452" name="Line 64"/>
          <p:cNvSpPr>
            <a:spLocks noChangeShapeType="1"/>
          </p:cNvSpPr>
          <p:nvPr/>
        </p:nvSpPr>
        <p:spPr bwMode="auto">
          <a:xfrm flipH="1" flipV="1">
            <a:off x="2201863" y="4765675"/>
            <a:ext cx="1431925" cy="26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0453" name="Oval 65"/>
          <p:cNvSpPr>
            <a:spLocks noChangeArrowheads="1"/>
          </p:cNvSpPr>
          <p:nvPr/>
        </p:nvSpPr>
        <p:spPr bwMode="auto">
          <a:xfrm>
            <a:off x="3617913" y="4775200"/>
            <a:ext cx="36512" cy="34925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454" name="Line 140"/>
          <p:cNvSpPr>
            <a:spLocks noChangeShapeType="1"/>
          </p:cNvSpPr>
          <p:nvPr/>
        </p:nvSpPr>
        <p:spPr bwMode="auto">
          <a:xfrm>
            <a:off x="3892550" y="3960813"/>
            <a:ext cx="1588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60455" name="Group 161"/>
          <p:cNvGrpSpPr>
            <a:grpSpLocks/>
          </p:cNvGrpSpPr>
          <p:nvPr/>
        </p:nvGrpSpPr>
        <p:grpSpPr bwMode="auto">
          <a:xfrm>
            <a:off x="1636713" y="3644900"/>
            <a:ext cx="614362" cy="155575"/>
            <a:chOff x="855" y="1873"/>
            <a:chExt cx="387" cy="98"/>
          </a:xfrm>
        </p:grpSpPr>
        <p:grpSp>
          <p:nvGrpSpPr>
            <p:cNvPr id="60456" name="Group 56"/>
            <p:cNvGrpSpPr>
              <a:grpSpLocks/>
            </p:cNvGrpSpPr>
            <p:nvPr/>
          </p:nvGrpSpPr>
          <p:grpSpPr bwMode="auto">
            <a:xfrm>
              <a:off x="855" y="1894"/>
              <a:ext cx="123" cy="77"/>
              <a:chOff x="1428" y="3491"/>
              <a:chExt cx="146" cy="96"/>
            </a:xfrm>
          </p:grpSpPr>
          <p:sp>
            <p:nvSpPr>
              <p:cNvPr id="60461" name="Line 57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0462" name="Line 58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0463" name="Line 59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0464" name="Line 60"/>
              <p:cNvSpPr>
                <a:spLocks noChangeShapeType="1"/>
              </p:cNvSpPr>
              <p:nvPr/>
            </p:nvSpPr>
            <p:spPr bwMode="auto">
              <a:xfrm flipV="1">
                <a:off x="1501" y="3491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0457" name="Line 129"/>
            <p:cNvSpPr>
              <a:spLocks noChangeShapeType="1"/>
            </p:cNvSpPr>
            <p:nvPr/>
          </p:nvSpPr>
          <p:spPr bwMode="auto">
            <a:xfrm>
              <a:off x="918" y="1893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0458" name="Line 130"/>
            <p:cNvSpPr>
              <a:spLocks noChangeShapeType="1"/>
            </p:cNvSpPr>
            <p:nvPr/>
          </p:nvSpPr>
          <p:spPr bwMode="auto">
            <a:xfrm flipV="1">
              <a:off x="1116" y="1887"/>
              <a:ext cx="98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0459" name="Oval 158"/>
            <p:cNvSpPr>
              <a:spLocks noChangeArrowheads="1"/>
            </p:cNvSpPr>
            <p:nvPr/>
          </p:nvSpPr>
          <p:spPr bwMode="auto">
            <a:xfrm>
              <a:off x="1215" y="1873"/>
              <a:ext cx="27" cy="29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0460" name="Oval 160"/>
            <p:cNvSpPr>
              <a:spLocks noChangeArrowheads="1"/>
            </p:cNvSpPr>
            <p:nvPr/>
          </p:nvSpPr>
          <p:spPr bwMode="auto">
            <a:xfrm>
              <a:off x="1087" y="1876"/>
              <a:ext cx="27" cy="29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B8BB6E-2A57-2B04-C75E-6E04A991DB2E}"/>
              </a:ext>
            </a:extLst>
          </p:cNvPr>
          <p:cNvSpPr txBox="1">
            <a:spLocks/>
          </p:cNvSpPr>
          <p:nvPr/>
        </p:nvSpPr>
        <p:spPr bwMode="auto">
          <a:xfrm>
            <a:off x="838200" y="1680370"/>
            <a:ext cx="10515600" cy="180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/>
              <a:t>Unipolar: current flows in one half of center-tapped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Half of coil is not used, therefore less efficient use of copper wire (motor must be larger to develop same torque)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Autotransformer effects reduce efficiency, etc.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900"/>
              <a:t>Bipolar: current flows both ways through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Requires more sophisticated switching circuits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Unipolar vs Bipolar Coils</a:t>
            </a:r>
            <a:endParaRPr lang="en-US" dirty="0"/>
          </a:p>
        </p:txBody>
      </p:sp>
      <p:grpSp>
        <p:nvGrpSpPr>
          <p:cNvPr id="61443" name="Group 13"/>
          <p:cNvGrpSpPr>
            <a:grpSpLocks/>
          </p:cNvGrpSpPr>
          <p:nvPr/>
        </p:nvGrpSpPr>
        <p:grpSpPr bwMode="auto">
          <a:xfrm>
            <a:off x="3624263" y="3670300"/>
            <a:ext cx="144462" cy="1122363"/>
            <a:chOff x="4329" y="2659"/>
            <a:chExt cx="108" cy="888"/>
          </a:xfrm>
        </p:grpSpPr>
        <p:grpSp>
          <p:nvGrpSpPr>
            <p:cNvPr id="61532" name="Group 14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61544" name="Arc 15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1545" name="Arc 16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1533" name="Group 17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61542" name="Arc 18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1543" name="Arc 19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1534" name="Group 20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61540" name="Arc 21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1541" name="Arc 22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1535" name="Group 23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61538" name="Arc 24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1539" name="Arc 25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61536" name="Line 26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537" name="Line 27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61444" name="Group 28"/>
          <p:cNvGrpSpPr>
            <a:grpSpLocks/>
          </p:cNvGrpSpPr>
          <p:nvPr/>
        </p:nvGrpSpPr>
        <p:grpSpPr bwMode="auto">
          <a:xfrm>
            <a:off x="3624263" y="4792663"/>
            <a:ext cx="144462" cy="1123950"/>
            <a:chOff x="4329" y="2659"/>
            <a:chExt cx="108" cy="888"/>
          </a:xfrm>
        </p:grpSpPr>
        <p:grpSp>
          <p:nvGrpSpPr>
            <p:cNvPr id="61518" name="Group 29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61530" name="Arc 30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1531" name="Arc 31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1519" name="Group 32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61528" name="Arc 33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1529" name="Arc 34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1520" name="Group 35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61526" name="Arc 36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1527" name="Arc 37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1521" name="Group 38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61524" name="Arc 39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1525" name="Arc 40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61522" name="Line 41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523" name="Line 42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1445" name="Line 50"/>
          <p:cNvSpPr>
            <a:spLocks noChangeShapeType="1"/>
          </p:cNvSpPr>
          <p:nvPr/>
        </p:nvSpPr>
        <p:spPr bwMode="auto">
          <a:xfrm flipH="1">
            <a:off x="2305050" y="5916613"/>
            <a:ext cx="1319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1446" name="Line 61"/>
          <p:cNvSpPr>
            <a:spLocks noChangeShapeType="1"/>
          </p:cNvSpPr>
          <p:nvPr/>
        </p:nvSpPr>
        <p:spPr bwMode="auto">
          <a:xfrm flipH="1">
            <a:off x="2239963" y="3670300"/>
            <a:ext cx="138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1447" name="Line 62"/>
          <p:cNvSpPr>
            <a:spLocks noChangeShapeType="1"/>
          </p:cNvSpPr>
          <p:nvPr/>
        </p:nvSpPr>
        <p:spPr bwMode="auto">
          <a:xfrm flipV="1">
            <a:off x="2184400" y="4424363"/>
            <a:ext cx="0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1448" name="Text Box 63"/>
          <p:cNvSpPr txBox="1">
            <a:spLocks noChangeArrowheads="1"/>
          </p:cNvSpPr>
          <p:nvPr/>
        </p:nvSpPr>
        <p:spPr bwMode="auto">
          <a:xfrm>
            <a:off x="2266950" y="4238625"/>
            <a:ext cx="406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V</a:t>
            </a:r>
            <a:r>
              <a:rPr lang="en-US" sz="1400" b="1" baseline="-25000" dirty="0">
                <a:latin typeface="+mn-lt"/>
              </a:rPr>
              <a:t>BB</a:t>
            </a:r>
          </a:p>
        </p:txBody>
      </p:sp>
      <p:sp>
        <p:nvSpPr>
          <p:cNvPr id="61449" name="Line 64"/>
          <p:cNvSpPr>
            <a:spLocks noChangeShapeType="1"/>
          </p:cNvSpPr>
          <p:nvPr/>
        </p:nvSpPr>
        <p:spPr bwMode="auto">
          <a:xfrm flipH="1" flipV="1">
            <a:off x="2192338" y="4765675"/>
            <a:ext cx="14319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1450" name="Oval 65"/>
          <p:cNvSpPr>
            <a:spLocks noChangeArrowheads="1"/>
          </p:cNvSpPr>
          <p:nvPr/>
        </p:nvSpPr>
        <p:spPr bwMode="auto">
          <a:xfrm>
            <a:off x="3608388" y="4775200"/>
            <a:ext cx="36512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451" name="Line 66"/>
          <p:cNvSpPr>
            <a:spLocks noChangeShapeType="1"/>
          </p:cNvSpPr>
          <p:nvPr/>
        </p:nvSpPr>
        <p:spPr bwMode="auto">
          <a:xfrm>
            <a:off x="3906838" y="5151438"/>
            <a:ext cx="158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1452" name="Line 124"/>
          <p:cNvSpPr>
            <a:spLocks noChangeShapeType="1"/>
          </p:cNvSpPr>
          <p:nvPr/>
        </p:nvSpPr>
        <p:spPr bwMode="auto">
          <a:xfrm flipV="1">
            <a:off x="5345113" y="3708400"/>
            <a:ext cx="0" cy="168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1453" name="Text Box 125"/>
          <p:cNvSpPr txBox="1">
            <a:spLocks noChangeArrowheads="1"/>
          </p:cNvSpPr>
          <p:nvPr/>
        </p:nvSpPr>
        <p:spPr bwMode="auto">
          <a:xfrm>
            <a:off x="5464175" y="3502025"/>
            <a:ext cx="406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V</a:t>
            </a:r>
            <a:r>
              <a:rPr lang="en-US" sz="1400" b="1" baseline="-25000">
                <a:latin typeface="+mn-lt"/>
              </a:rPr>
              <a:t>BB</a:t>
            </a:r>
          </a:p>
        </p:txBody>
      </p:sp>
      <p:sp>
        <p:nvSpPr>
          <p:cNvPr id="61454" name="Line 140"/>
          <p:cNvSpPr>
            <a:spLocks noChangeShapeType="1"/>
          </p:cNvSpPr>
          <p:nvPr/>
        </p:nvSpPr>
        <p:spPr bwMode="auto">
          <a:xfrm>
            <a:off x="3883025" y="3960813"/>
            <a:ext cx="1588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1455" name="Line 141"/>
          <p:cNvSpPr>
            <a:spLocks noChangeShapeType="1"/>
          </p:cNvSpPr>
          <p:nvPr/>
        </p:nvSpPr>
        <p:spPr bwMode="auto">
          <a:xfrm flipH="1">
            <a:off x="5567363" y="4286250"/>
            <a:ext cx="1127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1456" name="Oval 146"/>
          <p:cNvSpPr>
            <a:spLocks noChangeArrowheads="1"/>
          </p:cNvSpPr>
          <p:nvPr/>
        </p:nvSpPr>
        <p:spPr bwMode="auto">
          <a:xfrm>
            <a:off x="6694488" y="426402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457" name="Oval 147"/>
          <p:cNvSpPr>
            <a:spLocks noChangeArrowheads="1"/>
          </p:cNvSpPr>
          <p:nvPr/>
        </p:nvSpPr>
        <p:spPr bwMode="auto">
          <a:xfrm>
            <a:off x="6694488" y="448627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458" name="Line 151"/>
          <p:cNvSpPr>
            <a:spLocks noChangeShapeType="1"/>
          </p:cNvSpPr>
          <p:nvPr/>
        </p:nvSpPr>
        <p:spPr bwMode="auto">
          <a:xfrm flipH="1">
            <a:off x="5341938" y="5394325"/>
            <a:ext cx="1319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1459" name="Oval 153"/>
          <p:cNvSpPr>
            <a:spLocks noChangeArrowheads="1"/>
          </p:cNvSpPr>
          <p:nvPr/>
        </p:nvSpPr>
        <p:spPr bwMode="auto">
          <a:xfrm>
            <a:off x="6661150" y="537210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460" name="Oval 154"/>
          <p:cNvSpPr>
            <a:spLocks noChangeArrowheads="1"/>
          </p:cNvSpPr>
          <p:nvPr/>
        </p:nvSpPr>
        <p:spPr bwMode="auto">
          <a:xfrm>
            <a:off x="6661150" y="559435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461" name="Oval 155"/>
          <p:cNvSpPr>
            <a:spLocks noChangeArrowheads="1"/>
          </p:cNvSpPr>
          <p:nvPr/>
        </p:nvSpPr>
        <p:spPr bwMode="auto">
          <a:xfrm>
            <a:off x="6848475" y="547370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462" name="Line 157"/>
          <p:cNvSpPr>
            <a:spLocks noChangeShapeType="1"/>
          </p:cNvSpPr>
          <p:nvPr/>
        </p:nvSpPr>
        <p:spPr bwMode="auto">
          <a:xfrm flipH="1">
            <a:off x="6794500" y="4468813"/>
            <a:ext cx="0" cy="1073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61463" name="Group 161"/>
          <p:cNvGrpSpPr>
            <a:grpSpLocks/>
          </p:cNvGrpSpPr>
          <p:nvPr/>
        </p:nvGrpSpPr>
        <p:grpSpPr bwMode="auto">
          <a:xfrm>
            <a:off x="1627188" y="3592513"/>
            <a:ext cx="614362" cy="207962"/>
            <a:chOff x="855" y="1840"/>
            <a:chExt cx="387" cy="131"/>
          </a:xfrm>
        </p:grpSpPr>
        <p:grpSp>
          <p:nvGrpSpPr>
            <p:cNvPr id="61509" name="Group 56"/>
            <p:cNvGrpSpPr>
              <a:grpSpLocks/>
            </p:cNvGrpSpPr>
            <p:nvPr/>
          </p:nvGrpSpPr>
          <p:grpSpPr bwMode="auto">
            <a:xfrm>
              <a:off x="855" y="1894"/>
              <a:ext cx="123" cy="77"/>
              <a:chOff x="1428" y="3491"/>
              <a:chExt cx="146" cy="96"/>
            </a:xfrm>
          </p:grpSpPr>
          <p:sp>
            <p:nvSpPr>
              <p:cNvPr id="61514" name="Line 57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1515" name="Line 58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1516" name="Line 59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1517" name="Line 60"/>
              <p:cNvSpPr>
                <a:spLocks noChangeShapeType="1"/>
              </p:cNvSpPr>
              <p:nvPr/>
            </p:nvSpPr>
            <p:spPr bwMode="auto">
              <a:xfrm flipV="1">
                <a:off x="1501" y="3491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1510" name="Line 129"/>
            <p:cNvSpPr>
              <a:spLocks noChangeShapeType="1"/>
            </p:cNvSpPr>
            <p:nvPr/>
          </p:nvSpPr>
          <p:spPr bwMode="auto">
            <a:xfrm>
              <a:off x="918" y="1893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511" name="Line 130"/>
            <p:cNvSpPr>
              <a:spLocks noChangeShapeType="1"/>
            </p:cNvSpPr>
            <p:nvPr/>
          </p:nvSpPr>
          <p:spPr bwMode="auto">
            <a:xfrm flipV="1">
              <a:off x="1116" y="1840"/>
              <a:ext cx="93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512" name="Oval 158"/>
            <p:cNvSpPr>
              <a:spLocks noChangeArrowheads="1"/>
            </p:cNvSpPr>
            <p:nvPr/>
          </p:nvSpPr>
          <p:spPr bwMode="auto">
            <a:xfrm>
              <a:off x="1215" y="1873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1513" name="Oval 160"/>
            <p:cNvSpPr>
              <a:spLocks noChangeArrowheads="1"/>
            </p:cNvSpPr>
            <p:nvPr/>
          </p:nvSpPr>
          <p:spPr bwMode="auto">
            <a:xfrm>
              <a:off x="1087" y="1876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1464" name="Group 162"/>
          <p:cNvGrpSpPr>
            <a:grpSpLocks/>
          </p:cNvGrpSpPr>
          <p:nvPr/>
        </p:nvGrpSpPr>
        <p:grpSpPr bwMode="auto">
          <a:xfrm>
            <a:off x="1684338" y="5840413"/>
            <a:ext cx="614362" cy="207962"/>
            <a:chOff x="855" y="1840"/>
            <a:chExt cx="387" cy="131"/>
          </a:xfrm>
        </p:grpSpPr>
        <p:grpSp>
          <p:nvGrpSpPr>
            <p:cNvPr id="61500" name="Group 163"/>
            <p:cNvGrpSpPr>
              <a:grpSpLocks/>
            </p:cNvGrpSpPr>
            <p:nvPr/>
          </p:nvGrpSpPr>
          <p:grpSpPr bwMode="auto">
            <a:xfrm>
              <a:off x="855" y="1894"/>
              <a:ext cx="123" cy="77"/>
              <a:chOff x="1428" y="3491"/>
              <a:chExt cx="146" cy="96"/>
            </a:xfrm>
          </p:grpSpPr>
          <p:sp>
            <p:nvSpPr>
              <p:cNvPr id="61505" name="Line 164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1506" name="Line 165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1507" name="Line 166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1508" name="Line 167"/>
              <p:cNvSpPr>
                <a:spLocks noChangeShapeType="1"/>
              </p:cNvSpPr>
              <p:nvPr/>
            </p:nvSpPr>
            <p:spPr bwMode="auto">
              <a:xfrm flipV="1">
                <a:off x="1501" y="3491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1501" name="Line 168"/>
            <p:cNvSpPr>
              <a:spLocks noChangeShapeType="1"/>
            </p:cNvSpPr>
            <p:nvPr/>
          </p:nvSpPr>
          <p:spPr bwMode="auto">
            <a:xfrm>
              <a:off x="918" y="1893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502" name="Line 169"/>
            <p:cNvSpPr>
              <a:spLocks noChangeShapeType="1"/>
            </p:cNvSpPr>
            <p:nvPr/>
          </p:nvSpPr>
          <p:spPr bwMode="auto">
            <a:xfrm flipV="1">
              <a:off x="1116" y="1840"/>
              <a:ext cx="93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503" name="Oval 170"/>
            <p:cNvSpPr>
              <a:spLocks noChangeArrowheads="1"/>
            </p:cNvSpPr>
            <p:nvPr/>
          </p:nvSpPr>
          <p:spPr bwMode="auto">
            <a:xfrm>
              <a:off x="1215" y="1873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1504" name="Oval 171"/>
            <p:cNvSpPr>
              <a:spLocks noChangeArrowheads="1"/>
            </p:cNvSpPr>
            <p:nvPr/>
          </p:nvSpPr>
          <p:spPr bwMode="auto">
            <a:xfrm>
              <a:off x="1087" y="1876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61465" name="Line 172"/>
          <p:cNvSpPr>
            <a:spLocks noChangeShapeType="1"/>
          </p:cNvSpPr>
          <p:nvPr/>
        </p:nvSpPr>
        <p:spPr bwMode="auto">
          <a:xfrm flipV="1">
            <a:off x="5565775" y="4286250"/>
            <a:ext cx="3175" cy="156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1466" name="Oval 174"/>
          <p:cNvSpPr>
            <a:spLocks noChangeArrowheads="1"/>
          </p:cNvSpPr>
          <p:nvPr/>
        </p:nvSpPr>
        <p:spPr bwMode="auto">
          <a:xfrm>
            <a:off x="5551488" y="5603875"/>
            <a:ext cx="36512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467" name="Oval 175"/>
          <p:cNvSpPr>
            <a:spLocks noChangeArrowheads="1"/>
          </p:cNvSpPr>
          <p:nvPr/>
        </p:nvSpPr>
        <p:spPr bwMode="auto">
          <a:xfrm>
            <a:off x="5327650" y="4484688"/>
            <a:ext cx="36513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468" name="Text Box 177"/>
          <p:cNvSpPr txBox="1">
            <a:spLocks noChangeArrowheads="1"/>
          </p:cNvSpPr>
          <p:nvPr/>
        </p:nvSpPr>
        <p:spPr bwMode="auto">
          <a:xfrm>
            <a:off x="2905125" y="6076950"/>
            <a:ext cx="1228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Unipolar</a:t>
            </a:r>
            <a:r>
              <a:rPr lang="en-US" sz="14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>
                <a:latin typeface="+mn-lt"/>
              </a:rPr>
              <a:t>Coil</a:t>
            </a:r>
          </a:p>
        </p:txBody>
      </p:sp>
      <p:sp>
        <p:nvSpPr>
          <p:cNvPr id="61469" name="Text Box 178"/>
          <p:cNvSpPr txBox="1">
            <a:spLocks noChangeArrowheads="1"/>
          </p:cNvSpPr>
          <p:nvPr/>
        </p:nvSpPr>
        <p:spPr bwMode="auto">
          <a:xfrm>
            <a:off x="7181850" y="6003925"/>
            <a:ext cx="1111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Bipolar</a:t>
            </a:r>
            <a:r>
              <a:rPr lang="en-US" sz="14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>
                <a:latin typeface="+mn-lt"/>
              </a:rPr>
              <a:t>Coil</a:t>
            </a:r>
          </a:p>
        </p:txBody>
      </p:sp>
      <p:sp>
        <p:nvSpPr>
          <p:cNvPr id="61470" name="Oval 148"/>
          <p:cNvSpPr>
            <a:spLocks noChangeArrowheads="1"/>
          </p:cNvSpPr>
          <p:nvPr/>
        </p:nvSpPr>
        <p:spPr bwMode="auto">
          <a:xfrm>
            <a:off x="6881813" y="4354513"/>
            <a:ext cx="42862" cy="460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61471" name="Group 134"/>
          <p:cNvGrpSpPr>
            <a:grpSpLocks/>
          </p:cNvGrpSpPr>
          <p:nvPr/>
        </p:nvGrpSpPr>
        <p:grpSpPr bwMode="auto">
          <a:xfrm>
            <a:off x="5327650" y="3708400"/>
            <a:ext cx="2597150" cy="2268538"/>
            <a:chOff x="5327240" y="3707808"/>
            <a:chExt cx="2597150" cy="2268537"/>
          </a:xfrm>
        </p:grpSpPr>
        <p:grpSp>
          <p:nvGrpSpPr>
            <p:cNvPr id="61473" name="Group 75"/>
            <p:cNvGrpSpPr>
              <a:grpSpLocks/>
            </p:cNvGrpSpPr>
            <p:nvPr/>
          </p:nvGrpSpPr>
          <p:grpSpPr bwMode="auto">
            <a:xfrm>
              <a:off x="7781515" y="4387258"/>
              <a:ext cx="142875" cy="1125537"/>
              <a:chOff x="4329" y="2659"/>
              <a:chExt cx="108" cy="888"/>
            </a:xfrm>
          </p:grpSpPr>
          <p:grpSp>
            <p:nvGrpSpPr>
              <p:cNvPr id="61486" name="Group 76"/>
              <p:cNvGrpSpPr>
                <a:grpSpLocks/>
              </p:cNvGrpSpPr>
              <p:nvPr/>
            </p:nvGrpSpPr>
            <p:grpSpPr bwMode="auto">
              <a:xfrm>
                <a:off x="4332" y="2748"/>
                <a:ext cx="105" cy="178"/>
                <a:chOff x="4332" y="2748"/>
                <a:chExt cx="105" cy="178"/>
              </a:xfrm>
            </p:grpSpPr>
            <p:sp>
              <p:nvSpPr>
                <p:cNvPr id="61498" name="Arc 77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1499" name="Arc 78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487" name="Group 79"/>
              <p:cNvGrpSpPr>
                <a:grpSpLocks/>
              </p:cNvGrpSpPr>
              <p:nvPr/>
            </p:nvGrpSpPr>
            <p:grpSpPr bwMode="auto">
              <a:xfrm>
                <a:off x="4332" y="2925"/>
                <a:ext cx="105" cy="178"/>
                <a:chOff x="4332" y="2748"/>
                <a:chExt cx="105" cy="178"/>
              </a:xfrm>
            </p:grpSpPr>
            <p:sp>
              <p:nvSpPr>
                <p:cNvPr id="61496" name="Arc 80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1497" name="Arc 81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488" name="Group 82"/>
              <p:cNvGrpSpPr>
                <a:grpSpLocks/>
              </p:cNvGrpSpPr>
              <p:nvPr/>
            </p:nvGrpSpPr>
            <p:grpSpPr bwMode="auto">
              <a:xfrm>
                <a:off x="4332" y="3104"/>
                <a:ext cx="105" cy="178"/>
                <a:chOff x="4332" y="2748"/>
                <a:chExt cx="105" cy="178"/>
              </a:xfrm>
            </p:grpSpPr>
            <p:sp>
              <p:nvSpPr>
                <p:cNvPr id="61494" name="Arc 83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1495" name="Arc 84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489" name="Group 85"/>
              <p:cNvGrpSpPr>
                <a:grpSpLocks/>
              </p:cNvGrpSpPr>
              <p:nvPr/>
            </p:nvGrpSpPr>
            <p:grpSpPr bwMode="auto">
              <a:xfrm>
                <a:off x="4332" y="3280"/>
                <a:ext cx="105" cy="178"/>
                <a:chOff x="4332" y="2748"/>
                <a:chExt cx="105" cy="178"/>
              </a:xfrm>
            </p:grpSpPr>
            <p:sp>
              <p:nvSpPr>
                <p:cNvPr id="61492" name="Arc 86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1493" name="Arc 87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sp>
            <p:nvSpPr>
              <p:cNvPr id="61490" name="Line 88"/>
              <p:cNvSpPr>
                <a:spLocks noChangeShapeType="1"/>
              </p:cNvSpPr>
              <p:nvPr/>
            </p:nvSpPr>
            <p:spPr bwMode="auto">
              <a:xfrm flipV="1">
                <a:off x="4332" y="2659"/>
                <a:ext cx="0" cy="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1491" name="Line 89"/>
              <p:cNvSpPr>
                <a:spLocks noChangeShapeType="1"/>
              </p:cNvSpPr>
              <p:nvPr/>
            </p:nvSpPr>
            <p:spPr bwMode="auto">
              <a:xfrm flipV="1">
                <a:off x="4329" y="3458"/>
                <a:ext cx="0" cy="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61474" name="Group 118"/>
            <p:cNvGrpSpPr>
              <a:grpSpLocks/>
            </p:cNvGrpSpPr>
            <p:nvPr/>
          </p:nvGrpSpPr>
          <p:grpSpPr bwMode="auto">
            <a:xfrm>
              <a:off x="5468527" y="5619158"/>
              <a:ext cx="193675" cy="357187"/>
              <a:chOff x="1428" y="3310"/>
              <a:chExt cx="146" cy="277"/>
            </a:xfrm>
          </p:grpSpPr>
          <p:sp>
            <p:nvSpPr>
              <p:cNvPr id="61482" name="Line 119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1483" name="Line 120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1484" name="Line 121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1485" name="Line 122"/>
              <p:cNvSpPr>
                <a:spLocks noChangeShapeType="1"/>
              </p:cNvSpPr>
              <p:nvPr/>
            </p:nvSpPr>
            <p:spPr bwMode="auto">
              <a:xfrm flipV="1">
                <a:off x="1501" y="3310"/>
                <a:ext cx="0" cy="22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1475" name="Line 123"/>
            <p:cNvSpPr>
              <a:spLocks noChangeShapeType="1"/>
            </p:cNvSpPr>
            <p:nvPr/>
          </p:nvSpPr>
          <p:spPr bwMode="auto">
            <a:xfrm flipH="1">
              <a:off x="6927440" y="4387258"/>
              <a:ext cx="8540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476" name="Line 124"/>
            <p:cNvSpPr>
              <a:spLocks noChangeShapeType="1"/>
            </p:cNvSpPr>
            <p:nvPr/>
          </p:nvSpPr>
          <p:spPr bwMode="auto">
            <a:xfrm flipV="1">
              <a:off x="5344702" y="3707808"/>
              <a:ext cx="0" cy="809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477" name="Line 126"/>
            <p:cNvSpPr>
              <a:spLocks noChangeShapeType="1"/>
            </p:cNvSpPr>
            <p:nvPr/>
          </p:nvSpPr>
          <p:spPr bwMode="auto">
            <a:xfrm flipH="1" flipV="1">
              <a:off x="6894102" y="5495333"/>
              <a:ext cx="887413" cy="174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478" name="Line 142"/>
            <p:cNvSpPr>
              <a:spLocks noChangeShapeType="1"/>
            </p:cNvSpPr>
            <p:nvPr/>
          </p:nvSpPr>
          <p:spPr bwMode="auto">
            <a:xfrm flipH="1" flipV="1">
              <a:off x="5327240" y="4504733"/>
              <a:ext cx="1366837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479" name="Line 152"/>
            <p:cNvSpPr>
              <a:spLocks noChangeShapeType="1"/>
            </p:cNvSpPr>
            <p:nvPr/>
          </p:nvSpPr>
          <p:spPr bwMode="auto">
            <a:xfrm flipH="1">
              <a:off x="5560602" y="5617570"/>
              <a:ext cx="1100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480" name="Line 156"/>
            <p:cNvSpPr>
              <a:spLocks noChangeShapeType="1"/>
            </p:cNvSpPr>
            <p:nvPr/>
          </p:nvSpPr>
          <p:spPr bwMode="auto">
            <a:xfrm flipV="1">
              <a:off x="6706777" y="5496920"/>
              <a:ext cx="139700" cy="120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1481" name="Line 150"/>
            <p:cNvSpPr>
              <a:spLocks noChangeShapeType="1"/>
            </p:cNvSpPr>
            <p:nvPr/>
          </p:nvSpPr>
          <p:spPr bwMode="auto">
            <a:xfrm flipV="1">
              <a:off x="6740111" y="4399122"/>
              <a:ext cx="139700" cy="120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1472" name="Line 128"/>
          <p:cNvSpPr>
            <a:spLocks noChangeShapeType="1"/>
          </p:cNvSpPr>
          <p:nvPr/>
        </p:nvSpPr>
        <p:spPr bwMode="auto">
          <a:xfrm rot="10800000">
            <a:off x="8075613" y="4625975"/>
            <a:ext cx="1587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2E1CDF-B14F-6500-701C-83003E348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370"/>
            <a:ext cx="10515600" cy="1808956"/>
          </a:xfrm>
        </p:spPr>
        <p:txBody>
          <a:bodyPr rtlCol="0" anchor="ctr">
            <a:normAutofit fontScale="92500" lnSpcReduction="20000"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dirty="0"/>
              <a:t>Unipolar: current flows in one half of center-tapped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Half of coil is not used, therefore less efficient use of copper wire (motor must be larger to develop same torque)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Autotransformer effects reduce efficiency, etc.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dirty="0"/>
              <a:t>Bipolar: current flows both ways through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Requires more sophisticated switching circuits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Unipolar vs Bipolar Coils</a:t>
            </a:r>
            <a:endParaRPr lang="en-US" dirty="0"/>
          </a:p>
        </p:txBody>
      </p:sp>
      <p:grpSp>
        <p:nvGrpSpPr>
          <p:cNvPr id="62467" name="Group 13"/>
          <p:cNvGrpSpPr>
            <a:grpSpLocks/>
          </p:cNvGrpSpPr>
          <p:nvPr/>
        </p:nvGrpSpPr>
        <p:grpSpPr bwMode="auto">
          <a:xfrm>
            <a:off x="3624263" y="3670300"/>
            <a:ext cx="144462" cy="1122363"/>
            <a:chOff x="4329" y="2659"/>
            <a:chExt cx="108" cy="888"/>
          </a:xfrm>
        </p:grpSpPr>
        <p:grpSp>
          <p:nvGrpSpPr>
            <p:cNvPr id="62555" name="Group 14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62567" name="Arc 15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68" name="Arc 16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2556" name="Group 17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62565" name="Arc 18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66" name="Arc 19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2557" name="Group 20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62563" name="Arc 21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64" name="Arc 22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2558" name="Group 23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62561" name="Arc 24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62" name="Arc 25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62559" name="Line 26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2560" name="Line 27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62468" name="Group 28"/>
          <p:cNvGrpSpPr>
            <a:grpSpLocks/>
          </p:cNvGrpSpPr>
          <p:nvPr/>
        </p:nvGrpSpPr>
        <p:grpSpPr bwMode="auto">
          <a:xfrm>
            <a:off x="3624263" y="4792663"/>
            <a:ext cx="144462" cy="1123950"/>
            <a:chOff x="4329" y="2659"/>
            <a:chExt cx="108" cy="888"/>
          </a:xfrm>
        </p:grpSpPr>
        <p:grpSp>
          <p:nvGrpSpPr>
            <p:cNvPr id="62541" name="Group 29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62553" name="Arc 30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54" name="Arc 31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2542" name="Group 32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62551" name="Arc 33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52" name="Arc 34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2543" name="Group 35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62549" name="Arc 36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50" name="Arc 37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2544" name="Group 38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62547" name="Arc 39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48" name="Arc 40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62545" name="Line 41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2546" name="Line 42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2469" name="Line 50"/>
          <p:cNvSpPr>
            <a:spLocks noChangeShapeType="1"/>
          </p:cNvSpPr>
          <p:nvPr/>
        </p:nvSpPr>
        <p:spPr bwMode="auto">
          <a:xfrm flipH="1">
            <a:off x="2305050" y="5916613"/>
            <a:ext cx="1319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70" name="Line 61"/>
          <p:cNvSpPr>
            <a:spLocks noChangeShapeType="1"/>
          </p:cNvSpPr>
          <p:nvPr/>
        </p:nvSpPr>
        <p:spPr bwMode="auto">
          <a:xfrm flipH="1">
            <a:off x="2239963" y="3670300"/>
            <a:ext cx="138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71" name="Line 62"/>
          <p:cNvSpPr>
            <a:spLocks noChangeShapeType="1"/>
          </p:cNvSpPr>
          <p:nvPr/>
        </p:nvSpPr>
        <p:spPr bwMode="auto">
          <a:xfrm flipV="1">
            <a:off x="2184400" y="4424363"/>
            <a:ext cx="0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72" name="Text Box 63"/>
          <p:cNvSpPr txBox="1">
            <a:spLocks noChangeArrowheads="1"/>
          </p:cNvSpPr>
          <p:nvPr/>
        </p:nvSpPr>
        <p:spPr bwMode="auto">
          <a:xfrm>
            <a:off x="2266950" y="4238625"/>
            <a:ext cx="406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V</a:t>
            </a:r>
            <a:r>
              <a:rPr lang="en-US" sz="1400" b="1" baseline="-25000" dirty="0">
                <a:latin typeface="+mn-lt"/>
              </a:rPr>
              <a:t>BB</a:t>
            </a:r>
          </a:p>
        </p:txBody>
      </p:sp>
      <p:sp>
        <p:nvSpPr>
          <p:cNvPr id="62473" name="Line 64"/>
          <p:cNvSpPr>
            <a:spLocks noChangeShapeType="1"/>
          </p:cNvSpPr>
          <p:nvPr/>
        </p:nvSpPr>
        <p:spPr bwMode="auto">
          <a:xfrm flipH="1" flipV="1">
            <a:off x="2192338" y="4765675"/>
            <a:ext cx="1431925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74" name="Oval 65"/>
          <p:cNvSpPr>
            <a:spLocks noChangeArrowheads="1"/>
          </p:cNvSpPr>
          <p:nvPr/>
        </p:nvSpPr>
        <p:spPr bwMode="auto">
          <a:xfrm>
            <a:off x="3608388" y="4775200"/>
            <a:ext cx="36512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2475" name="Line 66"/>
          <p:cNvSpPr>
            <a:spLocks noChangeShapeType="1"/>
          </p:cNvSpPr>
          <p:nvPr/>
        </p:nvSpPr>
        <p:spPr bwMode="auto">
          <a:xfrm>
            <a:off x="3906838" y="5151438"/>
            <a:ext cx="158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76" name="Text Box 125"/>
          <p:cNvSpPr txBox="1">
            <a:spLocks noChangeArrowheads="1"/>
          </p:cNvSpPr>
          <p:nvPr/>
        </p:nvSpPr>
        <p:spPr bwMode="auto">
          <a:xfrm>
            <a:off x="5464175" y="3502025"/>
            <a:ext cx="406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V</a:t>
            </a:r>
            <a:r>
              <a:rPr lang="en-US" sz="1400" b="1" baseline="-25000">
                <a:latin typeface="+mn-lt"/>
              </a:rPr>
              <a:t>BB</a:t>
            </a:r>
          </a:p>
        </p:txBody>
      </p:sp>
      <p:sp>
        <p:nvSpPr>
          <p:cNvPr id="62477" name="Line 140"/>
          <p:cNvSpPr>
            <a:spLocks noChangeShapeType="1"/>
          </p:cNvSpPr>
          <p:nvPr/>
        </p:nvSpPr>
        <p:spPr bwMode="auto">
          <a:xfrm>
            <a:off x="3883025" y="3960813"/>
            <a:ext cx="1588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78" name="Oval 146"/>
          <p:cNvSpPr>
            <a:spLocks noChangeArrowheads="1"/>
          </p:cNvSpPr>
          <p:nvPr/>
        </p:nvSpPr>
        <p:spPr bwMode="auto">
          <a:xfrm>
            <a:off x="6694488" y="426402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2479" name="Oval 147"/>
          <p:cNvSpPr>
            <a:spLocks noChangeArrowheads="1"/>
          </p:cNvSpPr>
          <p:nvPr/>
        </p:nvSpPr>
        <p:spPr bwMode="auto">
          <a:xfrm>
            <a:off x="6694488" y="4486275"/>
            <a:ext cx="42862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2480" name="Oval 153"/>
          <p:cNvSpPr>
            <a:spLocks noChangeArrowheads="1"/>
          </p:cNvSpPr>
          <p:nvPr/>
        </p:nvSpPr>
        <p:spPr bwMode="auto">
          <a:xfrm>
            <a:off x="6661150" y="537210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2481" name="Oval 154"/>
          <p:cNvSpPr>
            <a:spLocks noChangeArrowheads="1"/>
          </p:cNvSpPr>
          <p:nvPr/>
        </p:nvSpPr>
        <p:spPr bwMode="auto">
          <a:xfrm>
            <a:off x="6661150" y="559435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2482" name="Oval 155"/>
          <p:cNvSpPr>
            <a:spLocks noChangeArrowheads="1"/>
          </p:cNvSpPr>
          <p:nvPr/>
        </p:nvSpPr>
        <p:spPr bwMode="auto">
          <a:xfrm>
            <a:off x="6848475" y="5473700"/>
            <a:ext cx="42863" cy="46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2483" name="Line 157"/>
          <p:cNvSpPr>
            <a:spLocks noChangeShapeType="1"/>
          </p:cNvSpPr>
          <p:nvPr/>
        </p:nvSpPr>
        <p:spPr bwMode="auto">
          <a:xfrm flipH="1">
            <a:off x="6794500" y="4354513"/>
            <a:ext cx="0" cy="1073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62484" name="Group 161"/>
          <p:cNvGrpSpPr>
            <a:grpSpLocks/>
          </p:cNvGrpSpPr>
          <p:nvPr/>
        </p:nvGrpSpPr>
        <p:grpSpPr bwMode="auto">
          <a:xfrm>
            <a:off x="1627188" y="3592513"/>
            <a:ext cx="614362" cy="207962"/>
            <a:chOff x="855" y="1840"/>
            <a:chExt cx="387" cy="131"/>
          </a:xfrm>
        </p:grpSpPr>
        <p:grpSp>
          <p:nvGrpSpPr>
            <p:cNvPr id="62532" name="Group 56"/>
            <p:cNvGrpSpPr>
              <a:grpSpLocks/>
            </p:cNvGrpSpPr>
            <p:nvPr/>
          </p:nvGrpSpPr>
          <p:grpSpPr bwMode="auto">
            <a:xfrm>
              <a:off x="855" y="1894"/>
              <a:ext cx="123" cy="77"/>
              <a:chOff x="1428" y="3491"/>
              <a:chExt cx="146" cy="96"/>
            </a:xfrm>
          </p:grpSpPr>
          <p:sp>
            <p:nvSpPr>
              <p:cNvPr id="62537" name="Line 57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2538" name="Line 58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2539" name="Line 59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2540" name="Line 60"/>
              <p:cNvSpPr>
                <a:spLocks noChangeShapeType="1"/>
              </p:cNvSpPr>
              <p:nvPr/>
            </p:nvSpPr>
            <p:spPr bwMode="auto">
              <a:xfrm flipV="1">
                <a:off x="1501" y="3491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2533" name="Line 129"/>
            <p:cNvSpPr>
              <a:spLocks noChangeShapeType="1"/>
            </p:cNvSpPr>
            <p:nvPr/>
          </p:nvSpPr>
          <p:spPr bwMode="auto">
            <a:xfrm>
              <a:off x="918" y="1893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2534" name="Line 130"/>
            <p:cNvSpPr>
              <a:spLocks noChangeShapeType="1"/>
            </p:cNvSpPr>
            <p:nvPr/>
          </p:nvSpPr>
          <p:spPr bwMode="auto">
            <a:xfrm flipV="1">
              <a:off x="1116" y="1840"/>
              <a:ext cx="93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2535" name="Oval 158"/>
            <p:cNvSpPr>
              <a:spLocks noChangeArrowheads="1"/>
            </p:cNvSpPr>
            <p:nvPr/>
          </p:nvSpPr>
          <p:spPr bwMode="auto">
            <a:xfrm>
              <a:off x="1215" y="1873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2536" name="Oval 160"/>
            <p:cNvSpPr>
              <a:spLocks noChangeArrowheads="1"/>
            </p:cNvSpPr>
            <p:nvPr/>
          </p:nvSpPr>
          <p:spPr bwMode="auto">
            <a:xfrm>
              <a:off x="1087" y="1876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2485" name="Group 162"/>
          <p:cNvGrpSpPr>
            <a:grpSpLocks/>
          </p:cNvGrpSpPr>
          <p:nvPr/>
        </p:nvGrpSpPr>
        <p:grpSpPr bwMode="auto">
          <a:xfrm>
            <a:off x="1684338" y="5840413"/>
            <a:ext cx="614362" cy="207962"/>
            <a:chOff x="855" y="1840"/>
            <a:chExt cx="387" cy="131"/>
          </a:xfrm>
        </p:grpSpPr>
        <p:grpSp>
          <p:nvGrpSpPr>
            <p:cNvPr id="62523" name="Group 163"/>
            <p:cNvGrpSpPr>
              <a:grpSpLocks/>
            </p:cNvGrpSpPr>
            <p:nvPr/>
          </p:nvGrpSpPr>
          <p:grpSpPr bwMode="auto">
            <a:xfrm>
              <a:off x="855" y="1894"/>
              <a:ext cx="123" cy="77"/>
              <a:chOff x="1428" y="3491"/>
              <a:chExt cx="146" cy="96"/>
            </a:xfrm>
          </p:grpSpPr>
          <p:sp>
            <p:nvSpPr>
              <p:cNvPr id="62528" name="Line 164"/>
              <p:cNvSpPr>
                <a:spLocks noChangeShapeType="1"/>
              </p:cNvSpPr>
              <p:nvPr/>
            </p:nvSpPr>
            <p:spPr bwMode="auto">
              <a:xfrm>
                <a:off x="1428" y="3539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2529" name="Line 165"/>
              <p:cNvSpPr>
                <a:spLocks noChangeShapeType="1"/>
              </p:cNvSpPr>
              <p:nvPr/>
            </p:nvSpPr>
            <p:spPr bwMode="auto">
              <a:xfrm>
                <a:off x="1453" y="356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2530" name="Line 166"/>
              <p:cNvSpPr>
                <a:spLocks noChangeShapeType="1"/>
              </p:cNvSpPr>
              <p:nvPr/>
            </p:nvSpPr>
            <p:spPr bwMode="auto">
              <a:xfrm>
                <a:off x="1477" y="3587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2531" name="Line 167"/>
              <p:cNvSpPr>
                <a:spLocks noChangeShapeType="1"/>
              </p:cNvSpPr>
              <p:nvPr/>
            </p:nvSpPr>
            <p:spPr bwMode="auto">
              <a:xfrm flipV="1">
                <a:off x="1501" y="3491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2524" name="Line 168"/>
            <p:cNvSpPr>
              <a:spLocks noChangeShapeType="1"/>
            </p:cNvSpPr>
            <p:nvPr/>
          </p:nvSpPr>
          <p:spPr bwMode="auto">
            <a:xfrm>
              <a:off x="918" y="1893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2525" name="Line 169"/>
            <p:cNvSpPr>
              <a:spLocks noChangeShapeType="1"/>
            </p:cNvSpPr>
            <p:nvPr/>
          </p:nvSpPr>
          <p:spPr bwMode="auto">
            <a:xfrm flipV="1">
              <a:off x="1116" y="1840"/>
              <a:ext cx="93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2526" name="Oval 170"/>
            <p:cNvSpPr>
              <a:spLocks noChangeArrowheads="1"/>
            </p:cNvSpPr>
            <p:nvPr/>
          </p:nvSpPr>
          <p:spPr bwMode="auto">
            <a:xfrm>
              <a:off x="1215" y="1873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2527" name="Oval 171"/>
            <p:cNvSpPr>
              <a:spLocks noChangeArrowheads="1"/>
            </p:cNvSpPr>
            <p:nvPr/>
          </p:nvSpPr>
          <p:spPr bwMode="auto">
            <a:xfrm>
              <a:off x="1087" y="1876"/>
              <a:ext cx="27" cy="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62486" name="Oval 174"/>
          <p:cNvSpPr>
            <a:spLocks noChangeArrowheads="1"/>
          </p:cNvSpPr>
          <p:nvPr/>
        </p:nvSpPr>
        <p:spPr bwMode="auto">
          <a:xfrm>
            <a:off x="5551488" y="5603875"/>
            <a:ext cx="36512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2487" name="Oval 175"/>
          <p:cNvSpPr>
            <a:spLocks noChangeArrowheads="1"/>
          </p:cNvSpPr>
          <p:nvPr/>
        </p:nvSpPr>
        <p:spPr bwMode="auto">
          <a:xfrm>
            <a:off x="5327650" y="4484688"/>
            <a:ext cx="36513" cy="349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2488" name="Text Box 177"/>
          <p:cNvSpPr txBox="1">
            <a:spLocks noChangeArrowheads="1"/>
          </p:cNvSpPr>
          <p:nvPr/>
        </p:nvSpPr>
        <p:spPr bwMode="auto">
          <a:xfrm>
            <a:off x="2242903" y="6069012"/>
            <a:ext cx="1228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Unipolar</a:t>
            </a:r>
            <a:r>
              <a:rPr lang="en-US" sz="14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>
                <a:latin typeface="+mn-lt"/>
              </a:rPr>
              <a:t>Coil</a:t>
            </a:r>
          </a:p>
        </p:txBody>
      </p:sp>
      <p:sp>
        <p:nvSpPr>
          <p:cNvPr id="62489" name="Text Box 178"/>
          <p:cNvSpPr txBox="1">
            <a:spLocks noChangeArrowheads="1"/>
          </p:cNvSpPr>
          <p:nvPr/>
        </p:nvSpPr>
        <p:spPr bwMode="auto">
          <a:xfrm>
            <a:off x="6291062" y="6076251"/>
            <a:ext cx="1111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Bipolar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>
                <a:latin typeface="+mn-lt"/>
              </a:rPr>
              <a:t>Coil</a:t>
            </a:r>
          </a:p>
        </p:txBody>
      </p:sp>
      <p:sp>
        <p:nvSpPr>
          <p:cNvPr id="62490" name="Oval 148"/>
          <p:cNvSpPr>
            <a:spLocks noChangeArrowheads="1"/>
          </p:cNvSpPr>
          <p:nvPr/>
        </p:nvSpPr>
        <p:spPr bwMode="auto">
          <a:xfrm>
            <a:off x="6881813" y="4354513"/>
            <a:ext cx="42862" cy="460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62491" name="Group 75"/>
          <p:cNvGrpSpPr>
            <a:grpSpLocks/>
          </p:cNvGrpSpPr>
          <p:nvPr/>
        </p:nvGrpSpPr>
        <p:grpSpPr bwMode="auto">
          <a:xfrm>
            <a:off x="7781925" y="4387850"/>
            <a:ext cx="142875" cy="1125538"/>
            <a:chOff x="4329" y="2659"/>
            <a:chExt cx="108" cy="888"/>
          </a:xfrm>
        </p:grpSpPr>
        <p:grpSp>
          <p:nvGrpSpPr>
            <p:cNvPr id="62509" name="Group 76"/>
            <p:cNvGrpSpPr>
              <a:grpSpLocks/>
            </p:cNvGrpSpPr>
            <p:nvPr/>
          </p:nvGrpSpPr>
          <p:grpSpPr bwMode="auto">
            <a:xfrm>
              <a:off x="4332" y="2748"/>
              <a:ext cx="105" cy="178"/>
              <a:chOff x="4332" y="2748"/>
              <a:chExt cx="105" cy="178"/>
            </a:xfrm>
          </p:grpSpPr>
          <p:sp>
            <p:nvSpPr>
              <p:cNvPr id="62521" name="Arc 77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22" name="Arc 78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2510" name="Group 79"/>
            <p:cNvGrpSpPr>
              <a:grpSpLocks/>
            </p:cNvGrpSpPr>
            <p:nvPr/>
          </p:nvGrpSpPr>
          <p:grpSpPr bwMode="auto">
            <a:xfrm>
              <a:off x="4332" y="2925"/>
              <a:ext cx="105" cy="178"/>
              <a:chOff x="4332" y="2748"/>
              <a:chExt cx="105" cy="178"/>
            </a:xfrm>
          </p:grpSpPr>
          <p:sp>
            <p:nvSpPr>
              <p:cNvPr id="62519" name="Arc 80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20" name="Arc 81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2511" name="Group 82"/>
            <p:cNvGrpSpPr>
              <a:grpSpLocks/>
            </p:cNvGrpSpPr>
            <p:nvPr/>
          </p:nvGrpSpPr>
          <p:grpSpPr bwMode="auto">
            <a:xfrm>
              <a:off x="4332" y="3104"/>
              <a:ext cx="105" cy="178"/>
              <a:chOff x="4332" y="2748"/>
              <a:chExt cx="105" cy="178"/>
            </a:xfrm>
          </p:grpSpPr>
          <p:sp>
            <p:nvSpPr>
              <p:cNvPr id="62517" name="Arc 83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18" name="Arc 84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grpSp>
          <p:nvGrpSpPr>
            <p:cNvPr id="62512" name="Group 85"/>
            <p:cNvGrpSpPr>
              <a:grpSpLocks/>
            </p:cNvGrpSpPr>
            <p:nvPr/>
          </p:nvGrpSpPr>
          <p:grpSpPr bwMode="auto">
            <a:xfrm>
              <a:off x="4332" y="3280"/>
              <a:ext cx="105" cy="178"/>
              <a:chOff x="4332" y="2748"/>
              <a:chExt cx="105" cy="178"/>
            </a:xfrm>
          </p:grpSpPr>
          <p:sp>
            <p:nvSpPr>
              <p:cNvPr id="62515" name="Arc 86"/>
              <p:cNvSpPr>
                <a:spLocks/>
              </p:cNvSpPr>
              <p:nvPr/>
            </p:nvSpPr>
            <p:spPr bwMode="auto">
              <a:xfrm>
                <a:off x="4332" y="2748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  <p:sp>
            <p:nvSpPr>
              <p:cNvPr id="62516" name="Arc 87"/>
              <p:cNvSpPr>
                <a:spLocks/>
              </p:cNvSpPr>
              <p:nvPr/>
            </p:nvSpPr>
            <p:spPr bwMode="auto">
              <a:xfrm flipV="1">
                <a:off x="4332" y="2837"/>
                <a:ext cx="105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/>
              </a:p>
            </p:txBody>
          </p:sp>
        </p:grpSp>
        <p:sp>
          <p:nvSpPr>
            <p:cNvPr id="62513" name="Line 88"/>
            <p:cNvSpPr>
              <a:spLocks noChangeShapeType="1"/>
            </p:cNvSpPr>
            <p:nvPr/>
          </p:nvSpPr>
          <p:spPr bwMode="auto">
            <a:xfrm flipV="1">
              <a:off x="4332" y="2659"/>
              <a:ext cx="0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2514" name="Line 89"/>
            <p:cNvSpPr>
              <a:spLocks noChangeShapeType="1"/>
            </p:cNvSpPr>
            <p:nvPr/>
          </p:nvSpPr>
          <p:spPr bwMode="auto">
            <a:xfrm flipV="1">
              <a:off x="4329" y="3458"/>
              <a:ext cx="0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62492" name="Group 118"/>
          <p:cNvGrpSpPr>
            <a:grpSpLocks/>
          </p:cNvGrpSpPr>
          <p:nvPr/>
        </p:nvGrpSpPr>
        <p:grpSpPr bwMode="auto">
          <a:xfrm>
            <a:off x="5468938" y="5619750"/>
            <a:ext cx="193675" cy="357188"/>
            <a:chOff x="1428" y="3310"/>
            <a:chExt cx="146" cy="277"/>
          </a:xfrm>
        </p:grpSpPr>
        <p:sp>
          <p:nvSpPr>
            <p:cNvPr id="62505" name="Line 119"/>
            <p:cNvSpPr>
              <a:spLocks noChangeShapeType="1"/>
            </p:cNvSpPr>
            <p:nvPr/>
          </p:nvSpPr>
          <p:spPr bwMode="auto">
            <a:xfrm>
              <a:off x="1428" y="3539"/>
              <a:ext cx="1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2506" name="Line 120"/>
            <p:cNvSpPr>
              <a:spLocks noChangeShapeType="1"/>
            </p:cNvSpPr>
            <p:nvPr/>
          </p:nvSpPr>
          <p:spPr bwMode="auto">
            <a:xfrm>
              <a:off x="1453" y="356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2507" name="Line 121"/>
            <p:cNvSpPr>
              <a:spLocks noChangeShapeType="1"/>
            </p:cNvSpPr>
            <p:nvPr/>
          </p:nvSpPr>
          <p:spPr bwMode="auto">
            <a:xfrm>
              <a:off x="1477" y="3587"/>
              <a:ext cx="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2508" name="Line 122"/>
            <p:cNvSpPr>
              <a:spLocks noChangeShapeType="1"/>
            </p:cNvSpPr>
            <p:nvPr/>
          </p:nvSpPr>
          <p:spPr bwMode="auto">
            <a:xfrm flipV="1">
              <a:off x="1501" y="3310"/>
              <a:ext cx="0" cy="2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2493" name="Line 123"/>
          <p:cNvSpPr>
            <a:spLocks noChangeShapeType="1"/>
          </p:cNvSpPr>
          <p:nvPr/>
        </p:nvSpPr>
        <p:spPr bwMode="auto">
          <a:xfrm flipH="1">
            <a:off x="6927850" y="4387850"/>
            <a:ext cx="854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94" name="Line 124"/>
          <p:cNvSpPr>
            <a:spLocks noChangeShapeType="1"/>
          </p:cNvSpPr>
          <p:nvPr/>
        </p:nvSpPr>
        <p:spPr bwMode="auto">
          <a:xfrm flipV="1">
            <a:off x="5345113" y="3708400"/>
            <a:ext cx="0" cy="809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95" name="Line 126"/>
          <p:cNvSpPr>
            <a:spLocks noChangeShapeType="1"/>
          </p:cNvSpPr>
          <p:nvPr/>
        </p:nvSpPr>
        <p:spPr bwMode="auto">
          <a:xfrm flipH="1" flipV="1">
            <a:off x="6894513" y="5495925"/>
            <a:ext cx="887412" cy="17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96" name="Line 128"/>
          <p:cNvSpPr>
            <a:spLocks noChangeShapeType="1"/>
          </p:cNvSpPr>
          <p:nvPr/>
        </p:nvSpPr>
        <p:spPr bwMode="auto">
          <a:xfrm>
            <a:off x="8075613" y="4625975"/>
            <a:ext cx="1587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97" name="Line 141"/>
          <p:cNvSpPr>
            <a:spLocks noChangeShapeType="1"/>
          </p:cNvSpPr>
          <p:nvPr/>
        </p:nvSpPr>
        <p:spPr bwMode="auto">
          <a:xfrm flipH="1">
            <a:off x="5567363" y="4286250"/>
            <a:ext cx="1127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98" name="Line 142"/>
          <p:cNvSpPr>
            <a:spLocks noChangeShapeType="1"/>
          </p:cNvSpPr>
          <p:nvPr/>
        </p:nvSpPr>
        <p:spPr bwMode="auto">
          <a:xfrm flipH="1" flipV="1">
            <a:off x="5327650" y="4505325"/>
            <a:ext cx="13668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499" name="Line 150"/>
          <p:cNvSpPr>
            <a:spLocks noChangeShapeType="1"/>
          </p:cNvSpPr>
          <p:nvPr/>
        </p:nvSpPr>
        <p:spPr bwMode="auto">
          <a:xfrm>
            <a:off x="6735763" y="4281488"/>
            <a:ext cx="144462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500" name="Line 151"/>
          <p:cNvSpPr>
            <a:spLocks noChangeShapeType="1"/>
          </p:cNvSpPr>
          <p:nvPr/>
        </p:nvSpPr>
        <p:spPr bwMode="auto">
          <a:xfrm flipH="1">
            <a:off x="5341938" y="5394325"/>
            <a:ext cx="1319212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501" name="Line 152"/>
          <p:cNvSpPr>
            <a:spLocks noChangeShapeType="1"/>
          </p:cNvSpPr>
          <p:nvPr/>
        </p:nvSpPr>
        <p:spPr bwMode="auto">
          <a:xfrm flipH="1">
            <a:off x="5561013" y="5618163"/>
            <a:ext cx="1100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502" name="Line 156"/>
          <p:cNvSpPr>
            <a:spLocks noChangeShapeType="1"/>
          </p:cNvSpPr>
          <p:nvPr/>
        </p:nvSpPr>
        <p:spPr bwMode="auto">
          <a:xfrm>
            <a:off x="6711950" y="5391150"/>
            <a:ext cx="134938" cy="106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503" name="Line 172"/>
          <p:cNvSpPr>
            <a:spLocks noChangeShapeType="1"/>
          </p:cNvSpPr>
          <p:nvPr/>
        </p:nvSpPr>
        <p:spPr bwMode="auto">
          <a:xfrm flipV="1">
            <a:off x="5568950" y="4286250"/>
            <a:ext cx="0" cy="134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2504" name="Line 172"/>
          <p:cNvSpPr>
            <a:spLocks noChangeShapeType="1"/>
          </p:cNvSpPr>
          <p:nvPr/>
        </p:nvSpPr>
        <p:spPr bwMode="auto">
          <a:xfrm flipV="1">
            <a:off x="5346700" y="4495800"/>
            <a:ext cx="0" cy="904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B6A321-61C0-93A0-773E-A1EAA7FCE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370"/>
            <a:ext cx="10515600" cy="1808956"/>
          </a:xfrm>
        </p:spPr>
        <p:txBody>
          <a:bodyPr rtlCol="0" anchor="ctr">
            <a:normAutofit fontScale="92500" lnSpcReduction="20000"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dirty="0"/>
              <a:t>Unipolar: current flows in one half of center-tapped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Half of coil is not used, therefore less efficient use of copper wire (motor must be larger to develop same torque)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Autotransformer effects reduce efficiency, etc.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dirty="0"/>
              <a:t>Bipolar: current flows both ways through coil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Requires more sophisticated switching circuits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Wiring Configurations</a:t>
            </a:r>
            <a:endParaRPr lang="en-US"/>
          </a:p>
        </p:txBody>
      </p:sp>
      <p:grpSp>
        <p:nvGrpSpPr>
          <p:cNvPr id="63490" name="Group 148"/>
          <p:cNvGrpSpPr>
            <a:grpSpLocks/>
          </p:cNvGrpSpPr>
          <p:nvPr/>
        </p:nvGrpSpPr>
        <p:grpSpPr bwMode="auto">
          <a:xfrm>
            <a:off x="2814638" y="2708275"/>
            <a:ext cx="644525" cy="776288"/>
            <a:chOff x="149" y="1816"/>
            <a:chExt cx="406" cy="489"/>
          </a:xfrm>
        </p:grpSpPr>
        <p:grpSp>
          <p:nvGrpSpPr>
            <p:cNvPr id="63660" name="Group 19"/>
            <p:cNvGrpSpPr>
              <a:grpSpLocks/>
            </p:cNvGrpSpPr>
            <p:nvPr/>
          </p:nvGrpSpPr>
          <p:grpSpPr bwMode="auto">
            <a:xfrm>
              <a:off x="494" y="1844"/>
              <a:ext cx="61" cy="440"/>
              <a:chOff x="4329" y="2659"/>
              <a:chExt cx="108" cy="888"/>
            </a:xfrm>
          </p:grpSpPr>
          <p:grpSp>
            <p:nvGrpSpPr>
              <p:cNvPr id="63665" name="Group 20"/>
              <p:cNvGrpSpPr>
                <a:grpSpLocks/>
              </p:cNvGrpSpPr>
              <p:nvPr/>
            </p:nvGrpSpPr>
            <p:grpSpPr bwMode="auto">
              <a:xfrm>
                <a:off x="4332" y="2748"/>
                <a:ext cx="105" cy="178"/>
                <a:chOff x="4332" y="2748"/>
                <a:chExt cx="105" cy="178"/>
              </a:xfrm>
            </p:grpSpPr>
            <p:sp>
              <p:nvSpPr>
                <p:cNvPr id="63677" name="Arc 21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78" name="Arc 22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66" name="Group 23"/>
              <p:cNvGrpSpPr>
                <a:grpSpLocks/>
              </p:cNvGrpSpPr>
              <p:nvPr/>
            </p:nvGrpSpPr>
            <p:grpSpPr bwMode="auto">
              <a:xfrm>
                <a:off x="4332" y="2925"/>
                <a:ext cx="105" cy="178"/>
                <a:chOff x="4332" y="2748"/>
                <a:chExt cx="105" cy="178"/>
              </a:xfrm>
            </p:grpSpPr>
            <p:sp>
              <p:nvSpPr>
                <p:cNvPr id="63675" name="Arc 24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76" name="Arc 25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67" name="Group 26"/>
              <p:cNvGrpSpPr>
                <a:grpSpLocks/>
              </p:cNvGrpSpPr>
              <p:nvPr/>
            </p:nvGrpSpPr>
            <p:grpSpPr bwMode="auto">
              <a:xfrm>
                <a:off x="4332" y="3104"/>
                <a:ext cx="105" cy="178"/>
                <a:chOff x="4332" y="2748"/>
                <a:chExt cx="105" cy="178"/>
              </a:xfrm>
            </p:grpSpPr>
            <p:sp>
              <p:nvSpPr>
                <p:cNvPr id="63673" name="Arc 27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74" name="Arc 28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68" name="Group 29"/>
              <p:cNvGrpSpPr>
                <a:grpSpLocks/>
              </p:cNvGrpSpPr>
              <p:nvPr/>
            </p:nvGrpSpPr>
            <p:grpSpPr bwMode="auto">
              <a:xfrm>
                <a:off x="4332" y="3280"/>
                <a:ext cx="105" cy="178"/>
                <a:chOff x="4332" y="2748"/>
                <a:chExt cx="105" cy="178"/>
              </a:xfrm>
            </p:grpSpPr>
            <p:sp>
              <p:nvSpPr>
                <p:cNvPr id="63671" name="Arc 30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72" name="Arc 31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sp>
            <p:nvSpPr>
              <p:cNvPr id="63669" name="Line 32"/>
              <p:cNvSpPr>
                <a:spLocks noChangeShapeType="1"/>
              </p:cNvSpPr>
              <p:nvPr/>
            </p:nvSpPr>
            <p:spPr bwMode="auto">
              <a:xfrm flipV="1">
                <a:off x="4332" y="2659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3670" name="Line 33"/>
              <p:cNvSpPr>
                <a:spLocks noChangeShapeType="1"/>
              </p:cNvSpPr>
              <p:nvPr/>
            </p:nvSpPr>
            <p:spPr bwMode="auto">
              <a:xfrm flipV="1">
                <a:off x="4329" y="3458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3661" name="Line 139"/>
            <p:cNvSpPr>
              <a:spLocks noChangeShapeType="1"/>
            </p:cNvSpPr>
            <p:nvPr/>
          </p:nvSpPr>
          <p:spPr bwMode="auto">
            <a:xfrm flipH="1">
              <a:off x="205" y="2284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3662" name="Line 140"/>
            <p:cNvSpPr>
              <a:spLocks noChangeShapeType="1"/>
            </p:cNvSpPr>
            <p:nvPr/>
          </p:nvSpPr>
          <p:spPr bwMode="auto">
            <a:xfrm flipH="1">
              <a:off x="205" y="1844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3663" name="Oval 146"/>
            <p:cNvSpPr>
              <a:spLocks noChangeArrowheads="1"/>
            </p:cNvSpPr>
            <p:nvPr/>
          </p:nvSpPr>
          <p:spPr bwMode="auto">
            <a:xfrm>
              <a:off x="149" y="1816"/>
              <a:ext cx="56" cy="5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3664" name="Oval 147"/>
            <p:cNvSpPr>
              <a:spLocks noChangeArrowheads="1"/>
            </p:cNvSpPr>
            <p:nvPr/>
          </p:nvSpPr>
          <p:spPr bwMode="auto">
            <a:xfrm>
              <a:off x="149" y="2249"/>
              <a:ext cx="56" cy="5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3491" name="Group 149"/>
          <p:cNvGrpSpPr>
            <a:grpSpLocks/>
          </p:cNvGrpSpPr>
          <p:nvPr/>
        </p:nvGrpSpPr>
        <p:grpSpPr bwMode="auto">
          <a:xfrm rot="5400000">
            <a:off x="3490119" y="2029619"/>
            <a:ext cx="644525" cy="776287"/>
            <a:chOff x="149" y="1816"/>
            <a:chExt cx="406" cy="489"/>
          </a:xfrm>
        </p:grpSpPr>
        <p:grpSp>
          <p:nvGrpSpPr>
            <p:cNvPr id="63641" name="Group 150"/>
            <p:cNvGrpSpPr>
              <a:grpSpLocks/>
            </p:cNvGrpSpPr>
            <p:nvPr/>
          </p:nvGrpSpPr>
          <p:grpSpPr bwMode="auto">
            <a:xfrm>
              <a:off x="494" y="1844"/>
              <a:ext cx="61" cy="440"/>
              <a:chOff x="4329" y="2659"/>
              <a:chExt cx="108" cy="888"/>
            </a:xfrm>
          </p:grpSpPr>
          <p:grpSp>
            <p:nvGrpSpPr>
              <p:cNvPr id="63646" name="Group 151"/>
              <p:cNvGrpSpPr>
                <a:grpSpLocks/>
              </p:cNvGrpSpPr>
              <p:nvPr/>
            </p:nvGrpSpPr>
            <p:grpSpPr bwMode="auto">
              <a:xfrm>
                <a:off x="4332" y="2748"/>
                <a:ext cx="105" cy="178"/>
                <a:chOff x="4332" y="2748"/>
                <a:chExt cx="105" cy="178"/>
              </a:xfrm>
            </p:grpSpPr>
            <p:sp>
              <p:nvSpPr>
                <p:cNvPr id="63658" name="Arc 152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59" name="Arc 153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47" name="Group 154"/>
              <p:cNvGrpSpPr>
                <a:grpSpLocks/>
              </p:cNvGrpSpPr>
              <p:nvPr/>
            </p:nvGrpSpPr>
            <p:grpSpPr bwMode="auto">
              <a:xfrm>
                <a:off x="4332" y="2925"/>
                <a:ext cx="105" cy="178"/>
                <a:chOff x="4332" y="2748"/>
                <a:chExt cx="105" cy="178"/>
              </a:xfrm>
            </p:grpSpPr>
            <p:sp>
              <p:nvSpPr>
                <p:cNvPr id="63656" name="Arc 155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57" name="Arc 156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48" name="Group 157"/>
              <p:cNvGrpSpPr>
                <a:grpSpLocks/>
              </p:cNvGrpSpPr>
              <p:nvPr/>
            </p:nvGrpSpPr>
            <p:grpSpPr bwMode="auto">
              <a:xfrm>
                <a:off x="4332" y="3104"/>
                <a:ext cx="105" cy="178"/>
                <a:chOff x="4332" y="2748"/>
                <a:chExt cx="105" cy="178"/>
              </a:xfrm>
            </p:grpSpPr>
            <p:sp>
              <p:nvSpPr>
                <p:cNvPr id="63654" name="Arc 158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55" name="Arc 159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49" name="Group 160"/>
              <p:cNvGrpSpPr>
                <a:grpSpLocks/>
              </p:cNvGrpSpPr>
              <p:nvPr/>
            </p:nvGrpSpPr>
            <p:grpSpPr bwMode="auto">
              <a:xfrm>
                <a:off x="4332" y="3280"/>
                <a:ext cx="105" cy="178"/>
                <a:chOff x="4332" y="2748"/>
                <a:chExt cx="105" cy="178"/>
              </a:xfrm>
            </p:grpSpPr>
            <p:sp>
              <p:nvSpPr>
                <p:cNvPr id="63652" name="Arc 161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53" name="Arc 162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sp>
            <p:nvSpPr>
              <p:cNvPr id="63650" name="Line 163"/>
              <p:cNvSpPr>
                <a:spLocks noChangeShapeType="1"/>
              </p:cNvSpPr>
              <p:nvPr/>
            </p:nvSpPr>
            <p:spPr bwMode="auto">
              <a:xfrm flipV="1">
                <a:off x="4332" y="2659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3651" name="Line 164"/>
              <p:cNvSpPr>
                <a:spLocks noChangeShapeType="1"/>
              </p:cNvSpPr>
              <p:nvPr/>
            </p:nvSpPr>
            <p:spPr bwMode="auto">
              <a:xfrm flipV="1">
                <a:off x="4329" y="3458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3642" name="Line 165"/>
            <p:cNvSpPr>
              <a:spLocks noChangeShapeType="1"/>
            </p:cNvSpPr>
            <p:nvPr/>
          </p:nvSpPr>
          <p:spPr bwMode="auto">
            <a:xfrm flipH="1">
              <a:off x="205" y="2284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3643" name="Line 166"/>
            <p:cNvSpPr>
              <a:spLocks noChangeShapeType="1"/>
            </p:cNvSpPr>
            <p:nvPr/>
          </p:nvSpPr>
          <p:spPr bwMode="auto">
            <a:xfrm flipH="1">
              <a:off x="205" y="1844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3644" name="Oval 167"/>
            <p:cNvSpPr>
              <a:spLocks noChangeArrowheads="1"/>
            </p:cNvSpPr>
            <p:nvPr/>
          </p:nvSpPr>
          <p:spPr bwMode="auto">
            <a:xfrm>
              <a:off x="149" y="1816"/>
              <a:ext cx="56" cy="5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3645" name="Oval 168"/>
            <p:cNvSpPr>
              <a:spLocks noChangeArrowheads="1"/>
            </p:cNvSpPr>
            <p:nvPr/>
          </p:nvSpPr>
          <p:spPr bwMode="auto">
            <a:xfrm>
              <a:off x="149" y="2249"/>
              <a:ext cx="56" cy="5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3492" name="Group 214"/>
          <p:cNvGrpSpPr>
            <a:grpSpLocks/>
          </p:cNvGrpSpPr>
          <p:nvPr/>
        </p:nvGrpSpPr>
        <p:grpSpPr bwMode="auto">
          <a:xfrm>
            <a:off x="2806700" y="4902200"/>
            <a:ext cx="644525" cy="776288"/>
            <a:chOff x="549" y="3008"/>
            <a:chExt cx="406" cy="489"/>
          </a:xfrm>
        </p:grpSpPr>
        <p:grpSp>
          <p:nvGrpSpPr>
            <p:cNvPr id="63622" name="Group 170"/>
            <p:cNvGrpSpPr>
              <a:grpSpLocks/>
            </p:cNvGrpSpPr>
            <p:nvPr/>
          </p:nvGrpSpPr>
          <p:grpSpPr bwMode="auto">
            <a:xfrm>
              <a:off x="894" y="3036"/>
              <a:ext cx="61" cy="440"/>
              <a:chOff x="4329" y="2659"/>
              <a:chExt cx="108" cy="888"/>
            </a:xfrm>
          </p:grpSpPr>
          <p:grpSp>
            <p:nvGrpSpPr>
              <p:cNvPr id="63627" name="Group 171"/>
              <p:cNvGrpSpPr>
                <a:grpSpLocks/>
              </p:cNvGrpSpPr>
              <p:nvPr/>
            </p:nvGrpSpPr>
            <p:grpSpPr bwMode="auto">
              <a:xfrm>
                <a:off x="4332" y="2748"/>
                <a:ext cx="105" cy="178"/>
                <a:chOff x="4332" y="2748"/>
                <a:chExt cx="105" cy="178"/>
              </a:xfrm>
            </p:grpSpPr>
            <p:sp>
              <p:nvSpPr>
                <p:cNvPr id="63639" name="Arc 172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40" name="Arc 173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28" name="Group 174"/>
              <p:cNvGrpSpPr>
                <a:grpSpLocks/>
              </p:cNvGrpSpPr>
              <p:nvPr/>
            </p:nvGrpSpPr>
            <p:grpSpPr bwMode="auto">
              <a:xfrm>
                <a:off x="4332" y="2925"/>
                <a:ext cx="105" cy="178"/>
                <a:chOff x="4332" y="2748"/>
                <a:chExt cx="105" cy="178"/>
              </a:xfrm>
            </p:grpSpPr>
            <p:sp>
              <p:nvSpPr>
                <p:cNvPr id="63637" name="Arc 175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38" name="Arc 176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29" name="Group 177"/>
              <p:cNvGrpSpPr>
                <a:grpSpLocks/>
              </p:cNvGrpSpPr>
              <p:nvPr/>
            </p:nvGrpSpPr>
            <p:grpSpPr bwMode="auto">
              <a:xfrm>
                <a:off x="4332" y="3104"/>
                <a:ext cx="105" cy="178"/>
                <a:chOff x="4332" y="2748"/>
                <a:chExt cx="105" cy="178"/>
              </a:xfrm>
            </p:grpSpPr>
            <p:sp>
              <p:nvSpPr>
                <p:cNvPr id="63635" name="Arc 178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36" name="Arc 179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30" name="Group 180"/>
              <p:cNvGrpSpPr>
                <a:grpSpLocks/>
              </p:cNvGrpSpPr>
              <p:nvPr/>
            </p:nvGrpSpPr>
            <p:grpSpPr bwMode="auto">
              <a:xfrm>
                <a:off x="4332" y="3280"/>
                <a:ext cx="105" cy="178"/>
                <a:chOff x="4332" y="2748"/>
                <a:chExt cx="105" cy="178"/>
              </a:xfrm>
            </p:grpSpPr>
            <p:sp>
              <p:nvSpPr>
                <p:cNvPr id="63633" name="Arc 181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34" name="Arc 182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sp>
            <p:nvSpPr>
              <p:cNvPr id="63631" name="Line 183"/>
              <p:cNvSpPr>
                <a:spLocks noChangeShapeType="1"/>
              </p:cNvSpPr>
              <p:nvPr/>
            </p:nvSpPr>
            <p:spPr bwMode="auto">
              <a:xfrm flipV="1">
                <a:off x="4332" y="2659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3632" name="Line 184"/>
              <p:cNvSpPr>
                <a:spLocks noChangeShapeType="1"/>
              </p:cNvSpPr>
              <p:nvPr/>
            </p:nvSpPr>
            <p:spPr bwMode="auto">
              <a:xfrm flipV="1">
                <a:off x="4329" y="3458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3623" name="Line 185"/>
            <p:cNvSpPr>
              <a:spLocks noChangeShapeType="1"/>
            </p:cNvSpPr>
            <p:nvPr/>
          </p:nvSpPr>
          <p:spPr bwMode="auto">
            <a:xfrm flipH="1">
              <a:off x="605" y="3476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3624" name="Line 186"/>
            <p:cNvSpPr>
              <a:spLocks noChangeShapeType="1"/>
            </p:cNvSpPr>
            <p:nvPr/>
          </p:nvSpPr>
          <p:spPr bwMode="auto">
            <a:xfrm flipH="1">
              <a:off x="605" y="3036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3625" name="Oval 187"/>
            <p:cNvSpPr>
              <a:spLocks noChangeArrowheads="1"/>
            </p:cNvSpPr>
            <p:nvPr/>
          </p:nvSpPr>
          <p:spPr bwMode="auto">
            <a:xfrm>
              <a:off x="549" y="3008"/>
              <a:ext cx="56" cy="5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3626" name="Oval 188"/>
            <p:cNvSpPr>
              <a:spLocks noChangeArrowheads="1"/>
            </p:cNvSpPr>
            <p:nvPr/>
          </p:nvSpPr>
          <p:spPr bwMode="auto">
            <a:xfrm>
              <a:off x="549" y="3441"/>
              <a:ext cx="56" cy="5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3493" name="Group 213"/>
          <p:cNvGrpSpPr>
            <a:grpSpLocks/>
          </p:cNvGrpSpPr>
          <p:nvPr/>
        </p:nvGrpSpPr>
        <p:grpSpPr bwMode="auto">
          <a:xfrm>
            <a:off x="3417888" y="4289425"/>
            <a:ext cx="776287" cy="644525"/>
            <a:chOff x="934" y="2622"/>
            <a:chExt cx="489" cy="406"/>
          </a:xfrm>
        </p:grpSpPr>
        <p:grpSp>
          <p:nvGrpSpPr>
            <p:cNvPr id="63603" name="Group 190"/>
            <p:cNvGrpSpPr>
              <a:grpSpLocks/>
            </p:cNvGrpSpPr>
            <p:nvPr/>
          </p:nvGrpSpPr>
          <p:grpSpPr bwMode="auto">
            <a:xfrm rot="5400000">
              <a:off x="1144" y="2778"/>
              <a:ext cx="61" cy="440"/>
              <a:chOff x="4329" y="2659"/>
              <a:chExt cx="108" cy="888"/>
            </a:xfrm>
          </p:grpSpPr>
          <p:grpSp>
            <p:nvGrpSpPr>
              <p:cNvPr id="63608" name="Group 191"/>
              <p:cNvGrpSpPr>
                <a:grpSpLocks/>
              </p:cNvGrpSpPr>
              <p:nvPr/>
            </p:nvGrpSpPr>
            <p:grpSpPr bwMode="auto">
              <a:xfrm>
                <a:off x="4332" y="2748"/>
                <a:ext cx="105" cy="178"/>
                <a:chOff x="4332" y="2748"/>
                <a:chExt cx="105" cy="178"/>
              </a:xfrm>
            </p:grpSpPr>
            <p:sp>
              <p:nvSpPr>
                <p:cNvPr id="63620" name="Arc 192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21" name="Arc 193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09" name="Group 194"/>
              <p:cNvGrpSpPr>
                <a:grpSpLocks/>
              </p:cNvGrpSpPr>
              <p:nvPr/>
            </p:nvGrpSpPr>
            <p:grpSpPr bwMode="auto">
              <a:xfrm>
                <a:off x="4332" y="2925"/>
                <a:ext cx="105" cy="178"/>
                <a:chOff x="4332" y="2748"/>
                <a:chExt cx="105" cy="178"/>
              </a:xfrm>
            </p:grpSpPr>
            <p:sp>
              <p:nvSpPr>
                <p:cNvPr id="63618" name="Arc 195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19" name="Arc 196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10" name="Group 197"/>
              <p:cNvGrpSpPr>
                <a:grpSpLocks/>
              </p:cNvGrpSpPr>
              <p:nvPr/>
            </p:nvGrpSpPr>
            <p:grpSpPr bwMode="auto">
              <a:xfrm>
                <a:off x="4332" y="3104"/>
                <a:ext cx="105" cy="178"/>
                <a:chOff x="4332" y="2748"/>
                <a:chExt cx="105" cy="178"/>
              </a:xfrm>
            </p:grpSpPr>
            <p:sp>
              <p:nvSpPr>
                <p:cNvPr id="63616" name="Arc 198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17" name="Arc 199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11" name="Group 200"/>
              <p:cNvGrpSpPr>
                <a:grpSpLocks/>
              </p:cNvGrpSpPr>
              <p:nvPr/>
            </p:nvGrpSpPr>
            <p:grpSpPr bwMode="auto">
              <a:xfrm>
                <a:off x="4332" y="3280"/>
                <a:ext cx="105" cy="178"/>
                <a:chOff x="4332" y="2748"/>
                <a:chExt cx="105" cy="178"/>
              </a:xfrm>
            </p:grpSpPr>
            <p:sp>
              <p:nvSpPr>
                <p:cNvPr id="63614" name="Arc 201"/>
                <p:cNvSpPr>
                  <a:spLocks/>
                </p:cNvSpPr>
                <p:nvPr/>
              </p:nvSpPr>
              <p:spPr bwMode="auto">
                <a:xfrm>
                  <a:off x="4332" y="2748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  <p:sp>
              <p:nvSpPr>
                <p:cNvPr id="63615" name="Arc 202"/>
                <p:cNvSpPr>
                  <a:spLocks/>
                </p:cNvSpPr>
                <p:nvPr/>
              </p:nvSpPr>
              <p:spPr bwMode="auto">
                <a:xfrm flipV="1">
                  <a:off x="4332" y="2837"/>
                  <a:ext cx="105" cy="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/>
                </a:p>
              </p:txBody>
            </p:sp>
          </p:grpSp>
          <p:sp>
            <p:nvSpPr>
              <p:cNvPr id="63612" name="Line 203"/>
              <p:cNvSpPr>
                <a:spLocks noChangeShapeType="1"/>
              </p:cNvSpPr>
              <p:nvPr/>
            </p:nvSpPr>
            <p:spPr bwMode="auto">
              <a:xfrm flipV="1">
                <a:off x="4332" y="2659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63613" name="Line 204"/>
              <p:cNvSpPr>
                <a:spLocks noChangeShapeType="1"/>
              </p:cNvSpPr>
              <p:nvPr/>
            </p:nvSpPr>
            <p:spPr bwMode="auto">
              <a:xfrm flipV="1">
                <a:off x="4329" y="3458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63604" name="Line 205"/>
            <p:cNvSpPr>
              <a:spLocks noChangeShapeType="1"/>
            </p:cNvSpPr>
            <p:nvPr/>
          </p:nvSpPr>
          <p:spPr bwMode="auto">
            <a:xfrm rot="5400000" flipH="1">
              <a:off x="810" y="2823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3605" name="Line 206"/>
            <p:cNvSpPr>
              <a:spLocks noChangeShapeType="1"/>
            </p:cNvSpPr>
            <p:nvPr/>
          </p:nvSpPr>
          <p:spPr bwMode="auto">
            <a:xfrm rot="5400000" flipH="1">
              <a:off x="1250" y="2823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3606" name="Oval 207"/>
            <p:cNvSpPr>
              <a:spLocks noChangeArrowheads="1"/>
            </p:cNvSpPr>
            <p:nvPr/>
          </p:nvSpPr>
          <p:spPr bwMode="auto">
            <a:xfrm rot="5400000">
              <a:off x="1367" y="2622"/>
              <a:ext cx="56" cy="5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3607" name="Oval 208"/>
            <p:cNvSpPr>
              <a:spLocks noChangeArrowheads="1"/>
            </p:cNvSpPr>
            <p:nvPr/>
          </p:nvSpPr>
          <p:spPr bwMode="auto">
            <a:xfrm rot="5400000">
              <a:off x="934" y="2622"/>
              <a:ext cx="56" cy="5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63494" name="Line 209"/>
          <p:cNvSpPr>
            <a:spLocks noChangeShapeType="1"/>
          </p:cNvSpPr>
          <p:nvPr/>
        </p:nvSpPr>
        <p:spPr bwMode="auto">
          <a:xfrm rot="-5400000">
            <a:off x="3563938" y="4603750"/>
            <a:ext cx="4714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3495" name="Oval 210"/>
          <p:cNvSpPr>
            <a:spLocks noChangeArrowheads="1"/>
          </p:cNvSpPr>
          <p:nvPr/>
        </p:nvSpPr>
        <p:spPr bwMode="auto">
          <a:xfrm rot="5400000">
            <a:off x="3756025" y="42799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3496" name="Line 211"/>
          <p:cNvSpPr>
            <a:spLocks noChangeShapeType="1"/>
          </p:cNvSpPr>
          <p:nvPr/>
        </p:nvSpPr>
        <p:spPr bwMode="auto">
          <a:xfrm flipH="1">
            <a:off x="2881313" y="5295900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3497" name="Oval 212"/>
          <p:cNvSpPr>
            <a:spLocks noChangeArrowheads="1"/>
          </p:cNvSpPr>
          <p:nvPr/>
        </p:nvSpPr>
        <p:spPr bwMode="auto">
          <a:xfrm>
            <a:off x="2792413" y="52403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63498" name="Group 304"/>
          <p:cNvGrpSpPr>
            <a:grpSpLocks/>
          </p:cNvGrpSpPr>
          <p:nvPr/>
        </p:nvGrpSpPr>
        <p:grpSpPr bwMode="auto">
          <a:xfrm>
            <a:off x="7388225" y="5084763"/>
            <a:ext cx="93663" cy="139700"/>
            <a:chOff x="4332" y="2748"/>
            <a:chExt cx="105" cy="178"/>
          </a:xfrm>
        </p:grpSpPr>
        <p:sp>
          <p:nvSpPr>
            <p:cNvPr id="63601" name="Arc 305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602" name="Arc 306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3499" name="Group 307"/>
          <p:cNvGrpSpPr>
            <a:grpSpLocks/>
          </p:cNvGrpSpPr>
          <p:nvPr/>
        </p:nvGrpSpPr>
        <p:grpSpPr bwMode="auto">
          <a:xfrm>
            <a:off x="7388225" y="5224463"/>
            <a:ext cx="93663" cy="139700"/>
            <a:chOff x="4332" y="2748"/>
            <a:chExt cx="105" cy="178"/>
          </a:xfrm>
        </p:grpSpPr>
        <p:sp>
          <p:nvSpPr>
            <p:cNvPr id="63599" name="Arc 308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600" name="Arc 309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3500" name="Group 310"/>
          <p:cNvGrpSpPr>
            <a:grpSpLocks/>
          </p:cNvGrpSpPr>
          <p:nvPr/>
        </p:nvGrpSpPr>
        <p:grpSpPr bwMode="auto">
          <a:xfrm>
            <a:off x="7385050" y="5494338"/>
            <a:ext cx="93663" cy="141287"/>
            <a:chOff x="4332" y="2748"/>
            <a:chExt cx="105" cy="178"/>
          </a:xfrm>
        </p:grpSpPr>
        <p:sp>
          <p:nvSpPr>
            <p:cNvPr id="63597" name="Arc 311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598" name="Arc 312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3501" name="Group 313"/>
          <p:cNvGrpSpPr>
            <a:grpSpLocks/>
          </p:cNvGrpSpPr>
          <p:nvPr/>
        </p:nvGrpSpPr>
        <p:grpSpPr bwMode="auto">
          <a:xfrm>
            <a:off x="7385050" y="5634038"/>
            <a:ext cx="93663" cy="139700"/>
            <a:chOff x="4332" y="2748"/>
            <a:chExt cx="105" cy="178"/>
          </a:xfrm>
        </p:grpSpPr>
        <p:sp>
          <p:nvSpPr>
            <p:cNvPr id="63595" name="Arc 314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596" name="Arc 315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63502" name="Line 318"/>
          <p:cNvSpPr>
            <a:spLocks noChangeShapeType="1"/>
          </p:cNvSpPr>
          <p:nvPr/>
        </p:nvSpPr>
        <p:spPr bwMode="auto">
          <a:xfrm flipH="1">
            <a:off x="6929438" y="5911850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3503" name="Line 319"/>
          <p:cNvSpPr>
            <a:spLocks noChangeShapeType="1"/>
          </p:cNvSpPr>
          <p:nvPr/>
        </p:nvSpPr>
        <p:spPr bwMode="auto">
          <a:xfrm flipH="1">
            <a:off x="6923088" y="4945063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3504" name="Oval 320"/>
          <p:cNvSpPr>
            <a:spLocks noChangeArrowheads="1"/>
          </p:cNvSpPr>
          <p:nvPr/>
        </p:nvSpPr>
        <p:spPr bwMode="auto">
          <a:xfrm>
            <a:off x="6834188" y="49006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3505" name="Oval 321"/>
          <p:cNvSpPr>
            <a:spLocks noChangeArrowheads="1"/>
          </p:cNvSpPr>
          <p:nvPr/>
        </p:nvSpPr>
        <p:spPr bwMode="auto">
          <a:xfrm>
            <a:off x="6840538" y="58562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63506" name="Group 324"/>
          <p:cNvGrpSpPr>
            <a:grpSpLocks/>
          </p:cNvGrpSpPr>
          <p:nvPr/>
        </p:nvGrpSpPr>
        <p:grpSpPr bwMode="auto">
          <a:xfrm rot="5400000">
            <a:off x="8373268" y="4799807"/>
            <a:ext cx="93663" cy="139700"/>
            <a:chOff x="4332" y="2748"/>
            <a:chExt cx="105" cy="178"/>
          </a:xfrm>
        </p:grpSpPr>
        <p:sp>
          <p:nvSpPr>
            <p:cNvPr id="63593" name="Arc 325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594" name="Arc 326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3507" name="Group 327"/>
          <p:cNvGrpSpPr>
            <a:grpSpLocks/>
          </p:cNvGrpSpPr>
          <p:nvPr/>
        </p:nvGrpSpPr>
        <p:grpSpPr bwMode="auto">
          <a:xfrm rot="5400000">
            <a:off x="8233568" y="4799807"/>
            <a:ext cx="93663" cy="139700"/>
            <a:chOff x="4332" y="2748"/>
            <a:chExt cx="105" cy="178"/>
          </a:xfrm>
        </p:grpSpPr>
        <p:sp>
          <p:nvSpPr>
            <p:cNvPr id="63591" name="Arc 328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592" name="Arc 329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3508" name="Group 330"/>
          <p:cNvGrpSpPr>
            <a:grpSpLocks/>
          </p:cNvGrpSpPr>
          <p:nvPr/>
        </p:nvGrpSpPr>
        <p:grpSpPr bwMode="auto">
          <a:xfrm rot="5400000">
            <a:off x="7951787" y="4786313"/>
            <a:ext cx="93663" cy="141288"/>
            <a:chOff x="4332" y="2748"/>
            <a:chExt cx="105" cy="178"/>
          </a:xfrm>
        </p:grpSpPr>
        <p:sp>
          <p:nvSpPr>
            <p:cNvPr id="63589" name="Arc 331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590" name="Arc 332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3509" name="Group 333"/>
          <p:cNvGrpSpPr>
            <a:grpSpLocks/>
          </p:cNvGrpSpPr>
          <p:nvPr/>
        </p:nvGrpSpPr>
        <p:grpSpPr bwMode="auto">
          <a:xfrm rot="5400000">
            <a:off x="7814468" y="4787107"/>
            <a:ext cx="93663" cy="139700"/>
            <a:chOff x="4332" y="2748"/>
            <a:chExt cx="105" cy="178"/>
          </a:xfrm>
        </p:grpSpPr>
        <p:sp>
          <p:nvSpPr>
            <p:cNvPr id="63587" name="Arc 334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588" name="Arc 335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63510" name="Line 338"/>
          <p:cNvSpPr>
            <a:spLocks noChangeShapeType="1"/>
          </p:cNvSpPr>
          <p:nvPr/>
        </p:nvSpPr>
        <p:spPr bwMode="auto">
          <a:xfrm rot="5400000" flipH="1">
            <a:off x="7422356" y="4577557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3511" name="Line 339"/>
          <p:cNvSpPr>
            <a:spLocks noChangeShapeType="1"/>
          </p:cNvSpPr>
          <p:nvPr/>
        </p:nvSpPr>
        <p:spPr bwMode="auto">
          <a:xfrm rot="5400000" flipH="1">
            <a:off x="8400256" y="4590257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3512" name="Oval 340"/>
          <p:cNvSpPr>
            <a:spLocks noChangeArrowheads="1"/>
          </p:cNvSpPr>
          <p:nvPr/>
        </p:nvSpPr>
        <p:spPr bwMode="auto">
          <a:xfrm rot="5400000">
            <a:off x="8585200" y="427196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3513" name="Oval 341"/>
          <p:cNvSpPr>
            <a:spLocks noChangeArrowheads="1"/>
          </p:cNvSpPr>
          <p:nvPr/>
        </p:nvSpPr>
        <p:spPr bwMode="auto">
          <a:xfrm rot="5400000">
            <a:off x="7618413" y="425926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3514" name="Line 342"/>
          <p:cNvSpPr>
            <a:spLocks noChangeShapeType="1"/>
          </p:cNvSpPr>
          <p:nvPr/>
        </p:nvSpPr>
        <p:spPr bwMode="auto">
          <a:xfrm flipH="1">
            <a:off x="6926263" y="5492750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3515" name="Oval 343"/>
          <p:cNvSpPr>
            <a:spLocks noChangeArrowheads="1"/>
          </p:cNvSpPr>
          <p:nvPr/>
        </p:nvSpPr>
        <p:spPr bwMode="auto">
          <a:xfrm>
            <a:off x="6837363" y="5448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3516" name="Line 344"/>
          <p:cNvSpPr>
            <a:spLocks noChangeShapeType="1"/>
          </p:cNvSpPr>
          <p:nvPr/>
        </p:nvSpPr>
        <p:spPr bwMode="auto">
          <a:xfrm flipH="1">
            <a:off x="6923088" y="5365750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3517" name="Oval 345"/>
          <p:cNvSpPr>
            <a:spLocks noChangeArrowheads="1"/>
          </p:cNvSpPr>
          <p:nvPr/>
        </p:nvSpPr>
        <p:spPr bwMode="auto">
          <a:xfrm>
            <a:off x="6834188" y="5321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3518" name="Line 346"/>
          <p:cNvSpPr>
            <a:spLocks noChangeShapeType="1"/>
          </p:cNvSpPr>
          <p:nvPr/>
        </p:nvSpPr>
        <p:spPr bwMode="auto">
          <a:xfrm rot="5400000" flipH="1">
            <a:off x="7981156" y="4590257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3519" name="Oval 347"/>
          <p:cNvSpPr>
            <a:spLocks noChangeArrowheads="1"/>
          </p:cNvSpPr>
          <p:nvPr/>
        </p:nvSpPr>
        <p:spPr bwMode="auto">
          <a:xfrm rot="5400000">
            <a:off x="8166100" y="427196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3520" name="Line 348"/>
          <p:cNvSpPr>
            <a:spLocks noChangeShapeType="1"/>
          </p:cNvSpPr>
          <p:nvPr/>
        </p:nvSpPr>
        <p:spPr bwMode="auto">
          <a:xfrm rot="5400000" flipH="1">
            <a:off x="7839869" y="4580732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3521" name="Oval 349"/>
          <p:cNvSpPr>
            <a:spLocks noChangeArrowheads="1"/>
          </p:cNvSpPr>
          <p:nvPr/>
        </p:nvSpPr>
        <p:spPr bwMode="auto">
          <a:xfrm rot="5400000">
            <a:off x="8024813" y="42624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63522" name="Group 350"/>
          <p:cNvGrpSpPr>
            <a:grpSpLocks/>
          </p:cNvGrpSpPr>
          <p:nvPr/>
        </p:nvGrpSpPr>
        <p:grpSpPr bwMode="auto">
          <a:xfrm rot="5400000">
            <a:off x="8512968" y="4799807"/>
            <a:ext cx="93663" cy="139700"/>
            <a:chOff x="4332" y="2748"/>
            <a:chExt cx="105" cy="178"/>
          </a:xfrm>
        </p:grpSpPr>
        <p:sp>
          <p:nvSpPr>
            <p:cNvPr id="63585" name="Arc 351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586" name="Arc 352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3523" name="Group 353"/>
          <p:cNvGrpSpPr>
            <a:grpSpLocks/>
          </p:cNvGrpSpPr>
          <p:nvPr/>
        </p:nvGrpSpPr>
        <p:grpSpPr bwMode="auto">
          <a:xfrm rot="5400000">
            <a:off x="7674768" y="4787107"/>
            <a:ext cx="93663" cy="139700"/>
            <a:chOff x="4332" y="2748"/>
            <a:chExt cx="105" cy="178"/>
          </a:xfrm>
        </p:grpSpPr>
        <p:sp>
          <p:nvSpPr>
            <p:cNvPr id="63583" name="Arc 354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584" name="Arc 355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3524" name="Group 356"/>
          <p:cNvGrpSpPr>
            <a:grpSpLocks/>
          </p:cNvGrpSpPr>
          <p:nvPr/>
        </p:nvGrpSpPr>
        <p:grpSpPr bwMode="auto">
          <a:xfrm>
            <a:off x="7388225" y="4945063"/>
            <a:ext cx="93663" cy="139700"/>
            <a:chOff x="4332" y="2748"/>
            <a:chExt cx="105" cy="178"/>
          </a:xfrm>
        </p:grpSpPr>
        <p:sp>
          <p:nvSpPr>
            <p:cNvPr id="63581" name="Arc 357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582" name="Arc 358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3525" name="Group 359"/>
          <p:cNvGrpSpPr>
            <a:grpSpLocks/>
          </p:cNvGrpSpPr>
          <p:nvPr/>
        </p:nvGrpSpPr>
        <p:grpSpPr bwMode="auto">
          <a:xfrm>
            <a:off x="7381875" y="5773738"/>
            <a:ext cx="93663" cy="139700"/>
            <a:chOff x="4332" y="2748"/>
            <a:chExt cx="105" cy="178"/>
          </a:xfrm>
        </p:grpSpPr>
        <p:sp>
          <p:nvSpPr>
            <p:cNvPr id="63579" name="Arc 360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3580" name="Arc 361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63526" name="Text Box 362"/>
          <p:cNvSpPr txBox="1">
            <a:spLocks noChangeArrowheads="1"/>
          </p:cNvSpPr>
          <p:nvPr/>
        </p:nvSpPr>
        <p:spPr bwMode="auto">
          <a:xfrm>
            <a:off x="1933575" y="1890713"/>
            <a:ext cx="874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4 wire</a:t>
            </a:r>
          </a:p>
          <a:p>
            <a:r>
              <a:rPr lang="en-US" sz="1400">
                <a:latin typeface="+mn-lt"/>
              </a:rPr>
              <a:t>(Bipolar)</a:t>
            </a:r>
          </a:p>
        </p:txBody>
      </p:sp>
      <p:sp>
        <p:nvSpPr>
          <p:cNvPr id="63527" name="Text Box 363"/>
          <p:cNvSpPr txBox="1">
            <a:spLocks noChangeArrowheads="1"/>
          </p:cNvSpPr>
          <p:nvPr/>
        </p:nvSpPr>
        <p:spPr bwMode="auto">
          <a:xfrm>
            <a:off x="5845175" y="4154488"/>
            <a:ext cx="770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8 wire</a:t>
            </a:r>
          </a:p>
          <a:p>
            <a:r>
              <a:rPr lang="en-US" sz="1400">
                <a:latin typeface="+mn-lt"/>
              </a:rPr>
              <a:t>(Either)</a:t>
            </a:r>
          </a:p>
        </p:txBody>
      </p:sp>
      <p:sp>
        <p:nvSpPr>
          <p:cNvPr id="63528" name="Text Box 364"/>
          <p:cNvSpPr txBox="1">
            <a:spLocks noChangeArrowheads="1"/>
          </p:cNvSpPr>
          <p:nvPr/>
        </p:nvSpPr>
        <p:spPr bwMode="auto">
          <a:xfrm>
            <a:off x="1919288" y="4140200"/>
            <a:ext cx="770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>
                <a:latin typeface="+mn-lt"/>
              </a:rPr>
              <a:t>6 wire</a:t>
            </a:r>
          </a:p>
          <a:p>
            <a:r>
              <a:rPr lang="en-US" sz="1400">
                <a:latin typeface="+mn-lt"/>
              </a:rPr>
              <a:t>(Either)</a:t>
            </a:r>
          </a:p>
        </p:txBody>
      </p:sp>
      <p:grpSp>
        <p:nvGrpSpPr>
          <p:cNvPr id="63529" name="Group 367"/>
          <p:cNvGrpSpPr>
            <a:grpSpLocks/>
          </p:cNvGrpSpPr>
          <p:nvPr/>
        </p:nvGrpSpPr>
        <p:grpSpPr bwMode="auto">
          <a:xfrm>
            <a:off x="5802313" y="1927225"/>
            <a:ext cx="2527300" cy="1506538"/>
            <a:chOff x="3344" y="2766"/>
            <a:chExt cx="1592" cy="949"/>
          </a:xfrm>
        </p:grpSpPr>
        <p:grpSp>
          <p:nvGrpSpPr>
            <p:cNvPr id="63532" name="Group 215"/>
            <p:cNvGrpSpPr>
              <a:grpSpLocks/>
            </p:cNvGrpSpPr>
            <p:nvPr/>
          </p:nvGrpSpPr>
          <p:grpSpPr bwMode="auto">
            <a:xfrm>
              <a:off x="4062" y="3226"/>
              <a:ext cx="406" cy="489"/>
              <a:chOff x="549" y="3008"/>
              <a:chExt cx="406" cy="489"/>
            </a:xfrm>
          </p:grpSpPr>
          <p:grpSp>
            <p:nvGrpSpPr>
              <p:cNvPr id="63560" name="Group 216"/>
              <p:cNvGrpSpPr>
                <a:grpSpLocks/>
              </p:cNvGrpSpPr>
              <p:nvPr/>
            </p:nvGrpSpPr>
            <p:grpSpPr bwMode="auto">
              <a:xfrm>
                <a:off x="894" y="3036"/>
                <a:ext cx="61" cy="440"/>
                <a:chOff x="4329" y="2659"/>
                <a:chExt cx="108" cy="888"/>
              </a:xfrm>
            </p:grpSpPr>
            <p:grpSp>
              <p:nvGrpSpPr>
                <p:cNvPr id="63565" name="Group 217"/>
                <p:cNvGrpSpPr>
                  <a:grpSpLocks/>
                </p:cNvGrpSpPr>
                <p:nvPr/>
              </p:nvGrpSpPr>
              <p:grpSpPr bwMode="auto">
                <a:xfrm>
                  <a:off x="4332" y="2748"/>
                  <a:ext cx="105" cy="178"/>
                  <a:chOff x="4332" y="2748"/>
                  <a:chExt cx="105" cy="178"/>
                </a:xfrm>
              </p:grpSpPr>
              <p:sp>
                <p:nvSpPr>
                  <p:cNvPr id="63577" name="Arc 218"/>
                  <p:cNvSpPr>
                    <a:spLocks/>
                  </p:cNvSpPr>
                  <p:nvPr/>
                </p:nvSpPr>
                <p:spPr bwMode="auto">
                  <a:xfrm>
                    <a:off x="4332" y="2748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63578" name="Arc 219"/>
                  <p:cNvSpPr>
                    <a:spLocks/>
                  </p:cNvSpPr>
                  <p:nvPr/>
                </p:nvSpPr>
                <p:spPr bwMode="auto">
                  <a:xfrm flipV="1">
                    <a:off x="4332" y="2837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63566" name="Group 220"/>
                <p:cNvGrpSpPr>
                  <a:grpSpLocks/>
                </p:cNvGrpSpPr>
                <p:nvPr/>
              </p:nvGrpSpPr>
              <p:grpSpPr bwMode="auto">
                <a:xfrm>
                  <a:off x="4332" y="2925"/>
                  <a:ext cx="105" cy="178"/>
                  <a:chOff x="4332" y="2748"/>
                  <a:chExt cx="105" cy="178"/>
                </a:xfrm>
              </p:grpSpPr>
              <p:sp>
                <p:nvSpPr>
                  <p:cNvPr id="63575" name="Arc 221"/>
                  <p:cNvSpPr>
                    <a:spLocks/>
                  </p:cNvSpPr>
                  <p:nvPr/>
                </p:nvSpPr>
                <p:spPr bwMode="auto">
                  <a:xfrm>
                    <a:off x="4332" y="2748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63576" name="Arc 222"/>
                  <p:cNvSpPr>
                    <a:spLocks/>
                  </p:cNvSpPr>
                  <p:nvPr/>
                </p:nvSpPr>
                <p:spPr bwMode="auto">
                  <a:xfrm flipV="1">
                    <a:off x="4332" y="2837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63567" name="Group 223"/>
                <p:cNvGrpSpPr>
                  <a:grpSpLocks/>
                </p:cNvGrpSpPr>
                <p:nvPr/>
              </p:nvGrpSpPr>
              <p:grpSpPr bwMode="auto">
                <a:xfrm>
                  <a:off x="4332" y="3104"/>
                  <a:ext cx="105" cy="178"/>
                  <a:chOff x="4332" y="2748"/>
                  <a:chExt cx="105" cy="178"/>
                </a:xfrm>
              </p:grpSpPr>
              <p:sp>
                <p:nvSpPr>
                  <p:cNvPr id="63573" name="Arc 224"/>
                  <p:cNvSpPr>
                    <a:spLocks/>
                  </p:cNvSpPr>
                  <p:nvPr/>
                </p:nvSpPr>
                <p:spPr bwMode="auto">
                  <a:xfrm>
                    <a:off x="4332" y="2748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63574" name="Arc 225"/>
                  <p:cNvSpPr>
                    <a:spLocks/>
                  </p:cNvSpPr>
                  <p:nvPr/>
                </p:nvSpPr>
                <p:spPr bwMode="auto">
                  <a:xfrm flipV="1">
                    <a:off x="4332" y="2837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63568" name="Group 226"/>
                <p:cNvGrpSpPr>
                  <a:grpSpLocks/>
                </p:cNvGrpSpPr>
                <p:nvPr/>
              </p:nvGrpSpPr>
              <p:grpSpPr bwMode="auto">
                <a:xfrm>
                  <a:off x="4332" y="3280"/>
                  <a:ext cx="105" cy="178"/>
                  <a:chOff x="4332" y="2748"/>
                  <a:chExt cx="105" cy="178"/>
                </a:xfrm>
              </p:grpSpPr>
              <p:sp>
                <p:nvSpPr>
                  <p:cNvPr id="63571" name="Arc 227"/>
                  <p:cNvSpPr>
                    <a:spLocks/>
                  </p:cNvSpPr>
                  <p:nvPr/>
                </p:nvSpPr>
                <p:spPr bwMode="auto">
                  <a:xfrm>
                    <a:off x="4332" y="2748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63572" name="Arc 228"/>
                  <p:cNvSpPr>
                    <a:spLocks/>
                  </p:cNvSpPr>
                  <p:nvPr/>
                </p:nvSpPr>
                <p:spPr bwMode="auto">
                  <a:xfrm flipV="1">
                    <a:off x="4332" y="2837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</p:grpSp>
            <p:sp>
              <p:nvSpPr>
                <p:cNvPr id="63569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4332" y="2659"/>
                  <a:ext cx="0" cy="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63570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4329" y="3458"/>
                  <a:ext cx="0" cy="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sp>
            <p:nvSpPr>
              <p:cNvPr id="63561" name="Line 231"/>
              <p:cNvSpPr>
                <a:spLocks noChangeShapeType="1"/>
              </p:cNvSpPr>
              <p:nvPr/>
            </p:nvSpPr>
            <p:spPr bwMode="auto">
              <a:xfrm flipH="1">
                <a:off x="605" y="3476"/>
                <a:ext cx="2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3562" name="Line 232"/>
              <p:cNvSpPr>
                <a:spLocks noChangeShapeType="1"/>
              </p:cNvSpPr>
              <p:nvPr/>
            </p:nvSpPr>
            <p:spPr bwMode="auto">
              <a:xfrm flipH="1">
                <a:off x="605" y="3036"/>
                <a:ext cx="2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3563" name="Oval 233"/>
              <p:cNvSpPr>
                <a:spLocks noChangeArrowheads="1"/>
              </p:cNvSpPr>
              <p:nvPr/>
            </p:nvSpPr>
            <p:spPr bwMode="auto">
              <a:xfrm>
                <a:off x="549" y="3008"/>
                <a:ext cx="56" cy="5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40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3564" name="Oval 234"/>
              <p:cNvSpPr>
                <a:spLocks noChangeArrowheads="1"/>
              </p:cNvSpPr>
              <p:nvPr/>
            </p:nvSpPr>
            <p:spPr bwMode="auto">
              <a:xfrm>
                <a:off x="549" y="3441"/>
                <a:ext cx="56" cy="5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40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63533" name="Group 235"/>
            <p:cNvGrpSpPr>
              <a:grpSpLocks/>
            </p:cNvGrpSpPr>
            <p:nvPr/>
          </p:nvGrpSpPr>
          <p:grpSpPr bwMode="auto">
            <a:xfrm>
              <a:off x="4447" y="2840"/>
              <a:ext cx="489" cy="406"/>
              <a:chOff x="934" y="2622"/>
              <a:chExt cx="489" cy="406"/>
            </a:xfrm>
          </p:grpSpPr>
          <p:grpSp>
            <p:nvGrpSpPr>
              <p:cNvPr id="63541" name="Group 236"/>
              <p:cNvGrpSpPr>
                <a:grpSpLocks/>
              </p:cNvGrpSpPr>
              <p:nvPr/>
            </p:nvGrpSpPr>
            <p:grpSpPr bwMode="auto">
              <a:xfrm rot="5400000">
                <a:off x="1144" y="2778"/>
                <a:ext cx="61" cy="440"/>
                <a:chOff x="4329" y="2659"/>
                <a:chExt cx="108" cy="888"/>
              </a:xfrm>
            </p:grpSpPr>
            <p:grpSp>
              <p:nvGrpSpPr>
                <p:cNvPr id="63546" name="Group 237"/>
                <p:cNvGrpSpPr>
                  <a:grpSpLocks/>
                </p:cNvGrpSpPr>
                <p:nvPr/>
              </p:nvGrpSpPr>
              <p:grpSpPr bwMode="auto">
                <a:xfrm>
                  <a:off x="4332" y="2748"/>
                  <a:ext cx="105" cy="178"/>
                  <a:chOff x="4332" y="2748"/>
                  <a:chExt cx="105" cy="178"/>
                </a:xfrm>
              </p:grpSpPr>
              <p:sp>
                <p:nvSpPr>
                  <p:cNvPr id="63558" name="Arc 238"/>
                  <p:cNvSpPr>
                    <a:spLocks/>
                  </p:cNvSpPr>
                  <p:nvPr/>
                </p:nvSpPr>
                <p:spPr bwMode="auto">
                  <a:xfrm>
                    <a:off x="4332" y="2748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63559" name="Arc 239"/>
                  <p:cNvSpPr>
                    <a:spLocks/>
                  </p:cNvSpPr>
                  <p:nvPr/>
                </p:nvSpPr>
                <p:spPr bwMode="auto">
                  <a:xfrm flipV="1">
                    <a:off x="4332" y="2837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63547" name="Group 240"/>
                <p:cNvGrpSpPr>
                  <a:grpSpLocks/>
                </p:cNvGrpSpPr>
                <p:nvPr/>
              </p:nvGrpSpPr>
              <p:grpSpPr bwMode="auto">
                <a:xfrm>
                  <a:off x="4332" y="2925"/>
                  <a:ext cx="105" cy="178"/>
                  <a:chOff x="4332" y="2748"/>
                  <a:chExt cx="105" cy="178"/>
                </a:xfrm>
              </p:grpSpPr>
              <p:sp>
                <p:nvSpPr>
                  <p:cNvPr id="63556" name="Arc 241"/>
                  <p:cNvSpPr>
                    <a:spLocks/>
                  </p:cNvSpPr>
                  <p:nvPr/>
                </p:nvSpPr>
                <p:spPr bwMode="auto">
                  <a:xfrm>
                    <a:off x="4332" y="2748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63557" name="Arc 242"/>
                  <p:cNvSpPr>
                    <a:spLocks/>
                  </p:cNvSpPr>
                  <p:nvPr/>
                </p:nvSpPr>
                <p:spPr bwMode="auto">
                  <a:xfrm flipV="1">
                    <a:off x="4332" y="2837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63548" name="Group 243"/>
                <p:cNvGrpSpPr>
                  <a:grpSpLocks/>
                </p:cNvGrpSpPr>
                <p:nvPr/>
              </p:nvGrpSpPr>
              <p:grpSpPr bwMode="auto">
                <a:xfrm>
                  <a:off x="4332" y="3104"/>
                  <a:ext cx="105" cy="178"/>
                  <a:chOff x="4332" y="2748"/>
                  <a:chExt cx="105" cy="178"/>
                </a:xfrm>
              </p:grpSpPr>
              <p:sp>
                <p:nvSpPr>
                  <p:cNvPr id="63554" name="Arc 244"/>
                  <p:cNvSpPr>
                    <a:spLocks/>
                  </p:cNvSpPr>
                  <p:nvPr/>
                </p:nvSpPr>
                <p:spPr bwMode="auto">
                  <a:xfrm>
                    <a:off x="4332" y="2748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63555" name="Arc 245"/>
                  <p:cNvSpPr>
                    <a:spLocks/>
                  </p:cNvSpPr>
                  <p:nvPr/>
                </p:nvSpPr>
                <p:spPr bwMode="auto">
                  <a:xfrm flipV="1">
                    <a:off x="4332" y="2837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63549" name="Group 246"/>
                <p:cNvGrpSpPr>
                  <a:grpSpLocks/>
                </p:cNvGrpSpPr>
                <p:nvPr/>
              </p:nvGrpSpPr>
              <p:grpSpPr bwMode="auto">
                <a:xfrm>
                  <a:off x="4332" y="3280"/>
                  <a:ext cx="105" cy="178"/>
                  <a:chOff x="4332" y="2748"/>
                  <a:chExt cx="105" cy="178"/>
                </a:xfrm>
              </p:grpSpPr>
              <p:sp>
                <p:nvSpPr>
                  <p:cNvPr id="63552" name="Arc 247"/>
                  <p:cNvSpPr>
                    <a:spLocks/>
                  </p:cNvSpPr>
                  <p:nvPr/>
                </p:nvSpPr>
                <p:spPr bwMode="auto">
                  <a:xfrm>
                    <a:off x="4332" y="2748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63553" name="Arc 248"/>
                  <p:cNvSpPr>
                    <a:spLocks/>
                  </p:cNvSpPr>
                  <p:nvPr/>
                </p:nvSpPr>
                <p:spPr bwMode="auto">
                  <a:xfrm flipV="1">
                    <a:off x="4332" y="2837"/>
                    <a:ext cx="105" cy="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400">
                      <a:latin typeface="+mn-lt"/>
                    </a:endParaRPr>
                  </a:p>
                </p:txBody>
              </p:sp>
            </p:grpSp>
            <p:sp>
              <p:nvSpPr>
                <p:cNvPr id="63550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4332" y="2659"/>
                  <a:ext cx="0" cy="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63551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4329" y="3458"/>
                  <a:ext cx="0" cy="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sp>
            <p:nvSpPr>
              <p:cNvPr id="63542" name="Line 251"/>
              <p:cNvSpPr>
                <a:spLocks noChangeShapeType="1"/>
              </p:cNvSpPr>
              <p:nvPr/>
            </p:nvSpPr>
            <p:spPr bwMode="auto">
              <a:xfrm rot="5400000" flipH="1">
                <a:off x="810" y="2823"/>
                <a:ext cx="2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3543" name="Line 252"/>
              <p:cNvSpPr>
                <a:spLocks noChangeShapeType="1"/>
              </p:cNvSpPr>
              <p:nvPr/>
            </p:nvSpPr>
            <p:spPr bwMode="auto">
              <a:xfrm rot="5400000" flipH="1">
                <a:off x="1250" y="2823"/>
                <a:ext cx="2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3544" name="Oval 253"/>
              <p:cNvSpPr>
                <a:spLocks noChangeArrowheads="1"/>
              </p:cNvSpPr>
              <p:nvPr/>
            </p:nvSpPr>
            <p:spPr bwMode="auto">
              <a:xfrm rot="5400000">
                <a:off x="1367" y="2622"/>
                <a:ext cx="56" cy="5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40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3545" name="Oval 254"/>
              <p:cNvSpPr>
                <a:spLocks noChangeArrowheads="1"/>
              </p:cNvSpPr>
              <p:nvPr/>
            </p:nvSpPr>
            <p:spPr bwMode="auto">
              <a:xfrm rot="5400000">
                <a:off x="934" y="2622"/>
                <a:ext cx="56" cy="5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40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3534" name="Line 255"/>
            <p:cNvSpPr>
              <a:spLocks noChangeShapeType="1"/>
            </p:cNvSpPr>
            <p:nvPr/>
          </p:nvSpPr>
          <p:spPr bwMode="auto">
            <a:xfrm rot="5400000" flipH="1">
              <a:off x="4617" y="3127"/>
              <a:ext cx="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63535" name="Line 257"/>
            <p:cNvSpPr>
              <a:spLocks noChangeShapeType="1"/>
            </p:cNvSpPr>
            <p:nvPr/>
          </p:nvSpPr>
          <p:spPr bwMode="auto">
            <a:xfrm flipH="1">
              <a:off x="4109" y="3474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63536" name="Oval 258"/>
            <p:cNvSpPr>
              <a:spLocks noChangeArrowheads="1"/>
            </p:cNvSpPr>
            <p:nvPr/>
          </p:nvSpPr>
          <p:spPr bwMode="auto">
            <a:xfrm>
              <a:off x="4053" y="3439"/>
              <a:ext cx="56" cy="5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4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3537" name="Line 259"/>
            <p:cNvSpPr>
              <a:spLocks noChangeShapeType="1"/>
            </p:cNvSpPr>
            <p:nvPr/>
          </p:nvSpPr>
          <p:spPr bwMode="auto">
            <a:xfrm flipV="1">
              <a:off x="4307" y="3057"/>
              <a:ext cx="0" cy="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63538" name="Line 260"/>
            <p:cNvSpPr>
              <a:spLocks noChangeShapeType="1"/>
            </p:cNvSpPr>
            <p:nvPr/>
          </p:nvSpPr>
          <p:spPr bwMode="auto">
            <a:xfrm>
              <a:off x="4307" y="3057"/>
              <a:ext cx="3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63539" name="Oval 261"/>
            <p:cNvSpPr>
              <a:spLocks noChangeArrowheads="1"/>
            </p:cNvSpPr>
            <p:nvPr/>
          </p:nvSpPr>
          <p:spPr bwMode="auto">
            <a:xfrm>
              <a:off x="4293" y="3460"/>
              <a:ext cx="27" cy="2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4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3540" name="Text Box 365"/>
            <p:cNvSpPr txBox="1">
              <a:spLocks noChangeArrowheads="1"/>
            </p:cNvSpPr>
            <p:nvPr/>
          </p:nvSpPr>
          <p:spPr bwMode="auto">
            <a:xfrm>
              <a:off x="3344" y="2766"/>
              <a:ext cx="62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400">
                  <a:latin typeface="+mn-lt"/>
                </a:rPr>
                <a:t>5 wire</a:t>
              </a:r>
            </a:p>
            <a:p>
              <a:r>
                <a:rPr lang="en-US" sz="1400">
                  <a:latin typeface="+mn-lt"/>
                </a:rPr>
                <a:t>(Unipolar)</a:t>
              </a:r>
            </a:p>
          </p:txBody>
        </p:sp>
      </p:grpSp>
      <p:sp>
        <p:nvSpPr>
          <p:cNvPr id="63530" name="Rectangle 366"/>
          <p:cNvSpPr txBox="1">
            <a:spLocks noChangeArrowheads="1"/>
          </p:cNvSpPr>
          <p:nvPr/>
        </p:nvSpPr>
        <p:spPr bwMode="auto">
          <a:xfrm>
            <a:off x="909638" y="1357313"/>
            <a:ext cx="792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+mn-lt"/>
              </a:rPr>
              <a:t>Stepper motors can be wired for various coil configurations:</a:t>
            </a:r>
          </a:p>
        </p:txBody>
      </p:sp>
      <p:sp>
        <p:nvSpPr>
          <p:cNvPr id="63531" name="Text Box 368"/>
          <p:cNvSpPr txBox="1">
            <a:spLocks noChangeArrowheads="1"/>
          </p:cNvSpPr>
          <p:nvPr/>
        </p:nvSpPr>
        <p:spPr bwMode="auto">
          <a:xfrm>
            <a:off x="1249363" y="6138863"/>
            <a:ext cx="7009226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sz="1400">
                <a:latin typeface="+mn-lt"/>
              </a:rPr>
              <a:t>Note: To change direction of rotation, reverse wiring of </a:t>
            </a:r>
            <a:r>
              <a:rPr lang="en-US" sz="1400" b="1">
                <a:latin typeface="+mn-lt"/>
              </a:rPr>
              <a:t>one</a:t>
            </a:r>
            <a:r>
              <a:rPr lang="en-US" sz="1400">
                <a:latin typeface="+mn-lt"/>
              </a:rPr>
              <a:t> coil, not both</a:t>
            </a:r>
            <a:endParaRPr lang="en-US" sz="14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Wiring Configurations – 8 wire</a:t>
            </a:r>
            <a:endParaRPr lang="en-US"/>
          </a:p>
        </p:txBody>
      </p:sp>
      <p:grpSp>
        <p:nvGrpSpPr>
          <p:cNvPr id="64514" name="Group 87"/>
          <p:cNvGrpSpPr>
            <a:grpSpLocks/>
          </p:cNvGrpSpPr>
          <p:nvPr/>
        </p:nvGrpSpPr>
        <p:grpSpPr bwMode="auto">
          <a:xfrm>
            <a:off x="2809875" y="3752850"/>
            <a:ext cx="93663" cy="139700"/>
            <a:chOff x="4332" y="2748"/>
            <a:chExt cx="105" cy="178"/>
          </a:xfrm>
        </p:grpSpPr>
        <p:sp>
          <p:nvSpPr>
            <p:cNvPr id="64647" name="Arc 88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48" name="Arc 89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15" name="Group 90"/>
          <p:cNvGrpSpPr>
            <a:grpSpLocks/>
          </p:cNvGrpSpPr>
          <p:nvPr/>
        </p:nvGrpSpPr>
        <p:grpSpPr bwMode="auto">
          <a:xfrm>
            <a:off x="2809875" y="3892550"/>
            <a:ext cx="93663" cy="139700"/>
            <a:chOff x="4332" y="2748"/>
            <a:chExt cx="105" cy="178"/>
          </a:xfrm>
        </p:grpSpPr>
        <p:sp>
          <p:nvSpPr>
            <p:cNvPr id="64645" name="Arc 91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46" name="Arc 92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16" name="Group 93"/>
          <p:cNvGrpSpPr>
            <a:grpSpLocks/>
          </p:cNvGrpSpPr>
          <p:nvPr/>
        </p:nvGrpSpPr>
        <p:grpSpPr bwMode="auto">
          <a:xfrm>
            <a:off x="2806700" y="4162425"/>
            <a:ext cx="93663" cy="141288"/>
            <a:chOff x="4332" y="2748"/>
            <a:chExt cx="105" cy="178"/>
          </a:xfrm>
        </p:grpSpPr>
        <p:sp>
          <p:nvSpPr>
            <p:cNvPr id="64643" name="Arc 94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44" name="Arc 95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17" name="Group 96"/>
          <p:cNvGrpSpPr>
            <a:grpSpLocks/>
          </p:cNvGrpSpPr>
          <p:nvPr/>
        </p:nvGrpSpPr>
        <p:grpSpPr bwMode="auto">
          <a:xfrm>
            <a:off x="2806700" y="4302125"/>
            <a:ext cx="93663" cy="139700"/>
            <a:chOff x="4332" y="2748"/>
            <a:chExt cx="105" cy="178"/>
          </a:xfrm>
        </p:grpSpPr>
        <p:sp>
          <p:nvSpPr>
            <p:cNvPr id="64641" name="Arc 97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42" name="Arc 98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64518" name="Line 99"/>
          <p:cNvSpPr>
            <a:spLocks noChangeShapeType="1"/>
          </p:cNvSpPr>
          <p:nvPr/>
        </p:nvSpPr>
        <p:spPr bwMode="auto">
          <a:xfrm flipH="1">
            <a:off x="2351088" y="4579938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19" name="Line 100"/>
          <p:cNvSpPr>
            <a:spLocks noChangeShapeType="1"/>
          </p:cNvSpPr>
          <p:nvPr/>
        </p:nvSpPr>
        <p:spPr bwMode="auto">
          <a:xfrm flipH="1">
            <a:off x="2344738" y="3613150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20" name="Oval 101"/>
          <p:cNvSpPr>
            <a:spLocks noChangeArrowheads="1"/>
          </p:cNvSpPr>
          <p:nvPr/>
        </p:nvSpPr>
        <p:spPr bwMode="auto">
          <a:xfrm>
            <a:off x="2255838" y="35687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21" name="Oval 102"/>
          <p:cNvSpPr>
            <a:spLocks noChangeArrowheads="1"/>
          </p:cNvSpPr>
          <p:nvPr/>
        </p:nvSpPr>
        <p:spPr bwMode="auto">
          <a:xfrm>
            <a:off x="2262188" y="452437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64522" name="Group 103"/>
          <p:cNvGrpSpPr>
            <a:grpSpLocks/>
          </p:cNvGrpSpPr>
          <p:nvPr/>
        </p:nvGrpSpPr>
        <p:grpSpPr bwMode="auto">
          <a:xfrm rot="5400000">
            <a:off x="3794919" y="3467894"/>
            <a:ext cx="93662" cy="139700"/>
            <a:chOff x="4332" y="2748"/>
            <a:chExt cx="105" cy="178"/>
          </a:xfrm>
        </p:grpSpPr>
        <p:sp>
          <p:nvSpPr>
            <p:cNvPr id="64639" name="Arc 104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40" name="Arc 105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23" name="Group 106"/>
          <p:cNvGrpSpPr>
            <a:grpSpLocks/>
          </p:cNvGrpSpPr>
          <p:nvPr/>
        </p:nvGrpSpPr>
        <p:grpSpPr bwMode="auto">
          <a:xfrm rot="5400000">
            <a:off x="3655219" y="3467894"/>
            <a:ext cx="93662" cy="139700"/>
            <a:chOff x="4332" y="2748"/>
            <a:chExt cx="105" cy="178"/>
          </a:xfrm>
        </p:grpSpPr>
        <p:sp>
          <p:nvSpPr>
            <p:cNvPr id="64637" name="Arc 107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38" name="Arc 108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24" name="Group 109"/>
          <p:cNvGrpSpPr>
            <a:grpSpLocks/>
          </p:cNvGrpSpPr>
          <p:nvPr/>
        </p:nvGrpSpPr>
        <p:grpSpPr bwMode="auto">
          <a:xfrm rot="5400000">
            <a:off x="3373438" y="3454400"/>
            <a:ext cx="93662" cy="141288"/>
            <a:chOff x="4332" y="2748"/>
            <a:chExt cx="105" cy="178"/>
          </a:xfrm>
        </p:grpSpPr>
        <p:sp>
          <p:nvSpPr>
            <p:cNvPr id="64635" name="Arc 110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36" name="Arc 111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25" name="Group 112"/>
          <p:cNvGrpSpPr>
            <a:grpSpLocks/>
          </p:cNvGrpSpPr>
          <p:nvPr/>
        </p:nvGrpSpPr>
        <p:grpSpPr bwMode="auto">
          <a:xfrm rot="5400000">
            <a:off x="3236119" y="3455194"/>
            <a:ext cx="93662" cy="139700"/>
            <a:chOff x="4332" y="2748"/>
            <a:chExt cx="105" cy="178"/>
          </a:xfrm>
        </p:grpSpPr>
        <p:sp>
          <p:nvSpPr>
            <p:cNvPr id="64633" name="Arc 113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34" name="Arc 114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64526" name="Line 115"/>
          <p:cNvSpPr>
            <a:spLocks noChangeShapeType="1"/>
          </p:cNvSpPr>
          <p:nvPr/>
        </p:nvSpPr>
        <p:spPr bwMode="auto">
          <a:xfrm rot="5400000" flipH="1">
            <a:off x="2844800" y="3244850"/>
            <a:ext cx="4587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27" name="Line 116"/>
          <p:cNvSpPr>
            <a:spLocks noChangeShapeType="1"/>
          </p:cNvSpPr>
          <p:nvPr/>
        </p:nvSpPr>
        <p:spPr bwMode="auto">
          <a:xfrm rot="5400000" flipH="1">
            <a:off x="3822700" y="3257550"/>
            <a:ext cx="4587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28" name="Oval 117"/>
          <p:cNvSpPr>
            <a:spLocks noChangeArrowheads="1"/>
          </p:cNvSpPr>
          <p:nvPr/>
        </p:nvSpPr>
        <p:spPr bwMode="auto">
          <a:xfrm rot="5400000">
            <a:off x="4006850" y="29400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29" name="Oval 118"/>
          <p:cNvSpPr>
            <a:spLocks noChangeArrowheads="1"/>
          </p:cNvSpPr>
          <p:nvPr/>
        </p:nvSpPr>
        <p:spPr bwMode="auto">
          <a:xfrm rot="5400000">
            <a:off x="3040063" y="2927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30" name="Line 119"/>
          <p:cNvSpPr>
            <a:spLocks noChangeShapeType="1"/>
          </p:cNvSpPr>
          <p:nvPr/>
        </p:nvSpPr>
        <p:spPr bwMode="auto">
          <a:xfrm flipH="1">
            <a:off x="2347913" y="4160838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31" name="Oval 120"/>
          <p:cNvSpPr>
            <a:spLocks noChangeArrowheads="1"/>
          </p:cNvSpPr>
          <p:nvPr/>
        </p:nvSpPr>
        <p:spPr bwMode="auto">
          <a:xfrm>
            <a:off x="2259013" y="41163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32" name="Line 121"/>
          <p:cNvSpPr>
            <a:spLocks noChangeShapeType="1"/>
          </p:cNvSpPr>
          <p:nvPr/>
        </p:nvSpPr>
        <p:spPr bwMode="auto">
          <a:xfrm flipH="1">
            <a:off x="2344738" y="4033838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33" name="Oval 122"/>
          <p:cNvSpPr>
            <a:spLocks noChangeArrowheads="1"/>
          </p:cNvSpPr>
          <p:nvPr/>
        </p:nvSpPr>
        <p:spPr bwMode="auto">
          <a:xfrm>
            <a:off x="2255838" y="39893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34" name="Line 123"/>
          <p:cNvSpPr>
            <a:spLocks noChangeShapeType="1"/>
          </p:cNvSpPr>
          <p:nvPr/>
        </p:nvSpPr>
        <p:spPr bwMode="auto">
          <a:xfrm rot="5400000" flipH="1">
            <a:off x="3403600" y="3257550"/>
            <a:ext cx="4587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35" name="Oval 124"/>
          <p:cNvSpPr>
            <a:spLocks noChangeArrowheads="1"/>
          </p:cNvSpPr>
          <p:nvPr/>
        </p:nvSpPr>
        <p:spPr bwMode="auto">
          <a:xfrm rot="5400000">
            <a:off x="3587750" y="29400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36" name="Line 125"/>
          <p:cNvSpPr>
            <a:spLocks noChangeShapeType="1"/>
          </p:cNvSpPr>
          <p:nvPr/>
        </p:nvSpPr>
        <p:spPr bwMode="auto">
          <a:xfrm rot="5400000" flipH="1">
            <a:off x="3262313" y="3248025"/>
            <a:ext cx="4587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37" name="Oval 126"/>
          <p:cNvSpPr>
            <a:spLocks noChangeArrowheads="1"/>
          </p:cNvSpPr>
          <p:nvPr/>
        </p:nvSpPr>
        <p:spPr bwMode="auto">
          <a:xfrm rot="5400000">
            <a:off x="3446463" y="2930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64538" name="Group 127"/>
          <p:cNvGrpSpPr>
            <a:grpSpLocks/>
          </p:cNvGrpSpPr>
          <p:nvPr/>
        </p:nvGrpSpPr>
        <p:grpSpPr bwMode="auto">
          <a:xfrm rot="5400000">
            <a:off x="3934619" y="3467894"/>
            <a:ext cx="93662" cy="139700"/>
            <a:chOff x="4332" y="2748"/>
            <a:chExt cx="105" cy="178"/>
          </a:xfrm>
        </p:grpSpPr>
        <p:sp>
          <p:nvSpPr>
            <p:cNvPr id="64631" name="Arc 128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32" name="Arc 129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39" name="Group 130"/>
          <p:cNvGrpSpPr>
            <a:grpSpLocks/>
          </p:cNvGrpSpPr>
          <p:nvPr/>
        </p:nvGrpSpPr>
        <p:grpSpPr bwMode="auto">
          <a:xfrm rot="5400000">
            <a:off x="3096419" y="3455194"/>
            <a:ext cx="93662" cy="139700"/>
            <a:chOff x="4332" y="2748"/>
            <a:chExt cx="105" cy="178"/>
          </a:xfrm>
        </p:grpSpPr>
        <p:sp>
          <p:nvSpPr>
            <p:cNvPr id="64629" name="Arc 131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30" name="Arc 132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40" name="Group 133"/>
          <p:cNvGrpSpPr>
            <a:grpSpLocks/>
          </p:cNvGrpSpPr>
          <p:nvPr/>
        </p:nvGrpSpPr>
        <p:grpSpPr bwMode="auto">
          <a:xfrm>
            <a:off x="2809875" y="3613150"/>
            <a:ext cx="93663" cy="139700"/>
            <a:chOff x="4332" y="2748"/>
            <a:chExt cx="105" cy="178"/>
          </a:xfrm>
        </p:grpSpPr>
        <p:sp>
          <p:nvSpPr>
            <p:cNvPr id="64627" name="Arc 134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28" name="Arc 135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41" name="Group 136"/>
          <p:cNvGrpSpPr>
            <a:grpSpLocks/>
          </p:cNvGrpSpPr>
          <p:nvPr/>
        </p:nvGrpSpPr>
        <p:grpSpPr bwMode="auto">
          <a:xfrm>
            <a:off x="2803525" y="4441825"/>
            <a:ext cx="93663" cy="139700"/>
            <a:chOff x="4332" y="2748"/>
            <a:chExt cx="105" cy="178"/>
          </a:xfrm>
        </p:grpSpPr>
        <p:sp>
          <p:nvSpPr>
            <p:cNvPr id="64625" name="Arc 137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26" name="Arc 138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64542" name="Text Box 140"/>
          <p:cNvSpPr txBox="1">
            <a:spLocks noChangeArrowheads="1"/>
          </p:cNvSpPr>
          <p:nvPr/>
        </p:nvSpPr>
        <p:spPr bwMode="auto">
          <a:xfrm>
            <a:off x="1266825" y="2822575"/>
            <a:ext cx="651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>
                <a:latin typeface="+mn-lt"/>
              </a:rPr>
              <a:t>Series</a:t>
            </a:r>
          </a:p>
        </p:txBody>
      </p:sp>
      <p:sp>
        <p:nvSpPr>
          <p:cNvPr id="64543" name="Rectangle 190"/>
          <p:cNvSpPr txBox="1">
            <a:spLocks noChangeArrowheads="1"/>
          </p:cNvSpPr>
          <p:nvPr/>
        </p:nvSpPr>
        <p:spPr bwMode="auto">
          <a:xfrm>
            <a:off x="1104900" y="1624013"/>
            <a:ext cx="8707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alibri" pitchFamily="34" charset="0"/>
              </a:rPr>
              <a:t>When using 8 wire motor in bipolar configuration, can be either series or parallel</a:t>
            </a:r>
          </a:p>
        </p:txBody>
      </p:sp>
      <p:grpSp>
        <p:nvGrpSpPr>
          <p:cNvPr id="64544" name="Group 192"/>
          <p:cNvGrpSpPr>
            <a:grpSpLocks/>
          </p:cNvGrpSpPr>
          <p:nvPr/>
        </p:nvGrpSpPr>
        <p:grpSpPr bwMode="auto">
          <a:xfrm>
            <a:off x="6638925" y="3697288"/>
            <a:ext cx="93663" cy="139700"/>
            <a:chOff x="4332" y="2748"/>
            <a:chExt cx="105" cy="178"/>
          </a:xfrm>
        </p:grpSpPr>
        <p:sp>
          <p:nvSpPr>
            <p:cNvPr id="64623" name="Arc 193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24" name="Arc 194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45" name="Group 195"/>
          <p:cNvGrpSpPr>
            <a:grpSpLocks/>
          </p:cNvGrpSpPr>
          <p:nvPr/>
        </p:nvGrpSpPr>
        <p:grpSpPr bwMode="auto">
          <a:xfrm>
            <a:off x="6638925" y="3836988"/>
            <a:ext cx="93663" cy="139700"/>
            <a:chOff x="4332" y="2748"/>
            <a:chExt cx="105" cy="178"/>
          </a:xfrm>
        </p:grpSpPr>
        <p:sp>
          <p:nvSpPr>
            <p:cNvPr id="64621" name="Arc 196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22" name="Arc 197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46" name="Group 198"/>
          <p:cNvGrpSpPr>
            <a:grpSpLocks/>
          </p:cNvGrpSpPr>
          <p:nvPr/>
        </p:nvGrpSpPr>
        <p:grpSpPr bwMode="auto">
          <a:xfrm>
            <a:off x="6635750" y="4106863"/>
            <a:ext cx="93663" cy="141287"/>
            <a:chOff x="4332" y="2748"/>
            <a:chExt cx="105" cy="178"/>
          </a:xfrm>
        </p:grpSpPr>
        <p:sp>
          <p:nvSpPr>
            <p:cNvPr id="64619" name="Arc 199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20" name="Arc 200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47" name="Group 201"/>
          <p:cNvGrpSpPr>
            <a:grpSpLocks/>
          </p:cNvGrpSpPr>
          <p:nvPr/>
        </p:nvGrpSpPr>
        <p:grpSpPr bwMode="auto">
          <a:xfrm>
            <a:off x="6635750" y="4246563"/>
            <a:ext cx="93663" cy="139700"/>
            <a:chOff x="4332" y="2748"/>
            <a:chExt cx="105" cy="178"/>
          </a:xfrm>
        </p:grpSpPr>
        <p:sp>
          <p:nvSpPr>
            <p:cNvPr id="64617" name="Arc 202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18" name="Arc 203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64548" name="Line 204"/>
          <p:cNvSpPr>
            <a:spLocks noChangeShapeType="1"/>
          </p:cNvSpPr>
          <p:nvPr/>
        </p:nvSpPr>
        <p:spPr bwMode="auto">
          <a:xfrm flipH="1">
            <a:off x="6180138" y="4524375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49" name="Line 205"/>
          <p:cNvSpPr>
            <a:spLocks noChangeShapeType="1"/>
          </p:cNvSpPr>
          <p:nvPr/>
        </p:nvSpPr>
        <p:spPr bwMode="auto">
          <a:xfrm flipH="1">
            <a:off x="6173788" y="3557588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50" name="Oval 206"/>
          <p:cNvSpPr>
            <a:spLocks noChangeArrowheads="1"/>
          </p:cNvSpPr>
          <p:nvPr/>
        </p:nvSpPr>
        <p:spPr bwMode="auto">
          <a:xfrm>
            <a:off x="6084888" y="35131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51" name="Oval 207"/>
          <p:cNvSpPr>
            <a:spLocks noChangeArrowheads="1"/>
          </p:cNvSpPr>
          <p:nvPr/>
        </p:nvSpPr>
        <p:spPr bwMode="auto">
          <a:xfrm>
            <a:off x="6091238" y="44688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64552" name="Group 208"/>
          <p:cNvGrpSpPr>
            <a:grpSpLocks/>
          </p:cNvGrpSpPr>
          <p:nvPr/>
        </p:nvGrpSpPr>
        <p:grpSpPr bwMode="auto">
          <a:xfrm rot="5400000">
            <a:off x="7623968" y="3412332"/>
            <a:ext cx="93663" cy="139700"/>
            <a:chOff x="4332" y="2748"/>
            <a:chExt cx="105" cy="178"/>
          </a:xfrm>
        </p:grpSpPr>
        <p:sp>
          <p:nvSpPr>
            <p:cNvPr id="64615" name="Arc 209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16" name="Arc 210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53" name="Group 211"/>
          <p:cNvGrpSpPr>
            <a:grpSpLocks/>
          </p:cNvGrpSpPr>
          <p:nvPr/>
        </p:nvGrpSpPr>
        <p:grpSpPr bwMode="auto">
          <a:xfrm rot="5400000">
            <a:off x="7484268" y="3412332"/>
            <a:ext cx="93663" cy="139700"/>
            <a:chOff x="4332" y="2748"/>
            <a:chExt cx="105" cy="178"/>
          </a:xfrm>
        </p:grpSpPr>
        <p:sp>
          <p:nvSpPr>
            <p:cNvPr id="64613" name="Arc 212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14" name="Arc 213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54" name="Group 214"/>
          <p:cNvGrpSpPr>
            <a:grpSpLocks/>
          </p:cNvGrpSpPr>
          <p:nvPr/>
        </p:nvGrpSpPr>
        <p:grpSpPr bwMode="auto">
          <a:xfrm rot="5400000">
            <a:off x="7202487" y="3398838"/>
            <a:ext cx="93663" cy="141288"/>
            <a:chOff x="4332" y="2748"/>
            <a:chExt cx="105" cy="178"/>
          </a:xfrm>
        </p:grpSpPr>
        <p:sp>
          <p:nvSpPr>
            <p:cNvPr id="64611" name="Arc 215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12" name="Arc 216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55" name="Group 217"/>
          <p:cNvGrpSpPr>
            <a:grpSpLocks/>
          </p:cNvGrpSpPr>
          <p:nvPr/>
        </p:nvGrpSpPr>
        <p:grpSpPr bwMode="auto">
          <a:xfrm rot="5400000">
            <a:off x="7065168" y="3399632"/>
            <a:ext cx="93663" cy="139700"/>
            <a:chOff x="4332" y="2748"/>
            <a:chExt cx="105" cy="178"/>
          </a:xfrm>
        </p:grpSpPr>
        <p:sp>
          <p:nvSpPr>
            <p:cNvPr id="64609" name="Arc 218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10" name="Arc 219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64556" name="Line 220"/>
          <p:cNvSpPr>
            <a:spLocks noChangeShapeType="1"/>
          </p:cNvSpPr>
          <p:nvPr/>
        </p:nvSpPr>
        <p:spPr bwMode="auto">
          <a:xfrm rot="5400000" flipH="1">
            <a:off x="6673850" y="3189288"/>
            <a:ext cx="4587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57" name="Line 221"/>
          <p:cNvSpPr>
            <a:spLocks noChangeShapeType="1"/>
          </p:cNvSpPr>
          <p:nvPr/>
        </p:nvSpPr>
        <p:spPr bwMode="auto">
          <a:xfrm rot="5400000" flipH="1">
            <a:off x="7651750" y="3201988"/>
            <a:ext cx="4587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58" name="Oval 222"/>
          <p:cNvSpPr>
            <a:spLocks noChangeArrowheads="1"/>
          </p:cNvSpPr>
          <p:nvPr/>
        </p:nvSpPr>
        <p:spPr bwMode="auto">
          <a:xfrm rot="5400000">
            <a:off x="7835900" y="28844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59" name="Oval 223"/>
          <p:cNvSpPr>
            <a:spLocks noChangeArrowheads="1"/>
          </p:cNvSpPr>
          <p:nvPr/>
        </p:nvSpPr>
        <p:spPr bwMode="auto">
          <a:xfrm rot="5400000">
            <a:off x="6869113" y="28717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60" name="Line 224"/>
          <p:cNvSpPr>
            <a:spLocks noChangeShapeType="1"/>
          </p:cNvSpPr>
          <p:nvPr/>
        </p:nvSpPr>
        <p:spPr bwMode="auto">
          <a:xfrm flipH="1">
            <a:off x="6176963" y="4105275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61" name="Oval 225"/>
          <p:cNvSpPr>
            <a:spLocks noChangeArrowheads="1"/>
          </p:cNvSpPr>
          <p:nvPr/>
        </p:nvSpPr>
        <p:spPr bwMode="auto">
          <a:xfrm>
            <a:off x="6088063" y="40608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62" name="Line 226"/>
          <p:cNvSpPr>
            <a:spLocks noChangeShapeType="1"/>
          </p:cNvSpPr>
          <p:nvPr/>
        </p:nvSpPr>
        <p:spPr bwMode="auto">
          <a:xfrm flipH="1">
            <a:off x="6173788" y="3978275"/>
            <a:ext cx="45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63" name="Oval 227"/>
          <p:cNvSpPr>
            <a:spLocks noChangeArrowheads="1"/>
          </p:cNvSpPr>
          <p:nvPr/>
        </p:nvSpPr>
        <p:spPr bwMode="auto">
          <a:xfrm>
            <a:off x="6084888" y="39338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64" name="Line 228"/>
          <p:cNvSpPr>
            <a:spLocks noChangeShapeType="1"/>
          </p:cNvSpPr>
          <p:nvPr/>
        </p:nvSpPr>
        <p:spPr bwMode="auto">
          <a:xfrm rot="5400000" flipH="1">
            <a:off x="7232650" y="3201988"/>
            <a:ext cx="4587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65" name="Oval 229"/>
          <p:cNvSpPr>
            <a:spLocks noChangeArrowheads="1"/>
          </p:cNvSpPr>
          <p:nvPr/>
        </p:nvSpPr>
        <p:spPr bwMode="auto">
          <a:xfrm rot="5400000">
            <a:off x="7416800" y="28844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66" name="Line 230"/>
          <p:cNvSpPr>
            <a:spLocks noChangeShapeType="1"/>
          </p:cNvSpPr>
          <p:nvPr/>
        </p:nvSpPr>
        <p:spPr bwMode="auto">
          <a:xfrm rot="5400000" flipH="1">
            <a:off x="7091363" y="3192463"/>
            <a:ext cx="4587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67" name="Oval 231"/>
          <p:cNvSpPr>
            <a:spLocks noChangeArrowheads="1"/>
          </p:cNvSpPr>
          <p:nvPr/>
        </p:nvSpPr>
        <p:spPr bwMode="auto">
          <a:xfrm rot="5400000">
            <a:off x="7275513" y="287496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64568" name="Group 232"/>
          <p:cNvGrpSpPr>
            <a:grpSpLocks/>
          </p:cNvGrpSpPr>
          <p:nvPr/>
        </p:nvGrpSpPr>
        <p:grpSpPr bwMode="auto">
          <a:xfrm rot="5400000">
            <a:off x="7763668" y="3412332"/>
            <a:ext cx="93663" cy="139700"/>
            <a:chOff x="4332" y="2748"/>
            <a:chExt cx="105" cy="178"/>
          </a:xfrm>
        </p:grpSpPr>
        <p:sp>
          <p:nvSpPr>
            <p:cNvPr id="64607" name="Arc 233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08" name="Arc 234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69" name="Group 235"/>
          <p:cNvGrpSpPr>
            <a:grpSpLocks/>
          </p:cNvGrpSpPr>
          <p:nvPr/>
        </p:nvGrpSpPr>
        <p:grpSpPr bwMode="auto">
          <a:xfrm rot="5400000">
            <a:off x="6925468" y="3399632"/>
            <a:ext cx="93663" cy="139700"/>
            <a:chOff x="4332" y="2748"/>
            <a:chExt cx="105" cy="178"/>
          </a:xfrm>
        </p:grpSpPr>
        <p:sp>
          <p:nvSpPr>
            <p:cNvPr id="64605" name="Arc 236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06" name="Arc 237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70" name="Group 238"/>
          <p:cNvGrpSpPr>
            <a:grpSpLocks/>
          </p:cNvGrpSpPr>
          <p:nvPr/>
        </p:nvGrpSpPr>
        <p:grpSpPr bwMode="auto">
          <a:xfrm>
            <a:off x="6638925" y="3557588"/>
            <a:ext cx="93663" cy="139700"/>
            <a:chOff x="4332" y="2748"/>
            <a:chExt cx="105" cy="178"/>
          </a:xfrm>
        </p:grpSpPr>
        <p:sp>
          <p:nvSpPr>
            <p:cNvPr id="64603" name="Arc 239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04" name="Arc 240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64571" name="Group 241"/>
          <p:cNvGrpSpPr>
            <a:grpSpLocks/>
          </p:cNvGrpSpPr>
          <p:nvPr/>
        </p:nvGrpSpPr>
        <p:grpSpPr bwMode="auto">
          <a:xfrm>
            <a:off x="6632575" y="4386263"/>
            <a:ext cx="93663" cy="139700"/>
            <a:chOff x="4332" y="2748"/>
            <a:chExt cx="105" cy="178"/>
          </a:xfrm>
        </p:grpSpPr>
        <p:sp>
          <p:nvSpPr>
            <p:cNvPr id="64601" name="Arc 242"/>
            <p:cNvSpPr>
              <a:spLocks/>
            </p:cNvSpPr>
            <p:nvPr/>
          </p:nvSpPr>
          <p:spPr bwMode="auto">
            <a:xfrm>
              <a:off x="4332" y="2748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64602" name="Arc 243"/>
            <p:cNvSpPr>
              <a:spLocks/>
            </p:cNvSpPr>
            <p:nvPr/>
          </p:nvSpPr>
          <p:spPr bwMode="auto">
            <a:xfrm flipV="1">
              <a:off x="4332" y="2837"/>
              <a:ext cx="105" cy="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64572" name="Text Box 244"/>
          <p:cNvSpPr txBox="1">
            <a:spLocks noChangeArrowheads="1"/>
          </p:cNvSpPr>
          <p:nvPr/>
        </p:nvSpPr>
        <p:spPr bwMode="auto">
          <a:xfrm>
            <a:off x="5095875" y="2767013"/>
            <a:ext cx="7609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>
                <a:latin typeface="+mn-lt"/>
              </a:rPr>
              <a:t>Parallel</a:t>
            </a:r>
          </a:p>
        </p:txBody>
      </p:sp>
      <p:sp>
        <p:nvSpPr>
          <p:cNvPr id="64573" name="Line 245"/>
          <p:cNvSpPr>
            <a:spLocks noChangeShapeType="1"/>
          </p:cNvSpPr>
          <p:nvPr/>
        </p:nvSpPr>
        <p:spPr bwMode="auto">
          <a:xfrm flipH="1">
            <a:off x="1630363" y="4570413"/>
            <a:ext cx="623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74" name="Line 246"/>
          <p:cNvSpPr>
            <a:spLocks noChangeShapeType="1"/>
          </p:cNvSpPr>
          <p:nvPr/>
        </p:nvSpPr>
        <p:spPr bwMode="auto">
          <a:xfrm flipH="1">
            <a:off x="1616075" y="3613150"/>
            <a:ext cx="642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75" name="Line 247"/>
          <p:cNvSpPr>
            <a:spLocks noChangeShapeType="1"/>
          </p:cNvSpPr>
          <p:nvPr/>
        </p:nvSpPr>
        <p:spPr bwMode="auto">
          <a:xfrm flipV="1">
            <a:off x="3078163" y="2678113"/>
            <a:ext cx="1587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4576" name="Line 248"/>
          <p:cNvSpPr>
            <a:spLocks noChangeShapeType="1"/>
          </p:cNvSpPr>
          <p:nvPr/>
        </p:nvSpPr>
        <p:spPr bwMode="auto">
          <a:xfrm flipV="1">
            <a:off x="4049713" y="2646363"/>
            <a:ext cx="1587" cy="290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64577" name="Group 253"/>
          <p:cNvGrpSpPr>
            <a:grpSpLocks/>
          </p:cNvGrpSpPr>
          <p:nvPr/>
        </p:nvGrpSpPr>
        <p:grpSpPr bwMode="auto">
          <a:xfrm>
            <a:off x="2111375" y="4037013"/>
            <a:ext cx="142875" cy="128587"/>
            <a:chOff x="984" y="2145"/>
            <a:chExt cx="90" cy="81"/>
          </a:xfrm>
        </p:grpSpPr>
        <p:sp>
          <p:nvSpPr>
            <p:cNvPr id="64598" name="Line 250"/>
            <p:cNvSpPr>
              <a:spLocks noChangeShapeType="1"/>
            </p:cNvSpPr>
            <p:nvPr/>
          </p:nvSpPr>
          <p:spPr bwMode="auto">
            <a:xfrm flipH="1">
              <a:off x="987" y="2145"/>
              <a:ext cx="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99" name="Line 251"/>
            <p:cNvSpPr>
              <a:spLocks noChangeShapeType="1"/>
            </p:cNvSpPr>
            <p:nvPr/>
          </p:nvSpPr>
          <p:spPr bwMode="auto">
            <a:xfrm flipH="1">
              <a:off x="984" y="2226"/>
              <a:ext cx="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600" name="Line 252"/>
            <p:cNvSpPr>
              <a:spLocks noChangeShapeType="1"/>
            </p:cNvSpPr>
            <p:nvPr/>
          </p:nvSpPr>
          <p:spPr bwMode="auto">
            <a:xfrm>
              <a:off x="987" y="2145"/>
              <a:ext cx="0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64578" name="Group 254"/>
          <p:cNvGrpSpPr>
            <a:grpSpLocks/>
          </p:cNvGrpSpPr>
          <p:nvPr/>
        </p:nvGrpSpPr>
        <p:grpSpPr bwMode="auto">
          <a:xfrm rot="5400000">
            <a:off x="3479006" y="2780507"/>
            <a:ext cx="161925" cy="157162"/>
            <a:chOff x="984" y="2132"/>
            <a:chExt cx="93" cy="99"/>
          </a:xfrm>
        </p:grpSpPr>
        <p:sp>
          <p:nvSpPr>
            <p:cNvPr id="64595" name="Line 255"/>
            <p:cNvSpPr>
              <a:spLocks noChangeShapeType="1"/>
            </p:cNvSpPr>
            <p:nvPr/>
          </p:nvSpPr>
          <p:spPr bwMode="auto">
            <a:xfrm flipH="1">
              <a:off x="990" y="2136"/>
              <a:ext cx="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96" name="Line 256"/>
            <p:cNvSpPr>
              <a:spLocks noChangeShapeType="1"/>
            </p:cNvSpPr>
            <p:nvPr/>
          </p:nvSpPr>
          <p:spPr bwMode="auto">
            <a:xfrm flipH="1">
              <a:off x="984" y="2226"/>
              <a:ext cx="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97" name="Line 257"/>
            <p:cNvSpPr>
              <a:spLocks noChangeShapeType="1"/>
            </p:cNvSpPr>
            <p:nvPr/>
          </p:nvSpPr>
          <p:spPr bwMode="auto">
            <a:xfrm>
              <a:off x="987" y="2132"/>
              <a:ext cx="0" cy="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64579" name="Group 264"/>
          <p:cNvGrpSpPr>
            <a:grpSpLocks/>
          </p:cNvGrpSpPr>
          <p:nvPr/>
        </p:nvGrpSpPr>
        <p:grpSpPr bwMode="auto">
          <a:xfrm>
            <a:off x="5607050" y="3551238"/>
            <a:ext cx="490538" cy="971550"/>
            <a:chOff x="3186" y="1839"/>
            <a:chExt cx="309" cy="612"/>
          </a:xfrm>
        </p:grpSpPr>
        <p:sp>
          <p:nvSpPr>
            <p:cNvPr id="64589" name="Line 258"/>
            <p:cNvSpPr>
              <a:spLocks noChangeShapeType="1"/>
            </p:cNvSpPr>
            <p:nvPr/>
          </p:nvSpPr>
          <p:spPr bwMode="auto">
            <a:xfrm>
              <a:off x="3186" y="2445"/>
              <a:ext cx="3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90" name="Line 259"/>
            <p:cNvSpPr>
              <a:spLocks noChangeShapeType="1"/>
            </p:cNvSpPr>
            <p:nvPr/>
          </p:nvSpPr>
          <p:spPr bwMode="auto">
            <a:xfrm>
              <a:off x="3189" y="1845"/>
              <a:ext cx="3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91" name="Line 260"/>
            <p:cNvSpPr>
              <a:spLocks noChangeShapeType="1"/>
            </p:cNvSpPr>
            <p:nvPr/>
          </p:nvSpPr>
          <p:spPr bwMode="auto">
            <a:xfrm flipH="1">
              <a:off x="3414" y="2190"/>
              <a:ext cx="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92" name="Line 261"/>
            <p:cNvSpPr>
              <a:spLocks noChangeShapeType="1"/>
            </p:cNvSpPr>
            <p:nvPr/>
          </p:nvSpPr>
          <p:spPr bwMode="auto">
            <a:xfrm flipV="1">
              <a:off x="3414" y="1839"/>
              <a:ext cx="0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93" name="Line 262"/>
            <p:cNvSpPr>
              <a:spLocks noChangeShapeType="1"/>
            </p:cNvSpPr>
            <p:nvPr/>
          </p:nvSpPr>
          <p:spPr bwMode="auto">
            <a:xfrm flipH="1">
              <a:off x="3447" y="2106"/>
              <a:ext cx="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94" name="Line 263"/>
            <p:cNvSpPr>
              <a:spLocks noChangeShapeType="1"/>
            </p:cNvSpPr>
            <p:nvPr/>
          </p:nvSpPr>
          <p:spPr bwMode="auto">
            <a:xfrm>
              <a:off x="3447" y="2106"/>
              <a:ext cx="0" cy="3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64580" name="Group 265"/>
          <p:cNvGrpSpPr>
            <a:grpSpLocks/>
          </p:cNvGrpSpPr>
          <p:nvPr/>
        </p:nvGrpSpPr>
        <p:grpSpPr bwMode="auto">
          <a:xfrm rot="5400000">
            <a:off x="7221538" y="2239963"/>
            <a:ext cx="330200" cy="971550"/>
            <a:chOff x="3174" y="1839"/>
            <a:chExt cx="321" cy="612"/>
          </a:xfrm>
        </p:grpSpPr>
        <p:sp>
          <p:nvSpPr>
            <p:cNvPr id="64583" name="Line 266"/>
            <p:cNvSpPr>
              <a:spLocks noChangeShapeType="1"/>
            </p:cNvSpPr>
            <p:nvPr/>
          </p:nvSpPr>
          <p:spPr bwMode="auto">
            <a:xfrm>
              <a:off x="3174" y="2445"/>
              <a:ext cx="3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84" name="Line 267"/>
            <p:cNvSpPr>
              <a:spLocks noChangeShapeType="1"/>
            </p:cNvSpPr>
            <p:nvPr/>
          </p:nvSpPr>
          <p:spPr bwMode="auto">
            <a:xfrm>
              <a:off x="3189" y="1845"/>
              <a:ext cx="3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85" name="Line 268"/>
            <p:cNvSpPr>
              <a:spLocks noChangeShapeType="1"/>
            </p:cNvSpPr>
            <p:nvPr/>
          </p:nvSpPr>
          <p:spPr bwMode="auto">
            <a:xfrm flipH="1">
              <a:off x="3368" y="2190"/>
              <a:ext cx="1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86" name="Line 269"/>
            <p:cNvSpPr>
              <a:spLocks noChangeShapeType="1"/>
            </p:cNvSpPr>
            <p:nvPr/>
          </p:nvSpPr>
          <p:spPr bwMode="auto">
            <a:xfrm flipV="1">
              <a:off x="3377" y="1839"/>
              <a:ext cx="0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87" name="Line 270"/>
            <p:cNvSpPr>
              <a:spLocks noChangeShapeType="1"/>
            </p:cNvSpPr>
            <p:nvPr/>
          </p:nvSpPr>
          <p:spPr bwMode="auto">
            <a:xfrm flipH="1">
              <a:off x="3447" y="2106"/>
              <a:ext cx="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64588" name="Line 271"/>
            <p:cNvSpPr>
              <a:spLocks noChangeShapeType="1"/>
            </p:cNvSpPr>
            <p:nvPr/>
          </p:nvSpPr>
          <p:spPr bwMode="auto">
            <a:xfrm>
              <a:off x="3447" y="2106"/>
              <a:ext cx="0" cy="3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4581" name="Rectangle 272"/>
          <p:cNvSpPr>
            <a:spLocks noChangeArrowheads="1"/>
          </p:cNvSpPr>
          <p:nvPr/>
        </p:nvSpPr>
        <p:spPr bwMode="auto">
          <a:xfrm>
            <a:off x="1165225" y="5183188"/>
            <a:ext cx="34988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r>
              <a:rPr lang="en-US" sz="1400" dirty="0">
                <a:latin typeface="+mn-lt"/>
              </a:rPr>
              <a:t>Less current required for given torque</a:t>
            </a:r>
          </a:p>
        </p:txBody>
      </p:sp>
      <p:sp>
        <p:nvSpPr>
          <p:cNvPr id="64582" name="Rectangle 273"/>
          <p:cNvSpPr>
            <a:spLocks noChangeArrowheads="1"/>
          </p:cNvSpPr>
          <p:nvPr/>
        </p:nvSpPr>
        <p:spPr bwMode="auto">
          <a:xfrm>
            <a:off x="5029200" y="5137150"/>
            <a:ext cx="3705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r>
              <a:rPr lang="en-US" sz="1400" dirty="0">
                <a:latin typeface="+mn-lt"/>
              </a:rPr>
              <a:t>Less inductance, able to switch current faster (faster stepping)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E3BB-8159-DB97-82CB-628D7103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Fast Stepping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E132C4-368F-E35E-2C45-89D6D99A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94" y="1313434"/>
            <a:ext cx="10515596" cy="237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Fast stepping requires fast (sharply rising/falling) step pulses</a:t>
            </a:r>
          </a:p>
          <a:p>
            <a:pPr lvl="1"/>
            <a:r>
              <a:rPr lang="en-US" altLang="en-US" sz="1600" dirty="0"/>
              <a:t>Recall torque vs. speed issue</a:t>
            </a:r>
          </a:p>
          <a:p>
            <a:pPr marL="0" indent="0">
              <a:buNone/>
            </a:pPr>
            <a:r>
              <a:rPr lang="en-US" altLang="en-US" sz="1800" dirty="0"/>
              <a:t>To make current change faster in coil, need higher voltage (V = L di/dt)</a:t>
            </a:r>
          </a:p>
          <a:p>
            <a:pPr lvl="1"/>
            <a:r>
              <a:rPr lang="en-US" altLang="en-US" sz="1600" dirty="0"/>
              <a:t>Apply higher voltage during initial portion of pulse while current is building up</a:t>
            </a:r>
          </a:p>
          <a:p>
            <a:pPr lvl="2"/>
            <a:r>
              <a:rPr lang="en-US" altLang="en-US" sz="1400" dirty="0"/>
              <a:t>Initial voltage can be up to 10x nominal voltage or more</a:t>
            </a:r>
          </a:p>
          <a:p>
            <a:pPr lvl="1"/>
            <a:r>
              <a:rPr lang="en-US" altLang="en-US" sz="1600" dirty="0"/>
              <a:t>Reduce voltage during latter portion of pulse to maintain proper current level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DABA62D-830A-A45A-6CFE-164A5E4A19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4709" y="2800898"/>
            <a:ext cx="0" cy="9874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448F01-C5B9-BDE2-8F6E-99852F26D7D9}"/>
              </a:ext>
            </a:extLst>
          </p:cNvPr>
          <p:cNvGrpSpPr>
            <a:grpSpLocks/>
          </p:cNvGrpSpPr>
          <p:nvPr/>
        </p:nvGrpSpPr>
        <p:grpSpPr bwMode="auto">
          <a:xfrm>
            <a:off x="4216422" y="4368268"/>
            <a:ext cx="4565650" cy="876300"/>
            <a:chOff x="2046" y="660"/>
            <a:chExt cx="2916" cy="5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BD270F-EBD8-B84D-2678-A4E822A39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6" y="660"/>
              <a:ext cx="1458" cy="546"/>
              <a:chOff x="264" y="1338"/>
              <a:chExt cx="1458" cy="546"/>
            </a:xfrm>
          </p:grpSpPr>
          <p:sp>
            <p:nvSpPr>
              <p:cNvPr id="13" name="Line 7">
                <a:extLst>
                  <a:ext uri="{FF2B5EF4-FFF2-40B4-BE49-F238E27FC236}">
                    <a16:creationId xmlns:a16="http://schemas.microsoft.com/office/drawing/2014/main" id="{5C834AD0-4E09-15E7-175B-A19AC482B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" y="1338"/>
                <a:ext cx="0" cy="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5663395C-727E-4AF5-38C0-5B4C9B130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" y="1338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CFF67449-DF6D-65E5-B4C9-04A449048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0" y="1344"/>
                <a:ext cx="0" cy="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74A6529E-081F-B87C-24DF-C13C95672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6" y="1884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67473BCC-091E-D251-A095-F81A3975DD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666"/>
              <a:ext cx="1458" cy="546"/>
              <a:chOff x="3504" y="666"/>
              <a:chExt cx="1458" cy="546"/>
            </a:xfrm>
          </p:grpSpPr>
          <p:sp>
            <p:nvSpPr>
              <p:cNvPr id="9" name="Line 12">
                <a:extLst>
                  <a:ext uri="{FF2B5EF4-FFF2-40B4-BE49-F238E27FC236}">
                    <a16:creationId xmlns:a16="http://schemas.microsoft.com/office/drawing/2014/main" id="{BE718DE1-D0A0-0A0C-A8ED-C89C15AB7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666"/>
                <a:ext cx="0" cy="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0" name="Line 13">
                <a:extLst>
                  <a:ext uri="{FF2B5EF4-FFF2-40B4-BE49-F238E27FC236}">
                    <a16:creationId xmlns:a16="http://schemas.microsoft.com/office/drawing/2014/main" id="{0AEB9B8D-7F93-3F51-B894-8C0540CD1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666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1" name="Line 14">
                <a:extLst>
                  <a:ext uri="{FF2B5EF4-FFF2-40B4-BE49-F238E27FC236}">
                    <a16:creationId xmlns:a16="http://schemas.microsoft.com/office/drawing/2014/main" id="{51F79CBB-DE32-2292-546B-5A702FDFD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0" y="672"/>
                <a:ext cx="0" cy="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2" name="Line 15">
                <a:extLst>
                  <a:ext uri="{FF2B5EF4-FFF2-40B4-BE49-F238E27FC236}">
                    <a16:creationId xmlns:a16="http://schemas.microsoft.com/office/drawing/2014/main" id="{E4AF5723-8C29-F0FC-7C58-AA7428BC3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1212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</p:grpSp>
      <p:sp>
        <p:nvSpPr>
          <p:cNvPr id="17" name="Line 17">
            <a:extLst>
              <a:ext uri="{FF2B5EF4-FFF2-40B4-BE49-F238E27FC236}">
                <a16:creationId xmlns:a16="http://schemas.microsoft.com/office/drawing/2014/main" id="{BED3EDBB-AB9A-1998-C68C-13D565DEF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984" y="4377793"/>
            <a:ext cx="8413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E5BE316C-4275-D16B-E2DF-4B9696FF91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1184" y="4377793"/>
            <a:ext cx="3048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791E19D3-AB01-5A02-B36C-9437F873C0F5}"/>
              </a:ext>
            </a:extLst>
          </p:cNvPr>
          <p:cNvGrpSpPr>
            <a:grpSpLocks/>
          </p:cNvGrpSpPr>
          <p:nvPr/>
        </p:nvGrpSpPr>
        <p:grpSpPr bwMode="auto">
          <a:xfrm>
            <a:off x="6507184" y="4377793"/>
            <a:ext cx="1146175" cy="838200"/>
            <a:chOff x="1200" y="2832"/>
            <a:chExt cx="722" cy="528"/>
          </a:xfrm>
        </p:grpSpPr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A2EA9FFE-6E9F-CA7E-54CD-FD6752ADA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32"/>
              <a:ext cx="53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7D1DDED9-952B-BD99-C779-47AB978FB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32"/>
              <a:ext cx="192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4239CDD-B9D1-07A2-53E6-FE75B0B1E4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364184" y="4377793"/>
            <a:ext cx="1146175" cy="838200"/>
            <a:chOff x="1200" y="2832"/>
            <a:chExt cx="722" cy="528"/>
          </a:xfrm>
        </p:grpSpPr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CA4CE100-C5D9-4B01-62A9-5D343F615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32"/>
              <a:ext cx="53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2069B8E-7A21-FE6F-2619-9C6A44229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32"/>
              <a:ext cx="192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A49B8928-4ECE-18D4-EB48-E6D4100D8054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7650184" y="4377793"/>
            <a:ext cx="1146175" cy="838200"/>
            <a:chOff x="1200" y="2832"/>
            <a:chExt cx="722" cy="528"/>
          </a:xfrm>
        </p:grpSpPr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7814D9D1-E1AF-C20C-B498-0C3CC449A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32"/>
              <a:ext cx="53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0E35CD38-1DBC-A562-F474-93BE8792D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32"/>
              <a:ext cx="192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28" name="Text Box 28">
            <a:extLst>
              <a:ext uri="{FF2B5EF4-FFF2-40B4-BE49-F238E27FC236}">
                <a16:creationId xmlns:a16="http://schemas.microsoft.com/office/drawing/2014/main" id="{D15A1959-1F1C-2502-AF26-210489AA9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84" y="4149193"/>
            <a:ext cx="14562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Desired current</a:t>
            </a: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8331BE2C-A574-AA6C-9536-3255788DF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0184" y="4377793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D90DC31C-863E-03FF-E095-796E389A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09" y="3828518"/>
            <a:ext cx="22574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+mn-lt"/>
              </a:rPr>
              <a:t>Apply maximum voltage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A1B121C5-BF25-EEE1-4E35-281BBFD8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84" y="3768193"/>
            <a:ext cx="21107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  <a:latin typeface="+mn-lt"/>
              </a:rPr>
              <a:t>Apply reduced voltage</a:t>
            </a:r>
          </a:p>
        </p:txBody>
      </p:sp>
      <p:sp>
        <p:nvSpPr>
          <p:cNvPr id="32" name="Line 32">
            <a:extLst>
              <a:ext uri="{FF2B5EF4-FFF2-40B4-BE49-F238E27FC236}">
                <a16:creationId xmlns:a16="http://schemas.microsoft.com/office/drawing/2014/main" id="{E3160ABA-9C2C-5A9A-28B8-1496711DA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1009" y="4044418"/>
            <a:ext cx="39370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1585DDD6-6E9C-AF22-799C-AEEDF64AFA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2984" y="3996793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138A9987-2E1C-6D52-F08D-A578B914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109" y="4622268"/>
            <a:ext cx="9367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  <a:latin typeface="+mn-lt"/>
              </a:rPr>
              <a:t>Current:</a:t>
            </a:r>
          </a:p>
        </p:txBody>
      </p:sp>
      <p:cxnSp>
        <p:nvCxnSpPr>
          <p:cNvPr id="35" name="Straight Connector 37">
            <a:extLst>
              <a:ext uri="{FF2B5EF4-FFF2-40B4-BE49-F238E27FC236}">
                <a16:creationId xmlns:a16="http://schemas.microsoft.com/office/drawing/2014/main" id="{B22406E5-D0F5-80E5-E653-89833B5D69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8959" y="5926685"/>
            <a:ext cx="4645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42">
            <a:extLst>
              <a:ext uri="{FF2B5EF4-FFF2-40B4-BE49-F238E27FC236}">
                <a16:creationId xmlns:a16="http://schemas.microsoft.com/office/drawing/2014/main" id="{F3F5AC80-8DD1-E5A7-CC8C-AABCEDC87A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1184" y="5448848"/>
            <a:ext cx="3016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Line 17">
            <a:extLst>
              <a:ext uri="{FF2B5EF4-FFF2-40B4-BE49-F238E27FC236}">
                <a16:creationId xmlns:a16="http://schemas.microsoft.com/office/drawing/2014/main" id="{F283A3C6-91FF-549B-2420-D00C69EBB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109" y="5747298"/>
            <a:ext cx="8413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cxnSp>
        <p:nvCxnSpPr>
          <p:cNvPr id="38" name="Straight Connector 46">
            <a:extLst>
              <a:ext uri="{FF2B5EF4-FFF2-40B4-BE49-F238E27FC236}">
                <a16:creationId xmlns:a16="http://schemas.microsoft.com/office/drawing/2014/main" id="{1B77DB09-E500-8E04-9978-C2D51E7147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6722" y="6380710"/>
            <a:ext cx="3238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48">
            <a:extLst>
              <a:ext uri="{FF2B5EF4-FFF2-40B4-BE49-F238E27FC236}">
                <a16:creationId xmlns:a16="http://schemas.microsoft.com/office/drawing/2014/main" id="{5F234A20-9E0C-917F-3958-77D7460F26B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26840" y="6064004"/>
            <a:ext cx="6492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Line 17">
            <a:extLst>
              <a:ext uri="{FF2B5EF4-FFF2-40B4-BE49-F238E27FC236}">
                <a16:creationId xmlns:a16="http://schemas.microsoft.com/office/drawing/2014/main" id="{7714B484-4015-A952-D72A-9848034FC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97" y="6109248"/>
            <a:ext cx="8413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cxnSp>
        <p:nvCxnSpPr>
          <p:cNvPr id="41" name="Straight Connector 54">
            <a:extLst>
              <a:ext uri="{FF2B5EF4-FFF2-40B4-BE49-F238E27FC236}">
                <a16:creationId xmlns:a16="http://schemas.microsoft.com/office/drawing/2014/main" id="{AEF8ECE2-8691-8EF8-0219-C0E02CD32B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79365" y="5797304"/>
            <a:ext cx="6492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55">
            <a:extLst>
              <a:ext uri="{FF2B5EF4-FFF2-40B4-BE49-F238E27FC236}">
                <a16:creationId xmlns:a16="http://schemas.microsoft.com/office/drawing/2014/main" id="{9C8CC6B7-20BF-3CF7-9741-97CD6E2F74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99247" y="5485360"/>
            <a:ext cx="3016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Line 17">
            <a:extLst>
              <a:ext uri="{FF2B5EF4-FFF2-40B4-BE49-F238E27FC236}">
                <a16:creationId xmlns:a16="http://schemas.microsoft.com/office/drawing/2014/main" id="{2B4E4027-9CAE-5AC7-057B-C8200DF35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0872" y="5761585"/>
            <a:ext cx="8413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cxnSp>
        <p:nvCxnSpPr>
          <p:cNvPr id="44" name="Straight Connector 58">
            <a:extLst>
              <a:ext uri="{FF2B5EF4-FFF2-40B4-BE49-F238E27FC236}">
                <a16:creationId xmlns:a16="http://schemas.microsoft.com/office/drawing/2014/main" id="{ED08B591-D669-0CB2-609B-C5BABE3BE1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40659" y="6385473"/>
            <a:ext cx="3016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59">
            <a:extLst>
              <a:ext uri="{FF2B5EF4-FFF2-40B4-BE49-F238E27FC236}">
                <a16:creationId xmlns:a16="http://schemas.microsoft.com/office/drawing/2014/main" id="{FE4EE764-A121-11AE-EFEB-EDDC3EA123E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17603" y="6073529"/>
            <a:ext cx="6492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Line 17">
            <a:extLst>
              <a:ext uri="{FF2B5EF4-FFF2-40B4-BE49-F238E27FC236}">
                <a16:creationId xmlns:a16="http://schemas.microsoft.com/office/drawing/2014/main" id="{32C50C05-EE13-0080-9E84-76914B7A6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8634" y="6114010"/>
            <a:ext cx="8413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cxnSp>
        <p:nvCxnSpPr>
          <p:cNvPr id="47" name="Straight Connector 69">
            <a:extLst>
              <a:ext uri="{FF2B5EF4-FFF2-40B4-BE49-F238E27FC236}">
                <a16:creationId xmlns:a16="http://schemas.microsoft.com/office/drawing/2014/main" id="{8D56220D-B5E9-3BF4-30F0-38AF70185E4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363265" y="5598867"/>
            <a:ext cx="30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71">
            <a:extLst>
              <a:ext uri="{FF2B5EF4-FFF2-40B4-BE49-F238E27FC236}">
                <a16:creationId xmlns:a16="http://schemas.microsoft.com/office/drawing/2014/main" id="{14E4976A-9168-8C3D-588B-FF0BEEE5C20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515790" y="6246567"/>
            <a:ext cx="30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72">
            <a:extLst>
              <a:ext uri="{FF2B5EF4-FFF2-40B4-BE49-F238E27FC236}">
                <a16:creationId xmlns:a16="http://schemas.microsoft.com/office/drawing/2014/main" id="{31E83F40-203C-7CEC-92FF-A903D7C4B74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654028" y="5627442"/>
            <a:ext cx="300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73">
            <a:extLst>
              <a:ext uri="{FF2B5EF4-FFF2-40B4-BE49-F238E27FC236}">
                <a16:creationId xmlns:a16="http://schemas.microsoft.com/office/drawing/2014/main" id="{133B6C2C-3CE7-D1D8-83E5-C6C6DA1A53D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97028" y="6251329"/>
            <a:ext cx="3000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84">
            <a:extLst>
              <a:ext uri="{FF2B5EF4-FFF2-40B4-BE49-F238E27FC236}">
                <a16:creationId xmlns:a16="http://schemas.microsoft.com/office/drawing/2014/main" id="{BB194558-AA99-BD88-E703-F8EF9FE45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72" y="5675860"/>
            <a:ext cx="9463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tx1"/>
                </a:solidFill>
                <a:latin typeface="+mn-lt"/>
              </a:rPr>
              <a:t>Voltage:</a:t>
            </a:r>
          </a:p>
        </p:txBody>
      </p:sp>
      <p:cxnSp>
        <p:nvCxnSpPr>
          <p:cNvPr id="52" name="Straight Connector 85">
            <a:extLst>
              <a:ext uri="{FF2B5EF4-FFF2-40B4-BE49-F238E27FC236}">
                <a16:creationId xmlns:a16="http://schemas.microsoft.com/office/drawing/2014/main" id="{9C916701-D992-F589-D29F-740A92CA86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18009" y="4803243"/>
            <a:ext cx="4645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Arc 231">
            <a:extLst>
              <a:ext uri="{FF2B5EF4-FFF2-40B4-BE49-F238E27FC236}">
                <a16:creationId xmlns:a16="http://schemas.microsoft.com/office/drawing/2014/main" id="{0B1BD4E2-F21F-D3B9-6BFB-D289AC76FE22}"/>
              </a:ext>
            </a:extLst>
          </p:cNvPr>
          <p:cNvSpPr>
            <a:spLocks/>
          </p:cNvSpPr>
          <p:nvPr/>
        </p:nvSpPr>
        <p:spPr bwMode="auto">
          <a:xfrm flipH="1">
            <a:off x="4186259" y="4323310"/>
            <a:ext cx="1143000" cy="1454150"/>
          </a:xfrm>
          <a:custGeom>
            <a:avLst/>
            <a:gdLst>
              <a:gd name="T0" fmla="*/ 0 w 19748"/>
              <a:gd name="T1" fmla="*/ 0 h 21600"/>
              <a:gd name="T2" fmla="*/ 2147483647 w 19748"/>
              <a:gd name="T3" fmla="*/ 2147483647 h 21600"/>
              <a:gd name="T4" fmla="*/ 0 w 19748"/>
              <a:gd name="T5" fmla="*/ 2147483647 h 21600"/>
              <a:gd name="T6" fmla="*/ 0 60000 65536"/>
              <a:gd name="T7" fmla="*/ 0 60000 65536"/>
              <a:gd name="T8" fmla="*/ 0 60000 65536"/>
              <a:gd name="T9" fmla="*/ 0 w 19748"/>
              <a:gd name="T10" fmla="*/ 0 h 21600"/>
              <a:gd name="T11" fmla="*/ 19748 w 197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48" h="21600" fill="none" extrusionOk="0">
                <a:moveTo>
                  <a:pt x="-1" y="0"/>
                </a:moveTo>
                <a:cubicBezTo>
                  <a:pt x="8544" y="0"/>
                  <a:pt x="16286" y="5037"/>
                  <a:pt x="19747" y="12849"/>
                </a:cubicBezTo>
              </a:path>
              <a:path w="19748" h="21600" stroke="0" extrusionOk="0">
                <a:moveTo>
                  <a:pt x="-1" y="0"/>
                </a:moveTo>
                <a:cubicBezTo>
                  <a:pt x="8544" y="0"/>
                  <a:pt x="16286" y="5037"/>
                  <a:pt x="19747" y="1284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54" name="Arc 231">
            <a:extLst>
              <a:ext uri="{FF2B5EF4-FFF2-40B4-BE49-F238E27FC236}">
                <a16:creationId xmlns:a16="http://schemas.microsoft.com/office/drawing/2014/main" id="{944F59A4-7CB1-2CD8-E5D3-87CF4D0393FB}"/>
              </a:ext>
            </a:extLst>
          </p:cNvPr>
          <p:cNvSpPr>
            <a:spLocks/>
          </p:cNvSpPr>
          <p:nvPr/>
        </p:nvSpPr>
        <p:spPr bwMode="auto">
          <a:xfrm flipH="1">
            <a:off x="6488134" y="4326485"/>
            <a:ext cx="1143000" cy="1371600"/>
          </a:xfrm>
          <a:custGeom>
            <a:avLst/>
            <a:gdLst>
              <a:gd name="T0" fmla="*/ 0 w 19748"/>
              <a:gd name="T1" fmla="*/ 0 h 21600"/>
              <a:gd name="T2" fmla="*/ 2147483647 w 19748"/>
              <a:gd name="T3" fmla="*/ 2147483647 h 21600"/>
              <a:gd name="T4" fmla="*/ 0 w 19748"/>
              <a:gd name="T5" fmla="*/ 2147483647 h 21600"/>
              <a:gd name="T6" fmla="*/ 0 60000 65536"/>
              <a:gd name="T7" fmla="*/ 0 60000 65536"/>
              <a:gd name="T8" fmla="*/ 0 60000 65536"/>
              <a:gd name="T9" fmla="*/ 0 w 19748"/>
              <a:gd name="T10" fmla="*/ 0 h 21600"/>
              <a:gd name="T11" fmla="*/ 19748 w 197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48" h="21600" fill="none" extrusionOk="0">
                <a:moveTo>
                  <a:pt x="-1" y="0"/>
                </a:moveTo>
                <a:cubicBezTo>
                  <a:pt x="8544" y="0"/>
                  <a:pt x="16286" y="5037"/>
                  <a:pt x="19747" y="12849"/>
                </a:cubicBezTo>
              </a:path>
              <a:path w="19748" h="21600" stroke="0" extrusionOk="0">
                <a:moveTo>
                  <a:pt x="-1" y="0"/>
                </a:moveTo>
                <a:cubicBezTo>
                  <a:pt x="8544" y="0"/>
                  <a:pt x="16286" y="5037"/>
                  <a:pt x="19747" y="1284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55" name="Arc 231">
            <a:extLst>
              <a:ext uri="{FF2B5EF4-FFF2-40B4-BE49-F238E27FC236}">
                <a16:creationId xmlns:a16="http://schemas.microsoft.com/office/drawing/2014/main" id="{7E1E9C16-A5D4-BFD5-C65B-F10D4FD55686}"/>
              </a:ext>
            </a:extLst>
          </p:cNvPr>
          <p:cNvSpPr>
            <a:spLocks/>
          </p:cNvSpPr>
          <p:nvPr/>
        </p:nvSpPr>
        <p:spPr bwMode="auto">
          <a:xfrm flipH="1" flipV="1">
            <a:off x="5335609" y="3790418"/>
            <a:ext cx="1143000" cy="1414463"/>
          </a:xfrm>
          <a:custGeom>
            <a:avLst/>
            <a:gdLst>
              <a:gd name="T0" fmla="*/ 0 w 19748"/>
              <a:gd name="T1" fmla="*/ 0 h 21600"/>
              <a:gd name="T2" fmla="*/ 2147483647 w 19748"/>
              <a:gd name="T3" fmla="*/ 2147483647 h 21600"/>
              <a:gd name="T4" fmla="*/ 0 w 19748"/>
              <a:gd name="T5" fmla="*/ 2147483647 h 21600"/>
              <a:gd name="T6" fmla="*/ 0 60000 65536"/>
              <a:gd name="T7" fmla="*/ 0 60000 65536"/>
              <a:gd name="T8" fmla="*/ 0 60000 65536"/>
              <a:gd name="T9" fmla="*/ 0 w 19748"/>
              <a:gd name="T10" fmla="*/ 0 h 21600"/>
              <a:gd name="T11" fmla="*/ 19748 w 197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48" h="21600" fill="none" extrusionOk="0">
                <a:moveTo>
                  <a:pt x="-1" y="0"/>
                </a:moveTo>
                <a:cubicBezTo>
                  <a:pt x="8544" y="0"/>
                  <a:pt x="16286" y="5037"/>
                  <a:pt x="19747" y="12849"/>
                </a:cubicBezTo>
              </a:path>
              <a:path w="19748" h="21600" stroke="0" extrusionOk="0">
                <a:moveTo>
                  <a:pt x="-1" y="0"/>
                </a:moveTo>
                <a:cubicBezTo>
                  <a:pt x="8544" y="0"/>
                  <a:pt x="16286" y="5037"/>
                  <a:pt x="19747" y="1284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56" name="Arc 231">
            <a:extLst>
              <a:ext uri="{FF2B5EF4-FFF2-40B4-BE49-F238E27FC236}">
                <a16:creationId xmlns:a16="http://schemas.microsoft.com/office/drawing/2014/main" id="{2C9FCA58-07B6-8651-D103-2565947527A6}"/>
              </a:ext>
            </a:extLst>
          </p:cNvPr>
          <p:cNvSpPr>
            <a:spLocks/>
          </p:cNvSpPr>
          <p:nvPr/>
        </p:nvSpPr>
        <p:spPr bwMode="auto">
          <a:xfrm flipH="1" flipV="1">
            <a:off x="7647009" y="3787243"/>
            <a:ext cx="1143000" cy="1414463"/>
          </a:xfrm>
          <a:custGeom>
            <a:avLst/>
            <a:gdLst>
              <a:gd name="T0" fmla="*/ 0 w 19748"/>
              <a:gd name="T1" fmla="*/ 0 h 21600"/>
              <a:gd name="T2" fmla="*/ 2147483647 w 19748"/>
              <a:gd name="T3" fmla="*/ 2147483647 h 21600"/>
              <a:gd name="T4" fmla="*/ 0 w 19748"/>
              <a:gd name="T5" fmla="*/ 2147483647 h 21600"/>
              <a:gd name="T6" fmla="*/ 0 60000 65536"/>
              <a:gd name="T7" fmla="*/ 0 60000 65536"/>
              <a:gd name="T8" fmla="*/ 0 60000 65536"/>
              <a:gd name="T9" fmla="*/ 0 w 19748"/>
              <a:gd name="T10" fmla="*/ 0 h 21600"/>
              <a:gd name="T11" fmla="*/ 19748 w 197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48" h="21600" fill="none" extrusionOk="0">
                <a:moveTo>
                  <a:pt x="-1" y="0"/>
                </a:moveTo>
                <a:cubicBezTo>
                  <a:pt x="8544" y="0"/>
                  <a:pt x="16286" y="5037"/>
                  <a:pt x="19747" y="12849"/>
                </a:cubicBezTo>
              </a:path>
              <a:path w="19748" h="21600" stroke="0" extrusionOk="0">
                <a:moveTo>
                  <a:pt x="-1" y="0"/>
                </a:moveTo>
                <a:cubicBezTo>
                  <a:pt x="8544" y="0"/>
                  <a:pt x="16286" y="5037"/>
                  <a:pt x="19747" y="1284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57" name="Arc 231">
            <a:extLst>
              <a:ext uri="{FF2B5EF4-FFF2-40B4-BE49-F238E27FC236}">
                <a16:creationId xmlns:a16="http://schemas.microsoft.com/office/drawing/2014/main" id="{0466DC26-04B1-D1B1-CBD0-BA217B291AC1}"/>
              </a:ext>
            </a:extLst>
          </p:cNvPr>
          <p:cNvSpPr>
            <a:spLocks/>
          </p:cNvSpPr>
          <p:nvPr/>
        </p:nvSpPr>
        <p:spPr bwMode="auto">
          <a:xfrm flipH="1">
            <a:off x="4510109" y="3560231"/>
            <a:ext cx="1143000" cy="1454150"/>
          </a:xfrm>
          <a:custGeom>
            <a:avLst/>
            <a:gdLst>
              <a:gd name="T0" fmla="*/ 0 w 19748"/>
              <a:gd name="T1" fmla="*/ 0 h 21600"/>
              <a:gd name="T2" fmla="*/ 2147483647 w 19748"/>
              <a:gd name="T3" fmla="*/ 2147483647 h 21600"/>
              <a:gd name="T4" fmla="*/ 0 w 19748"/>
              <a:gd name="T5" fmla="*/ 2147483647 h 21600"/>
              <a:gd name="T6" fmla="*/ 0 60000 65536"/>
              <a:gd name="T7" fmla="*/ 0 60000 65536"/>
              <a:gd name="T8" fmla="*/ 0 60000 65536"/>
              <a:gd name="T9" fmla="*/ 0 w 19748"/>
              <a:gd name="T10" fmla="*/ 0 h 21600"/>
              <a:gd name="T11" fmla="*/ 19748 w 197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48" h="21600" fill="none" extrusionOk="0">
                <a:moveTo>
                  <a:pt x="-1" y="0"/>
                </a:moveTo>
                <a:cubicBezTo>
                  <a:pt x="8544" y="0"/>
                  <a:pt x="16286" y="5037"/>
                  <a:pt x="19747" y="12849"/>
                </a:cubicBezTo>
              </a:path>
              <a:path w="19748" h="21600" stroke="0" extrusionOk="0">
                <a:moveTo>
                  <a:pt x="-1" y="0"/>
                </a:moveTo>
                <a:cubicBezTo>
                  <a:pt x="8544" y="0"/>
                  <a:pt x="16286" y="5037"/>
                  <a:pt x="19747" y="1284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66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3417-B0DC-DFEB-36BE-CD62E602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PWM Drive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2E6EF3-5D2F-E517-02CD-14C0D64FF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7" y="1380554"/>
            <a:ext cx="982027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Producing a variable DC voltage is inefficient</a:t>
            </a:r>
          </a:p>
          <a:p>
            <a:pPr lvl="1"/>
            <a:r>
              <a:rPr lang="en-US" altLang="en-US" sz="1600" dirty="0"/>
              <a:t>Excess power is dissipated (wasted) by transistor</a:t>
            </a:r>
          </a:p>
          <a:p>
            <a:pPr lvl="1"/>
            <a:r>
              <a:rPr lang="en-US" altLang="en-US" sz="1600" dirty="0"/>
              <a:t>Inefficiency increases as higher voltages are used</a:t>
            </a:r>
          </a:p>
          <a:p>
            <a:pPr marL="0" indent="0">
              <a:buNone/>
            </a:pPr>
            <a:r>
              <a:rPr lang="en-US" altLang="en-US" sz="1800" dirty="0"/>
              <a:t>Use Pulse Width Modulation (PWM) to control current</a:t>
            </a:r>
          </a:p>
          <a:p>
            <a:pPr lvl="1"/>
            <a:r>
              <a:rPr lang="en-US" altLang="en-US" sz="1600" dirty="0"/>
              <a:t>“Chop” drive signal on/off with variable duty cycle to alter average current</a:t>
            </a:r>
          </a:p>
          <a:p>
            <a:pPr lvl="1"/>
            <a:r>
              <a:rPr lang="en-US" altLang="en-US" sz="1600" dirty="0"/>
              <a:t>Much better efficiency (same as switching power supply)</a:t>
            </a:r>
          </a:p>
        </p:txBody>
      </p:sp>
      <p:grpSp>
        <p:nvGrpSpPr>
          <p:cNvPr id="5" name="Group 244">
            <a:extLst>
              <a:ext uri="{FF2B5EF4-FFF2-40B4-BE49-F238E27FC236}">
                <a16:creationId xmlns:a16="http://schemas.microsoft.com/office/drawing/2014/main" id="{533E483E-38C6-C91E-8CB4-E3F8CF13E8AF}"/>
              </a:ext>
            </a:extLst>
          </p:cNvPr>
          <p:cNvGrpSpPr>
            <a:grpSpLocks/>
          </p:cNvGrpSpPr>
          <p:nvPr/>
        </p:nvGrpSpPr>
        <p:grpSpPr bwMode="auto">
          <a:xfrm>
            <a:off x="2582597" y="5000054"/>
            <a:ext cx="2724150" cy="944562"/>
            <a:chOff x="3170" y="2879"/>
            <a:chExt cx="1716" cy="900"/>
          </a:xfrm>
        </p:grpSpPr>
        <p:sp>
          <p:nvSpPr>
            <p:cNvPr id="6" name="Line 199">
              <a:extLst>
                <a:ext uri="{FF2B5EF4-FFF2-40B4-BE49-F238E27FC236}">
                  <a16:creationId xmlns:a16="http://schemas.microsoft.com/office/drawing/2014/main" id="{FB2DFFEA-D5A1-7382-F2A6-0AA3A8836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1" y="2887"/>
              <a:ext cx="473" cy="892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7" name="Line 200">
              <a:extLst>
                <a:ext uri="{FF2B5EF4-FFF2-40B4-BE49-F238E27FC236}">
                  <a16:creationId xmlns:a16="http://schemas.microsoft.com/office/drawing/2014/main" id="{26806D6D-325D-295A-E992-3D6FE08E0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2887"/>
              <a:ext cx="74" cy="188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8" name="Line 201">
              <a:extLst>
                <a:ext uri="{FF2B5EF4-FFF2-40B4-BE49-F238E27FC236}">
                  <a16:creationId xmlns:a16="http://schemas.microsoft.com/office/drawing/2014/main" id="{8F85A52C-1A1B-B916-0487-E43EEE806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883"/>
              <a:ext cx="74" cy="188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9" name="Line 202">
              <a:extLst>
                <a:ext uri="{FF2B5EF4-FFF2-40B4-BE49-F238E27FC236}">
                  <a16:creationId xmlns:a16="http://schemas.microsoft.com/office/drawing/2014/main" id="{F1E17156-9787-F0C4-EF69-A18ED1C1E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4" y="2879"/>
              <a:ext cx="74" cy="188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0" name="Line 203">
              <a:extLst>
                <a:ext uri="{FF2B5EF4-FFF2-40B4-BE49-F238E27FC236}">
                  <a16:creationId xmlns:a16="http://schemas.microsoft.com/office/drawing/2014/main" id="{7B313143-A55C-1438-F1F4-798D3FD6D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" y="2883"/>
              <a:ext cx="74" cy="188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1" name="Line 204">
              <a:extLst>
                <a:ext uri="{FF2B5EF4-FFF2-40B4-BE49-F238E27FC236}">
                  <a16:creationId xmlns:a16="http://schemas.microsoft.com/office/drawing/2014/main" id="{5C86DA3C-BF98-62B5-CC13-83FDB7B56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891"/>
              <a:ext cx="74" cy="188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2" name="Line 205">
              <a:extLst>
                <a:ext uri="{FF2B5EF4-FFF2-40B4-BE49-F238E27FC236}">
                  <a16:creationId xmlns:a16="http://schemas.microsoft.com/office/drawing/2014/main" id="{D895C35F-9420-6470-1036-797B70EBC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4" y="2895"/>
              <a:ext cx="74" cy="188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3" name="Line 206">
              <a:extLst>
                <a:ext uri="{FF2B5EF4-FFF2-40B4-BE49-F238E27FC236}">
                  <a16:creationId xmlns:a16="http://schemas.microsoft.com/office/drawing/2014/main" id="{8417B818-BEB4-8C2F-F9CB-F324265BE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8" y="2887"/>
              <a:ext cx="96" cy="184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4" name="Line 207">
              <a:extLst>
                <a:ext uri="{FF2B5EF4-FFF2-40B4-BE49-F238E27FC236}">
                  <a16:creationId xmlns:a16="http://schemas.microsoft.com/office/drawing/2014/main" id="{1167B381-46ED-F0F0-44C1-BF140EDB0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" y="3770"/>
              <a:ext cx="17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5" name="Line 208">
              <a:extLst>
                <a:ext uri="{FF2B5EF4-FFF2-40B4-BE49-F238E27FC236}">
                  <a16:creationId xmlns:a16="http://schemas.microsoft.com/office/drawing/2014/main" id="{0E72AA85-F87A-BFD4-8157-17E1FC1AA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8" y="2883"/>
              <a:ext cx="96" cy="184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" name="Line 209">
              <a:extLst>
                <a:ext uri="{FF2B5EF4-FFF2-40B4-BE49-F238E27FC236}">
                  <a16:creationId xmlns:a16="http://schemas.microsoft.com/office/drawing/2014/main" id="{F0503EA4-431D-DCF0-1E10-E45A86452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8" y="2883"/>
              <a:ext cx="96" cy="184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" name="Line 210">
              <a:extLst>
                <a:ext uri="{FF2B5EF4-FFF2-40B4-BE49-F238E27FC236}">
                  <a16:creationId xmlns:a16="http://schemas.microsoft.com/office/drawing/2014/main" id="{DE5BC274-41CE-8CCC-E59E-0D1212EB1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2891"/>
              <a:ext cx="96" cy="184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" name="Line 211">
              <a:extLst>
                <a:ext uri="{FF2B5EF4-FFF2-40B4-BE49-F238E27FC236}">
                  <a16:creationId xmlns:a16="http://schemas.microsoft.com/office/drawing/2014/main" id="{204E8515-583A-4448-0B7C-2790CDF5A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8" y="2895"/>
              <a:ext cx="96" cy="184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" name="Line 212">
              <a:extLst>
                <a:ext uri="{FF2B5EF4-FFF2-40B4-BE49-F238E27FC236}">
                  <a16:creationId xmlns:a16="http://schemas.microsoft.com/office/drawing/2014/main" id="{E3C65431-660D-94A2-7EDD-15E6B019E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8" y="2898"/>
              <a:ext cx="96" cy="184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" name="Line 213">
              <a:extLst>
                <a:ext uri="{FF2B5EF4-FFF2-40B4-BE49-F238E27FC236}">
                  <a16:creationId xmlns:a16="http://schemas.microsoft.com/office/drawing/2014/main" id="{95CE35A6-F4FC-2C1F-5933-BEF13AD63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0" y="3770"/>
              <a:ext cx="141" cy="0"/>
            </a:xfrm>
            <a:prstGeom prst="line">
              <a:avLst/>
            </a:prstGeom>
            <a:noFill/>
            <a:ln w="19050">
              <a:solidFill>
                <a:srgbClr val="1726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1" name="Group 243">
            <a:extLst>
              <a:ext uri="{FF2B5EF4-FFF2-40B4-BE49-F238E27FC236}">
                <a16:creationId xmlns:a16="http://schemas.microsoft.com/office/drawing/2014/main" id="{1CF5A840-E347-39D5-FE3A-3BDF07BC1032}"/>
              </a:ext>
            </a:extLst>
          </p:cNvPr>
          <p:cNvGrpSpPr>
            <a:grpSpLocks/>
          </p:cNvGrpSpPr>
          <p:nvPr/>
        </p:nvGrpSpPr>
        <p:grpSpPr bwMode="auto">
          <a:xfrm>
            <a:off x="2588947" y="4228529"/>
            <a:ext cx="2578100" cy="376237"/>
            <a:chOff x="3170" y="3156"/>
            <a:chExt cx="1624" cy="512"/>
          </a:xfrm>
        </p:grpSpPr>
        <p:sp>
          <p:nvSpPr>
            <p:cNvPr id="22" name="Line 214">
              <a:extLst>
                <a:ext uri="{FF2B5EF4-FFF2-40B4-BE49-F238E27FC236}">
                  <a16:creationId xmlns:a16="http://schemas.microsoft.com/office/drawing/2014/main" id="{D9E1FA6D-B1A6-BB15-30F6-1127BA06F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0" y="3668"/>
              <a:ext cx="14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3" name="Line 216">
              <a:extLst>
                <a:ext uri="{FF2B5EF4-FFF2-40B4-BE49-F238E27FC236}">
                  <a16:creationId xmlns:a16="http://schemas.microsoft.com/office/drawing/2014/main" id="{12A3744B-DC81-5D57-0451-662CF4A96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1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4" name="Line 217">
              <a:extLst>
                <a:ext uri="{FF2B5EF4-FFF2-40B4-BE49-F238E27FC236}">
                  <a16:creationId xmlns:a16="http://schemas.microsoft.com/office/drawing/2014/main" id="{057B7238-542E-B642-D992-49EC077A6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1" y="3156"/>
              <a:ext cx="47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5" name="Line 218">
              <a:extLst>
                <a:ext uri="{FF2B5EF4-FFF2-40B4-BE49-F238E27FC236}">
                  <a16:creationId xmlns:a16="http://schemas.microsoft.com/office/drawing/2014/main" id="{A0D1122E-B6FF-8EEA-3C04-C538940E9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6" name="Line 219">
              <a:extLst>
                <a:ext uri="{FF2B5EF4-FFF2-40B4-BE49-F238E27FC236}">
                  <a16:creationId xmlns:a16="http://schemas.microsoft.com/office/drawing/2014/main" id="{6F5DD8B9-401B-A9B0-F050-D7D86135C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4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7" name="Line 220">
              <a:extLst>
                <a:ext uri="{FF2B5EF4-FFF2-40B4-BE49-F238E27FC236}">
                  <a16:creationId xmlns:a16="http://schemas.microsoft.com/office/drawing/2014/main" id="{12C40B55-2715-2275-23E8-3F1C65757B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0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8" name="Line 221">
              <a:extLst>
                <a:ext uri="{FF2B5EF4-FFF2-40B4-BE49-F238E27FC236}">
                  <a16:creationId xmlns:a16="http://schemas.microsoft.com/office/drawing/2014/main" id="{D3276642-2729-87AD-52DB-2BC83096D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8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9" name="Line 222">
              <a:extLst>
                <a:ext uri="{FF2B5EF4-FFF2-40B4-BE49-F238E27FC236}">
                  <a16:creationId xmlns:a16="http://schemas.microsoft.com/office/drawing/2014/main" id="{12CB057C-4CDF-BF09-E845-C927AB9322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6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0" name="Line 223">
              <a:extLst>
                <a:ext uri="{FF2B5EF4-FFF2-40B4-BE49-F238E27FC236}">
                  <a16:creationId xmlns:a16="http://schemas.microsoft.com/office/drawing/2014/main" id="{57149C5F-93DD-485F-65A9-B51F478F1F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4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1" name="Line 225">
              <a:extLst>
                <a:ext uri="{FF2B5EF4-FFF2-40B4-BE49-F238E27FC236}">
                  <a16:creationId xmlns:a16="http://schemas.microsoft.com/office/drawing/2014/main" id="{B2805EF2-976C-E1BC-6B8F-AA7CE384B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8" y="3156"/>
              <a:ext cx="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2" name="Line 226">
              <a:extLst>
                <a:ext uri="{FF2B5EF4-FFF2-40B4-BE49-F238E27FC236}">
                  <a16:creationId xmlns:a16="http://schemas.microsoft.com/office/drawing/2014/main" id="{55AEA07B-382E-200B-D750-9728EA31B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4" y="3156"/>
              <a:ext cx="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3" name="Line 227">
              <a:extLst>
                <a:ext uri="{FF2B5EF4-FFF2-40B4-BE49-F238E27FC236}">
                  <a16:creationId xmlns:a16="http://schemas.microsoft.com/office/drawing/2014/main" id="{8BE3CF42-2CB6-7AE5-371A-27C3B278A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4" y="3156"/>
              <a:ext cx="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4" name="Line 228">
              <a:extLst>
                <a:ext uri="{FF2B5EF4-FFF2-40B4-BE49-F238E27FC236}">
                  <a16:creationId xmlns:a16="http://schemas.microsoft.com/office/drawing/2014/main" id="{AEAAE236-AC1F-6F24-CE46-38044573D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3668"/>
              <a:ext cx="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5" name="Line 229">
              <a:extLst>
                <a:ext uri="{FF2B5EF4-FFF2-40B4-BE49-F238E27FC236}">
                  <a16:creationId xmlns:a16="http://schemas.microsoft.com/office/drawing/2014/main" id="{2AA9029E-FB2F-472B-4E97-D00A92415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3668"/>
              <a:ext cx="7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6" name="Line 230">
              <a:extLst>
                <a:ext uri="{FF2B5EF4-FFF2-40B4-BE49-F238E27FC236}">
                  <a16:creationId xmlns:a16="http://schemas.microsoft.com/office/drawing/2014/main" id="{0A7581DD-7D08-F2FB-F932-7F17774CA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3668"/>
              <a:ext cx="7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7" name="Line 231">
              <a:extLst>
                <a:ext uri="{FF2B5EF4-FFF2-40B4-BE49-F238E27FC236}">
                  <a16:creationId xmlns:a16="http://schemas.microsoft.com/office/drawing/2014/main" id="{3732F849-0600-3BE1-3550-C156C3358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8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8" name="Line 232">
              <a:extLst>
                <a:ext uri="{FF2B5EF4-FFF2-40B4-BE49-F238E27FC236}">
                  <a16:creationId xmlns:a16="http://schemas.microsoft.com/office/drawing/2014/main" id="{385F7838-1BE1-3CB6-36C5-5E62FCA45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8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39" name="Line 233">
              <a:extLst>
                <a:ext uri="{FF2B5EF4-FFF2-40B4-BE49-F238E27FC236}">
                  <a16:creationId xmlns:a16="http://schemas.microsoft.com/office/drawing/2014/main" id="{20E902E5-ED04-4D24-305A-0D173D58A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4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0" name="Line 234">
              <a:extLst>
                <a:ext uri="{FF2B5EF4-FFF2-40B4-BE49-F238E27FC236}">
                  <a16:creationId xmlns:a16="http://schemas.microsoft.com/office/drawing/2014/main" id="{C39F0129-4912-97EE-0610-EB032D044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2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1" name="Line 235">
              <a:extLst>
                <a:ext uri="{FF2B5EF4-FFF2-40B4-BE49-F238E27FC236}">
                  <a16:creationId xmlns:a16="http://schemas.microsoft.com/office/drawing/2014/main" id="{E2CE134D-620F-20B5-E4DF-F4ACD9C32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0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2" name="Line 236">
              <a:extLst>
                <a:ext uri="{FF2B5EF4-FFF2-40B4-BE49-F238E27FC236}">
                  <a16:creationId xmlns:a16="http://schemas.microsoft.com/office/drawing/2014/main" id="{4150F4F4-CD35-1C16-6E7F-3548251D9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8" y="3156"/>
              <a:ext cx="0" cy="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3" name="Line 237">
              <a:extLst>
                <a:ext uri="{FF2B5EF4-FFF2-40B4-BE49-F238E27FC236}">
                  <a16:creationId xmlns:a16="http://schemas.microsoft.com/office/drawing/2014/main" id="{3F3BC559-EEF0-0123-9431-11B7F8B58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" y="3156"/>
              <a:ext cx="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4" name="Line 238">
              <a:extLst>
                <a:ext uri="{FF2B5EF4-FFF2-40B4-BE49-F238E27FC236}">
                  <a16:creationId xmlns:a16="http://schemas.microsoft.com/office/drawing/2014/main" id="{2263DE36-96C9-5E69-120D-9736CDE16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8" y="3156"/>
              <a:ext cx="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5" name="Line 239">
              <a:extLst>
                <a:ext uri="{FF2B5EF4-FFF2-40B4-BE49-F238E27FC236}">
                  <a16:creationId xmlns:a16="http://schemas.microsoft.com/office/drawing/2014/main" id="{1629B2C3-FA87-1326-BEAF-0F8B40C77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8" y="3156"/>
              <a:ext cx="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6" name="Line 240">
              <a:extLst>
                <a:ext uri="{FF2B5EF4-FFF2-40B4-BE49-F238E27FC236}">
                  <a16:creationId xmlns:a16="http://schemas.microsoft.com/office/drawing/2014/main" id="{C647512B-9979-D30C-B657-E70CF8185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668"/>
              <a:ext cx="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7" name="Line 241">
              <a:extLst>
                <a:ext uri="{FF2B5EF4-FFF2-40B4-BE49-F238E27FC236}">
                  <a16:creationId xmlns:a16="http://schemas.microsoft.com/office/drawing/2014/main" id="{D687F491-5B02-EFDF-F987-7B7CA597C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8" y="3668"/>
              <a:ext cx="7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48" name="Line 242">
              <a:extLst>
                <a:ext uri="{FF2B5EF4-FFF2-40B4-BE49-F238E27FC236}">
                  <a16:creationId xmlns:a16="http://schemas.microsoft.com/office/drawing/2014/main" id="{B181460A-C6FC-FD22-EBAD-59F92D96A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" y="3668"/>
              <a:ext cx="7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49" name="Line 246">
            <a:extLst>
              <a:ext uri="{FF2B5EF4-FFF2-40B4-BE49-F238E27FC236}">
                <a16:creationId xmlns:a16="http://schemas.microsoft.com/office/drawing/2014/main" id="{F58BC1EF-4ACC-15F6-748E-1E190310E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8947" y="4604766"/>
            <a:ext cx="25781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50" name="Text Box 247">
            <a:extLst>
              <a:ext uri="{FF2B5EF4-FFF2-40B4-BE49-F238E27FC236}">
                <a16:creationId xmlns:a16="http://schemas.microsoft.com/office/drawing/2014/main" id="{C20FA59E-280D-4F3A-D44B-4CDEA7A3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410" y="4125341"/>
            <a:ext cx="890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Drive Voltage</a:t>
            </a:r>
          </a:p>
        </p:txBody>
      </p:sp>
      <p:sp>
        <p:nvSpPr>
          <p:cNvPr id="51" name="Text Box 248">
            <a:extLst>
              <a:ext uri="{FF2B5EF4-FFF2-40B4-BE49-F238E27FC236}">
                <a16:creationId xmlns:a16="http://schemas.microsoft.com/office/drawing/2014/main" id="{F2BAC112-1F1B-C758-53D7-E49EFD459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584" y="5362004"/>
            <a:ext cx="792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Coil Current</a:t>
            </a:r>
          </a:p>
        </p:txBody>
      </p:sp>
      <p:sp>
        <p:nvSpPr>
          <p:cNvPr id="52" name="Text Box 250">
            <a:extLst>
              <a:ext uri="{FF2B5EF4-FFF2-40B4-BE49-F238E27FC236}">
                <a16:creationId xmlns:a16="http://schemas.microsoft.com/office/drawing/2014/main" id="{E23F5E38-3E6C-2BBE-E681-E0E7CAFA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422" y="5052441"/>
            <a:ext cx="1512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Average current</a:t>
            </a:r>
          </a:p>
        </p:txBody>
      </p:sp>
      <p:sp>
        <p:nvSpPr>
          <p:cNvPr id="53" name="Line 249">
            <a:extLst>
              <a:ext uri="{FF2B5EF4-FFF2-40B4-BE49-F238E27FC236}">
                <a16:creationId xmlns:a16="http://schemas.microsoft.com/office/drawing/2014/main" id="{9F01F6DE-41B0-CD3A-5194-F80EF74FF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9547" y="4390454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54" name="Text Box 250">
            <a:extLst>
              <a:ext uri="{FF2B5EF4-FFF2-40B4-BE49-F238E27FC236}">
                <a16:creationId xmlns:a16="http://schemas.microsoft.com/office/drawing/2014/main" id="{0CFBE311-D308-7361-917B-41F27ED4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059" y="4336479"/>
            <a:ext cx="15298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Average voltage</a:t>
            </a:r>
          </a:p>
        </p:txBody>
      </p:sp>
      <p:sp>
        <p:nvSpPr>
          <p:cNvPr id="55" name="Line 251">
            <a:extLst>
              <a:ext uri="{FF2B5EF4-FFF2-40B4-BE49-F238E27FC236}">
                <a16:creationId xmlns:a16="http://schemas.microsoft.com/office/drawing/2014/main" id="{47F0BB41-055E-E15D-DC4A-A08E8C488E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82972" y="4380929"/>
            <a:ext cx="307975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56" name="TextBox 15">
            <a:extLst>
              <a:ext uri="{FF2B5EF4-FFF2-40B4-BE49-F238E27FC236}">
                <a16:creationId xmlns:a16="http://schemas.microsoft.com/office/drawing/2014/main" id="{12D787A7-CFA6-6E84-6E18-F898A0F7C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709" y="3785616"/>
            <a:ext cx="26013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Real world example</a:t>
            </a:r>
          </a:p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(actual oscilloscope traces)</a:t>
            </a:r>
          </a:p>
        </p:txBody>
      </p:sp>
      <p:pic>
        <p:nvPicPr>
          <p:cNvPr id="57" name="Picture 3" descr="G:\UBUNTU\TEK0007.JPG">
            <a:extLst>
              <a:ext uri="{FF2B5EF4-FFF2-40B4-BE49-F238E27FC236}">
                <a16:creationId xmlns:a16="http://schemas.microsoft.com/office/drawing/2014/main" id="{56AC5C7D-FC70-A4A6-5D51-C2551A1C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14276" r="21210" b="21439"/>
          <a:stretch>
            <a:fillRect/>
          </a:stretch>
        </p:blipFill>
        <p:spPr bwMode="auto">
          <a:xfrm>
            <a:off x="7518134" y="4590479"/>
            <a:ext cx="246221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49">
            <a:extLst>
              <a:ext uri="{FF2B5EF4-FFF2-40B4-BE49-F238E27FC236}">
                <a16:creationId xmlns:a16="http://schemas.microsoft.com/office/drawing/2014/main" id="{4342D55B-18A2-69BD-0752-CFBB4A4F8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3184" y="5115941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59" name="Line 251">
            <a:extLst>
              <a:ext uri="{FF2B5EF4-FFF2-40B4-BE49-F238E27FC236}">
                <a16:creationId xmlns:a16="http://schemas.microsoft.com/office/drawing/2014/main" id="{8CB05B4F-1E29-DB46-ADA1-9F415E8B66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30584" y="5115941"/>
            <a:ext cx="26035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7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C661-44AD-F6B6-6CA3-ECEE2E5F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PWM Drive for </a:t>
            </a:r>
            <a:r>
              <a:rPr lang="en-US" altLang="en-US" b="1" dirty="0" err="1"/>
              <a:t>Microstepping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273508-724D-D8CB-6F1F-D0DEBBEE1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095" y="1371410"/>
            <a:ext cx="9573068" cy="45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/>
              <a:t>Usually, current limiting circuit is used to adjust PWM </a:t>
            </a:r>
          </a:p>
          <a:p>
            <a:pPr marL="400050" lvl="1" indent="0">
              <a:defRPr/>
            </a:pPr>
            <a:r>
              <a:rPr lang="en-US" sz="1800" dirty="0"/>
              <a:t> </a:t>
            </a:r>
            <a:r>
              <a:rPr lang="en-US" sz="1600" dirty="0"/>
              <a:t>Pulse width (average voltage) is varied to maintain desired maximum current</a:t>
            </a:r>
          </a:p>
          <a:p>
            <a:pPr marL="0" indent="0">
              <a:buNone/>
              <a:defRPr/>
            </a:pPr>
            <a:r>
              <a:rPr lang="en-US" sz="1800" dirty="0"/>
              <a:t>PWM is also used to reduce current to coils when </a:t>
            </a:r>
            <a:r>
              <a:rPr lang="en-US" sz="1800" dirty="0" err="1"/>
              <a:t>microstepping</a:t>
            </a:r>
            <a:r>
              <a:rPr lang="en-US" sz="1800" dirty="0"/>
              <a:t> </a:t>
            </a:r>
          </a:p>
          <a:p>
            <a:pPr marL="0" indent="0">
              <a:buNone/>
              <a:defRPr/>
            </a:pPr>
            <a:r>
              <a:rPr lang="en-US" sz="1800" dirty="0"/>
              <a:t>When PWM is used to do </a:t>
            </a:r>
            <a:r>
              <a:rPr lang="en-US" sz="1800" b="1" i="1" dirty="0"/>
              <a:t>both</a:t>
            </a:r>
            <a:r>
              <a:rPr lang="en-US" sz="1800" dirty="0"/>
              <a:t>, pulses can have very short duration</a:t>
            </a:r>
          </a:p>
          <a:p>
            <a:pPr marL="400050" lvl="1" indent="0">
              <a:defRPr/>
            </a:pPr>
            <a:r>
              <a:rPr lang="en-US" sz="1600" dirty="0"/>
              <a:t>  Pulses can not be shortened beyond a certain minimum (due to blanking time)</a:t>
            </a:r>
          </a:p>
          <a:p>
            <a:pPr marL="400050" lvl="1" indent="0">
              <a:defRPr/>
            </a:pPr>
            <a:r>
              <a:rPr lang="en-US" sz="1600" dirty="0"/>
              <a:t> This can lead to distortions in </a:t>
            </a:r>
            <a:r>
              <a:rPr lang="en-US" sz="1600" dirty="0" err="1"/>
              <a:t>microstep</a:t>
            </a:r>
            <a:r>
              <a:rPr lang="en-US" sz="1600" dirty="0"/>
              <a:t> waveform</a:t>
            </a:r>
          </a:p>
          <a:p>
            <a:pPr marL="0" indent="0">
              <a:buNone/>
              <a:defRPr/>
            </a:pPr>
            <a:r>
              <a:rPr lang="en-US" sz="1800" dirty="0"/>
              <a:t>Two ways to avoid problem</a:t>
            </a:r>
          </a:p>
          <a:p>
            <a:pPr marL="400050" lvl="1" indent="0">
              <a:defRPr/>
            </a:pPr>
            <a:r>
              <a:rPr lang="en-US" sz="1800" dirty="0"/>
              <a:t>  </a:t>
            </a:r>
            <a:r>
              <a:rPr lang="en-US" sz="1600" dirty="0"/>
              <a:t>Use lower </a:t>
            </a:r>
            <a:r>
              <a:rPr lang="en-US" sz="1600" dirty="0" err="1"/>
              <a:t>microstep</a:t>
            </a:r>
            <a:r>
              <a:rPr lang="en-US" sz="1600" dirty="0"/>
              <a:t> resolution (fewer </a:t>
            </a:r>
            <a:r>
              <a:rPr lang="en-US" sz="1600" dirty="0" err="1"/>
              <a:t>microsteps</a:t>
            </a:r>
            <a:r>
              <a:rPr lang="en-US" sz="1600" dirty="0"/>
              <a:t> per step)</a:t>
            </a:r>
          </a:p>
          <a:p>
            <a:pPr marL="400050" lvl="1" indent="0">
              <a:defRPr/>
            </a:pPr>
            <a:r>
              <a:rPr lang="en-US" sz="1600" dirty="0"/>
              <a:t>  Reduce over-voltage used to drive motor (slower stepping)</a:t>
            </a:r>
          </a:p>
          <a:p>
            <a:pPr marL="0" indent="0">
              <a:defRPr/>
            </a:pPr>
            <a:endParaRPr lang="en-US" sz="1800" dirty="0"/>
          </a:p>
          <a:p>
            <a:pPr algn="ctr">
              <a:buFontTx/>
              <a:buNone/>
              <a:defRPr/>
            </a:pPr>
            <a:r>
              <a:rPr lang="en-US" sz="1800" dirty="0"/>
              <a:t>Always a tradeoff between </a:t>
            </a:r>
            <a:r>
              <a:rPr lang="en-US" sz="1800" dirty="0" err="1"/>
              <a:t>microstep</a:t>
            </a:r>
            <a:r>
              <a:rPr lang="en-US" sz="1800" dirty="0"/>
              <a:t> resolution and speed</a:t>
            </a:r>
          </a:p>
        </p:txBody>
      </p:sp>
    </p:spTree>
    <p:extLst>
      <p:ext uri="{BB962C8B-B14F-4D97-AF65-F5344CB8AC3E}">
        <p14:creationId xmlns:p14="http://schemas.microsoft.com/office/powerpoint/2010/main" val="62395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Wave Stepping</a:t>
            </a:r>
            <a:endParaRPr lang="en-US" sz="3500" dirty="0"/>
          </a:p>
        </p:txBody>
      </p:sp>
      <p:sp>
        <p:nvSpPr>
          <p:cNvPr id="16386" name="Line 3"/>
          <p:cNvSpPr>
            <a:spLocks noChangeShapeType="1"/>
          </p:cNvSpPr>
          <p:nvPr/>
        </p:nvSpPr>
        <p:spPr bwMode="auto">
          <a:xfrm>
            <a:off x="2879725" y="2873375"/>
            <a:ext cx="1538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 flipV="1">
            <a:off x="4418013" y="2874963"/>
            <a:ext cx="0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V="1">
            <a:off x="5957888" y="2874963"/>
            <a:ext cx="0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7499350" y="2654300"/>
            <a:ext cx="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4418013" y="3087688"/>
            <a:ext cx="1539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5957888" y="2873375"/>
            <a:ext cx="1539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7499350" y="2655888"/>
            <a:ext cx="1539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2879725" y="2652713"/>
            <a:ext cx="0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1339850" y="2655888"/>
            <a:ext cx="1539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1339850" y="2871788"/>
            <a:ext cx="7718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1339850" y="3575050"/>
            <a:ext cx="1539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 flipV="1">
            <a:off x="2879725" y="3357563"/>
            <a:ext cx="0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 flipV="1">
            <a:off x="4418013" y="3357563"/>
            <a:ext cx="0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 flipV="1">
            <a:off x="5980113" y="3575050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 flipV="1">
            <a:off x="7518400" y="3575050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>
            <a:off x="2879725" y="3355975"/>
            <a:ext cx="1538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>
            <a:off x="4418013" y="3575050"/>
            <a:ext cx="1539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>
            <a:off x="5980113" y="3792538"/>
            <a:ext cx="1538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>
            <a:off x="7518400" y="3575050"/>
            <a:ext cx="1539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 flipV="1">
            <a:off x="1339850" y="3575050"/>
            <a:ext cx="7718425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685652" y="2646363"/>
            <a:ext cx="6547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dirty="0">
                <a:latin typeface="+mn-lt"/>
              </a:rPr>
              <a:t>Coil A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693589" y="3322638"/>
            <a:ext cx="6419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b="1" dirty="0">
                <a:latin typeface="+mn-lt"/>
              </a:rPr>
              <a:t>Coil B</a:t>
            </a:r>
          </a:p>
        </p:txBody>
      </p:sp>
      <p:sp>
        <p:nvSpPr>
          <p:cNvPr id="16408" name="Rectangle 25"/>
          <p:cNvSpPr>
            <a:spLocks noChangeArrowheads="1"/>
          </p:cNvSpPr>
          <p:nvPr/>
        </p:nvSpPr>
        <p:spPr bwMode="auto">
          <a:xfrm>
            <a:off x="928688" y="1403350"/>
            <a:ext cx="79248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r>
              <a:rPr lang="en-US" sz="2000" dirty="0">
                <a:latin typeface="+mn-lt"/>
              </a:rPr>
              <a:t>Stepping sequence</a:t>
            </a:r>
          </a:p>
          <a:p>
            <a:r>
              <a:rPr lang="en-US" dirty="0">
                <a:latin typeface="+mn-lt"/>
              </a:rPr>
              <a:t>(wave stepping)</a:t>
            </a:r>
          </a:p>
        </p:txBody>
      </p:sp>
      <p:sp>
        <p:nvSpPr>
          <p:cNvPr id="16409" name="Rectangle 27"/>
          <p:cNvSpPr>
            <a:spLocks noChangeArrowheads="1"/>
          </p:cNvSpPr>
          <p:nvPr/>
        </p:nvSpPr>
        <p:spPr bwMode="auto">
          <a:xfrm>
            <a:off x="4040188" y="4691063"/>
            <a:ext cx="139700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10" name="Rectangle 28"/>
          <p:cNvSpPr>
            <a:spLocks noChangeArrowheads="1"/>
          </p:cNvSpPr>
          <p:nvPr/>
        </p:nvSpPr>
        <p:spPr bwMode="auto">
          <a:xfrm>
            <a:off x="4005263" y="4557713"/>
            <a:ext cx="176212" cy="134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411" name="Group 30"/>
          <p:cNvGrpSpPr>
            <a:grpSpLocks/>
          </p:cNvGrpSpPr>
          <p:nvPr/>
        </p:nvGrpSpPr>
        <p:grpSpPr bwMode="auto">
          <a:xfrm rot="5400000">
            <a:off x="3031332" y="4266406"/>
            <a:ext cx="869950" cy="706437"/>
            <a:chOff x="565" y="2902"/>
            <a:chExt cx="548" cy="445"/>
          </a:xfrm>
        </p:grpSpPr>
        <p:sp>
          <p:nvSpPr>
            <p:cNvPr id="16729" name="Line 31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30" name="Line 32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31" name="Line 33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32" name="Line 34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33" name="Line 35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34" name="Line 36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35" name="Line 37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36" name="Line 38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37" name="Line 39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38" name="Line 40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39" name="Line 41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40" name="Line 42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4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6412" name="Group 43"/>
          <p:cNvGrpSpPr>
            <a:grpSpLocks/>
          </p:cNvGrpSpPr>
          <p:nvPr/>
        </p:nvGrpSpPr>
        <p:grpSpPr bwMode="auto">
          <a:xfrm rot="16200000" flipV="1">
            <a:off x="2876550" y="4433888"/>
            <a:ext cx="423863" cy="407987"/>
            <a:chOff x="714" y="3141"/>
            <a:chExt cx="267" cy="257"/>
          </a:xfrm>
        </p:grpSpPr>
        <p:sp>
          <p:nvSpPr>
            <p:cNvPr id="16718" name="Freeform 44"/>
            <p:cNvSpPr>
              <a:spLocks/>
            </p:cNvSpPr>
            <p:nvPr/>
          </p:nvSpPr>
          <p:spPr bwMode="auto">
            <a:xfrm>
              <a:off x="732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19" name="Freeform 45"/>
            <p:cNvSpPr>
              <a:spLocks/>
            </p:cNvSpPr>
            <p:nvPr/>
          </p:nvSpPr>
          <p:spPr bwMode="auto">
            <a:xfrm>
              <a:off x="767" y="3145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20" name="Freeform 46"/>
            <p:cNvSpPr>
              <a:spLocks/>
            </p:cNvSpPr>
            <p:nvPr/>
          </p:nvSpPr>
          <p:spPr bwMode="auto">
            <a:xfrm>
              <a:off x="804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21" name="Freeform 47"/>
            <p:cNvSpPr>
              <a:spLocks/>
            </p:cNvSpPr>
            <p:nvPr/>
          </p:nvSpPr>
          <p:spPr bwMode="auto">
            <a:xfrm>
              <a:off x="839" y="3145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22" name="Freeform 48"/>
            <p:cNvSpPr>
              <a:spLocks/>
            </p:cNvSpPr>
            <p:nvPr/>
          </p:nvSpPr>
          <p:spPr bwMode="auto">
            <a:xfrm>
              <a:off x="874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23" name="Freeform 49"/>
            <p:cNvSpPr>
              <a:spLocks/>
            </p:cNvSpPr>
            <p:nvPr/>
          </p:nvSpPr>
          <p:spPr bwMode="auto">
            <a:xfrm>
              <a:off x="908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24" name="Freeform 50"/>
            <p:cNvSpPr>
              <a:spLocks/>
            </p:cNvSpPr>
            <p:nvPr/>
          </p:nvSpPr>
          <p:spPr bwMode="auto">
            <a:xfrm>
              <a:off x="941" y="3141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25" name="Line 51"/>
            <p:cNvSpPr>
              <a:spLocks noChangeShapeType="1"/>
            </p:cNvSpPr>
            <p:nvPr/>
          </p:nvSpPr>
          <p:spPr bwMode="auto">
            <a:xfrm>
              <a:off x="732" y="3254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26" name="Line 52"/>
            <p:cNvSpPr>
              <a:spLocks noChangeShapeType="1"/>
            </p:cNvSpPr>
            <p:nvPr/>
          </p:nvSpPr>
          <p:spPr bwMode="auto">
            <a:xfrm>
              <a:off x="966" y="3280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27" name="Oval 53"/>
            <p:cNvSpPr>
              <a:spLocks noChangeArrowheads="1"/>
            </p:cNvSpPr>
            <p:nvPr/>
          </p:nvSpPr>
          <p:spPr bwMode="auto">
            <a:xfrm>
              <a:off x="714" y="3360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728" name="Oval 54"/>
            <p:cNvSpPr>
              <a:spLocks noChangeArrowheads="1"/>
            </p:cNvSpPr>
            <p:nvPr/>
          </p:nvSpPr>
          <p:spPr bwMode="auto">
            <a:xfrm>
              <a:off x="949" y="336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6413" name="Rectangle 55"/>
          <p:cNvSpPr>
            <a:spLocks noChangeArrowheads="1"/>
          </p:cNvSpPr>
          <p:nvPr/>
        </p:nvSpPr>
        <p:spPr bwMode="auto">
          <a:xfrm>
            <a:off x="3319463" y="4683125"/>
            <a:ext cx="142875" cy="57467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14" name="Rectangle 56"/>
          <p:cNvSpPr>
            <a:spLocks noChangeArrowheads="1"/>
          </p:cNvSpPr>
          <p:nvPr/>
        </p:nvSpPr>
        <p:spPr bwMode="auto">
          <a:xfrm>
            <a:off x="3321050" y="4559300"/>
            <a:ext cx="174625" cy="136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15" name="Line 57"/>
          <p:cNvSpPr>
            <a:spLocks noChangeShapeType="1"/>
          </p:cNvSpPr>
          <p:nvPr/>
        </p:nvSpPr>
        <p:spPr bwMode="auto">
          <a:xfrm>
            <a:off x="3530600" y="5597525"/>
            <a:ext cx="4683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16416" name="Group 58"/>
          <p:cNvGrpSpPr>
            <a:grpSpLocks/>
          </p:cNvGrpSpPr>
          <p:nvPr/>
        </p:nvGrpSpPr>
        <p:grpSpPr bwMode="auto">
          <a:xfrm flipH="1">
            <a:off x="3535363" y="4551363"/>
            <a:ext cx="434975" cy="138112"/>
            <a:chOff x="776" y="2903"/>
            <a:chExt cx="274" cy="87"/>
          </a:xfrm>
        </p:grpSpPr>
        <p:sp>
          <p:nvSpPr>
            <p:cNvPr id="16715" name="Rectangle 59"/>
            <p:cNvSpPr>
              <a:spLocks noChangeArrowheads="1"/>
            </p:cNvSpPr>
            <p:nvPr/>
          </p:nvSpPr>
          <p:spPr bwMode="auto">
            <a:xfrm rot="5400000">
              <a:off x="955" y="2893"/>
              <a:ext cx="85" cy="10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716" name="Rectangle 60"/>
            <p:cNvSpPr>
              <a:spLocks noChangeArrowheads="1"/>
            </p:cNvSpPr>
            <p:nvPr/>
          </p:nvSpPr>
          <p:spPr bwMode="auto">
            <a:xfrm rot="5400000">
              <a:off x="785" y="2895"/>
              <a:ext cx="86" cy="10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717" name="Oval 61"/>
            <p:cNvSpPr>
              <a:spLocks noChangeArrowheads="1"/>
            </p:cNvSpPr>
            <p:nvPr/>
          </p:nvSpPr>
          <p:spPr bwMode="auto">
            <a:xfrm rot="5400000">
              <a:off x="869" y="2905"/>
              <a:ext cx="86" cy="8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6417" name="Text Box 62"/>
          <p:cNvSpPr txBox="1">
            <a:spLocks noChangeArrowheads="1"/>
          </p:cNvSpPr>
          <p:nvPr/>
        </p:nvSpPr>
        <p:spPr bwMode="auto">
          <a:xfrm>
            <a:off x="2803525" y="4505325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A</a:t>
            </a:r>
          </a:p>
        </p:txBody>
      </p:sp>
      <p:sp>
        <p:nvSpPr>
          <p:cNvPr id="16418" name="Text Box 63"/>
          <p:cNvSpPr txBox="1">
            <a:spLocks noChangeArrowheads="1"/>
          </p:cNvSpPr>
          <p:nvPr/>
        </p:nvSpPr>
        <p:spPr bwMode="auto">
          <a:xfrm>
            <a:off x="3683000" y="5368925"/>
            <a:ext cx="166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B</a:t>
            </a:r>
          </a:p>
        </p:txBody>
      </p:sp>
      <p:grpSp>
        <p:nvGrpSpPr>
          <p:cNvPr id="16419" name="Group 65"/>
          <p:cNvGrpSpPr>
            <a:grpSpLocks/>
          </p:cNvGrpSpPr>
          <p:nvPr/>
        </p:nvGrpSpPr>
        <p:grpSpPr bwMode="auto">
          <a:xfrm>
            <a:off x="3317875" y="4556125"/>
            <a:ext cx="863600" cy="706438"/>
            <a:chOff x="565" y="2902"/>
            <a:chExt cx="544" cy="445"/>
          </a:xfrm>
        </p:grpSpPr>
        <p:sp>
          <p:nvSpPr>
            <p:cNvPr id="16703" name="Line 66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04" name="Line 67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05" name="Line 68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06" name="Line 69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07" name="Line 70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08" name="Line 71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09" name="Line 72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10" name="Line 73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11" name="Line 74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12" name="Line 75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13" name="Line 76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14" name="Line 77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0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6420" name="Group 78"/>
          <p:cNvGrpSpPr>
            <a:grpSpLocks/>
          </p:cNvGrpSpPr>
          <p:nvPr/>
        </p:nvGrpSpPr>
        <p:grpSpPr bwMode="auto">
          <a:xfrm flipH="1">
            <a:off x="3559175" y="5083175"/>
            <a:ext cx="423863" cy="407988"/>
            <a:chOff x="717" y="3234"/>
            <a:chExt cx="267" cy="257"/>
          </a:xfrm>
        </p:grpSpPr>
        <p:sp>
          <p:nvSpPr>
            <p:cNvPr id="16692" name="Freeform 79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93" name="Freeform 80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94" name="Freeform 81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95" name="Freeform 82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96" name="Freeform 83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97" name="Freeform 84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98" name="Freeform 85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99" name="Line 86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00" name="Line 87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01" name="Oval 88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702" name="Oval 89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421" name="Group 92"/>
          <p:cNvGrpSpPr>
            <a:grpSpLocks/>
          </p:cNvGrpSpPr>
          <p:nvPr/>
        </p:nvGrpSpPr>
        <p:grpSpPr bwMode="auto">
          <a:xfrm>
            <a:off x="4910138" y="4548188"/>
            <a:ext cx="869950" cy="706437"/>
            <a:chOff x="565" y="2902"/>
            <a:chExt cx="548" cy="445"/>
          </a:xfrm>
        </p:grpSpPr>
        <p:sp>
          <p:nvSpPr>
            <p:cNvPr id="16680" name="Line 93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81" name="Line 94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82" name="Line 95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83" name="Line 96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84" name="Line 97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85" name="Line 98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86" name="Line 99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87" name="Line 100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88" name="Line 101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89" name="Line 102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90" name="Line 103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91" name="Line 104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4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6422" name="Group 105"/>
          <p:cNvGrpSpPr>
            <a:grpSpLocks/>
          </p:cNvGrpSpPr>
          <p:nvPr/>
        </p:nvGrpSpPr>
        <p:grpSpPr bwMode="auto">
          <a:xfrm flipH="1">
            <a:off x="5151438" y="5075238"/>
            <a:ext cx="423862" cy="407987"/>
            <a:chOff x="714" y="3141"/>
            <a:chExt cx="267" cy="257"/>
          </a:xfrm>
        </p:grpSpPr>
        <p:sp>
          <p:nvSpPr>
            <p:cNvPr id="16669" name="Freeform 106"/>
            <p:cNvSpPr>
              <a:spLocks/>
            </p:cNvSpPr>
            <p:nvPr/>
          </p:nvSpPr>
          <p:spPr bwMode="auto">
            <a:xfrm>
              <a:off x="732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70" name="Freeform 107"/>
            <p:cNvSpPr>
              <a:spLocks/>
            </p:cNvSpPr>
            <p:nvPr/>
          </p:nvSpPr>
          <p:spPr bwMode="auto">
            <a:xfrm>
              <a:off x="767" y="3145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71" name="Freeform 108"/>
            <p:cNvSpPr>
              <a:spLocks/>
            </p:cNvSpPr>
            <p:nvPr/>
          </p:nvSpPr>
          <p:spPr bwMode="auto">
            <a:xfrm>
              <a:off x="804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72" name="Freeform 109"/>
            <p:cNvSpPr>
              <a:spLocks/>
            </p:cNvSpPr>
            <p:nvPr/>
          </p:nvSpPr>
          <p:spPr bwMode="auto">
            <a:xfrm>
              <a:off x="839" y="3145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73" name="Freeform 110"/>
            <p:cNvSpPr>
              <a:spLocks/>
            </p:cNvSpPr>
            <p:nvPr/>
          </p:nvSpPr>
          <p:spPr bwMode="auto">
            <a:xfrm>
              <a:off x="874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74" name="Freeform 111"/>
            <p:cNvSpPr>
              <a:spLocks/>
            </p:cNvSpPr>
            <p:nvPr/>
          </p:nvSpPr>
          <p:spPr bwMode="auto">
            <a:xfrm>
              <a:off x="908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75" name="Freeform 112"/>
            <p:cNvSpPr>
              <a:spLocks/>
            </p:cNvSpPr>
            <p:nvPr/>
          </p:nvSpPr>
          <p:spPr bwMode="auto">
            <a:xfrm>
              <a:off x="941" y="3141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76" name="Line 113"/>
            <p:cNvSpPr>
              <a:spLocks noChangeShapeType="1"/>
            </p:cNvSpPr>
            <p:nvPr/>
          </p:nvSpPr>
          <p:spPr bwMode="auto">
            <a:xfrm>
              <a:off x="732" y="3254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77" name="Line 114"/>
            <p:cNvSpPr>
              <a:spLocks noChangeShapeType="1"/>
            </p:cNvSpPr>
            <p:nvPr/>
          </p:nvSpPr>
          <p:spPr bwMode="auto">
            <a:xfrm>
              <a:off x="966" y="3280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78" name="Oval 115"/>
            <p:cNvSpPr>
              <a:spLocks noChangeArrowheads="1"/>
            </p:cNvSpPr>
            <p:nvPr/>
          </p:nvSpPr>
          <p:spPr bwMode="auto">
            <a:xfrm>
              <a:off x="714" y="3360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679" name="Oval 116"/>
            <p:cNvSpPr>
              <a:spLocks noChangeArrowheads="1"/>
            </p:cNvSpPr>
            <p:nvPr/>
          </p:nvSpPr>
          <p:spPr bwMode="auto">
            <a:xfrm>
              <a:off x="949" y="336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6423" name="Line 117"/>
          <p:cNvSpPr>
            <a:spLocks noChangeShapeType="1"/>
          </p:cNvSpPr>
          <p:nvPr/>
        </p:nvSpPr>
        <p:spPr bwMode="auto">
          <a:xfrm>
            <a:off x="4375150" y="4425950"/>
            <a:ext cx="158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24" name="Text Box 118"/>
          <p:cNvSpPr txBox="1">
            <a:spLocks noChangeArrowheads="1"/>
          </p:cNvSpPr>
          <p:nvPr/>
        </p:nvSpPr>
        <p:spPr bwMode="auto">
          <a:xfrm>
            <a:off x="4400550" y="4505325"/>
            <a:ext cx="166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A</a:t>
            </a:r>
          </a:p>
        </p:txBody>
      </p:sp>
      <p:sp>
        <p:nvSpPr>
          <p:cNvPr id="16425" name="Text Box 119"/>
          <p:cNvSpPr txBox="1">
            <a:spLocks noChangeArrowheads="1"/>
          </p:cNvSpPr>
          <p:nvPr/>
        </p:nvSpPr>
        <p:spPr bwMode="auto">
          <a:xfrm>
            <a:off x="5289550" y="5327650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B</a:t>
            </a:r>
          </a:p>
        </p:txBody>
      </p:sp>
      <p:sp>
        <p:nvSpPr>
          <p:cNvPr id="16426" name="Rectangle 121"/>
          <p:cNvSpPr>
            <a:spLocks noChangeArrowheads="1"/>
          </p:cNvSpPr>
          <p:nvPr/>
        </p:nvSpPr>
        <p:spPr bwMode="auto">
          <a:xfrm rot="16200000" flipV="1">
            <a:off x="4930775" y="3971925"/>
            <a:ext cx="139700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27" name="Rectangle 122"/>
          <p:cNvSpPr>
            <a:spLocks noChangeArrowheads="1"/>
          </p:cNvSpPr>
          <p:nvPr/>
        </p:nvSpPr>
        <p:spPr bwMode="auto">
          <a:xfrm rot="16200000" flipV="1">
            <a:off x="5260976" y="4203700"/>
            <a:ext cx="176212" cy="134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28" name="Rectangle 123"/>
          <p:cNvSpPr>
            <a:spLocks noChangeArrowheads="1"/>
          </p:cNvSpPr>
          <p:nvPr/>
        </p:nvSpPr>
        <p:spPr bwMode="auto">
          <a:xfrm rot="16200000" flipV="1">
            <a:off x="4932363" y="4686300"/>
            <a:ext cx="142875" cy="57467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29" name="Rectangle 124"/>
          <p:cNvSpPr>
            <a:spLocks noChangeArrowheads="1"/>
          </p:cNvSpPr>
          <p:nvPr/>
        </p:nvSpPr>
        <p:spPr bwMode="auto">
          <a:xfrm rot="16200000" flipV="1">
            <a:off x="5259388" y="4887913"/>
            <a:ext cx="174625" cy="136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430" name="Group 125"/>
          <p:cNvGrpSpPr>
            <a:grpSpLocks/>
          </p:cNvGrpSpPr>
          <p:nvPr/>
        </p:nvGrpSpPr>
        <p:grpSpPr bwMode="auto">
          <a:xfrm rot="-5400000" flipH="1" flipV="1">
            <a:off x="5136356" y="4542632"/>
            <a:ext cx="434975" cy="138112"/>
            <a:chOff x="776" y="2903"/>
            <a:chExt cx="274" cy="87"/>
          </a:xfrm>
        </p:grpSpPr>
        <p:sp>
          <p:nvSpPr>
            <p:cNvPr id="16666" name="Rectangle 126"/>
            <p:cNvSpPr>
              <a:spLocks noChangeArrowheads="1"/>
            </p:cNvSpPr>
            <p:nvPr/>
          </p:nvSpPr>
          <p:spPr bwMode="auto">
            <a:xfrm rot="5400000">
              <a:off x="955" y="2893"/>
              <a:ext cx="85" cy="10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667" name="Rectangle 127"/>
            <p:cNvSpPr>
              <a:spLocks noChangeArrowheads="1"/>
            </p:cNvSpPr>
            <p:nvPr/>
          </p:nvSpPr>
          <p:spPr bwMode="auto">
            <a:xfrm rot="5400000">
              <a:off x="785" y="2895"/>
              <a:ext cx="86" cy="10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668" name="Oval 128"/>
            <p:cNvSpPr>
              <a:spLocks noChangeArrowheads="1"/>
            </p:cNvSpPr>
            <p:nvPr/>
          </p:nvSpPr>
          <p:spPr bwMode="auto">
            <a:xfrm rot="5400000">
              <a:off x="869" y="2905"/>
              <a:ext cx="86" cy="8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431" name="Group 130"/>
          <p:cNvGrpSpPr>
            <a:grpSpLocks/>
          </p:cNvGrpSpPr>
          <p:nvPr/>
        </p:nvGrpSpPr>
        <p:grpSpPr bwMode="auto">
          <a:xfrm rot="16200000" flipV="1">
            <a:off x="4633119" y="4261644"/>
            <a:ext cx="863600" cy="706438"/>
            <a:chOff x="565" y="2902"/>
            <a:chExt cx="544" cy="445"/>
          </a:xfrm>
        </p:grpSpPr>
        <p:sp>
          <p:nvSpPr>
            <p:cNvPr id="16654" name="Line 131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55" name="Line 132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56" name="Line 133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57" name="Line 134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58" name="Line 135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59" name="Line 136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60" name="Line 137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61" name="Line 138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62" name="Line 139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63" name="Line 140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64" name="Line 141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65" name="Line 142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0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6432" name="Group 143"/>
          <p:cNvGrpSpPr>
            <a:grpSpLocks/>
          </p:cNvGrpSpPr>
          <p:nvPr/>
        </p:nvGrpSpPr>
        <p:grpSpPr bwMode="auto">
          <a:xfrm rot="16200000" flipV="1">
            <a:off x="4475162" y="4389438"/>
            <a:ext cx="423863" cy="407988"/>
            <a:chOff x="717" y="3234"/>
            <a:chExt cx="267" cy="257"/>
          </a:xfrm>
        </p:grpSpPr>
        <p:sp>
          <p:nvSpPr>
            <p:cNvPr id="16643" name="Freeform 144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44" name="Freeform 145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45" name="Freeform 146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46" name="Freeform 147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47" name="Freeform 148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48" name="Freeform 149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49" name="Freeform 150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50" name="Line 151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51" name="Line 152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52" name="Oval 153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653" name="Oval 154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433" name="Group 223"/>
          <p:cNvGrpSpPr>
            <a:grpSpLocks/>
          </p:cNvGrpSpPr>
          <p:nvPr/>
        </p:nvGrpSpPr>
        <p:grpSpPr bwMode="auto">
          <a:xfrm>
            <a:off x="1779588" y="4548188"/>
            <a:ext cx="869950" cy="706437"/>
            <a:chOff x="565" y="2902"/>
            <a:chExt cx="548" cy="445"/>
          </a:xfrm>
        </p:grpSpPr>
        <p:sp>
          <p:nvSpPr>
            <p:cNvPr id="16631" name="Line 224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32" name="Line 225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33" name="Line 226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34" name="Line 227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35" name="Line 228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36" name="Line 229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37" name="Line 230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38" name="Line 231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39" name="Line 232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40" name="Line 233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41" name="Line 234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42" name="Line 235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4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6434" name="Group 236"/>
          <p:cNvGrpSpPr>
            <a:grpSpLocks/>
          </p:cNvGrpSpPr>
          <p:nvPr/>
        </p:nvGrpSpPr>
        <p:grpSpPr bwMode="auto">
          <a:xfrm flipH="1">
            <a:off x="2020888" y="5075238"/>
            <a:ext cx="423862" cy="407987"/>
            <a:chOff x="714" y="3141"/>
            <a:chExt cx="267" cy="257"/>
          </a:xfrm>
        </p:grpSpPr>
        <p:sp>
          <p:nvSpPr>
            <p:cNvPr id="16620" name="Freeform 237"/>
            <p:cNvSpPr>
              <a:spLocks/>
            </p:cNvSpPr>
            <p:nvPr/>
          </p:nvSpPr>
          <p:spPr bwMode="auto">
            <a:xfrm>
              <a:off x="732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21" name="Freeform 238"/>
            <p:cNvSpPr>
              <a:spLocks/>
            </p:cNvSpPr>
            <p:nvPr/>
          </p:nvSpPr>
          <p:spPr bwMode="auto">
            <a:xfrm>
              <a:off x="767" y="3145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22" name="Freeform 239"/>
            <p:cNvSpPr>
              <a:spLocks/>
            </p:cNvSpPr>
            <p:nvPr/>
          </p:nvSpPr>
          <p:spPr bwMode="auto">
            <a:xfrm>
              <a:off x="804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23" name="Freeform 240"/>
            <p:cNvSpPr>
              <a:spLocks/>
            </p:cNvSpPr>
            <p:nvPr/>
          </p:nvSpPr>
          <p:spPr bwMode="auto">
            <a:xfrm>
              <a:off x="839" y="3145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24" name="Freeform 241"/>
            <p:cNvSpPr>
              <a:spLocks/>
            </p:cNvSpPr>
            <p:nvPr/>
          </p:nvSpPr>
          <p:spPr bwMode="auto">
            <a:xfrm>
              <a:off x="874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25" name="Freeform 242"/>
            <p:cNvSpPr>
              <a:spLocks/>
            </p:cNvSpPr>
            <p:nvPr/>
          </p:nvSpPr>
          <p:spPr bwMode="auto">
            <a:xfrm>
              <a:off x="908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26" name="Freeform 243"/>
            <p:cNvSpPr>
              <a:spLocks/>
            </p:cNvSpPr>
            <p:nvPr/>
          </p:nvSpPr>
          <p:spPr bwMode="auto">
            <a:xfrm>
              <a:off x="941" y="3141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27" name="Line 244"/>
            <p:cNvSpPr>
              <a:spLocks noChangeShapeType="1"/>
            </p:cNvSpPr>
            <p:nvPr/>
          </p:nvSpPr>
          <p:spPr bwMode="auto">
            <a:xfrm>
              <a:off x="732" y="3254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28" name="Line 245"/>
            <p:cNvSpPr>
              <a:spLocks noChangeShapeType="1"/>
            </p:cNvSpPr>
            <p:nvPr/>
          </p:nvSpPr>
          <p:spPr bwMode="auto">
            <a:xfrm>
              <a:off x="966" y="3280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29" name="Oval 246"/>
            <p:cNvSpPr>
              <a:spLocks noChangeArrowheads="1"/>
            </p:cNvSpPr>
            <p:nvPr/>
          </p:nvSpPr>
          <p:spPr bwMode="auto">
            <a:xfrm>
              <a:off x="714" y="3360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630" name="Oval 247"/>
            <p:cNvSpPr>
              <a:spLocks noChangeArrowheads="1"/>
            </p:cNvSpPr>
            <p:nvPr/>
          </p:nvSpPr>
          <p:spPr bwMode="auto">
            <a:xfrm>
              <a:off x="949" y="336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6435" name="Line 248"/>
          <p:cNvSpPr>
            <a:spLocks noChangeShapeType="1"/>
          </p:cNvSpPr>
          <p:nvPr/>
        </p:nvSpPr>
        <p:spPr bwMode="auto">
          <a:xfrm>
            <a:off x="1244600" y="4425950"/>
            <a:ext cx="158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36" name="Text Box 249"/>
          <p:cNvSpPr txBox="1">
            <a:spLocks noChangeArrowheads="1"/>
          </p:cNvSpPr>
          <p:nvPr/>
        </p:nvSpPr>
        <p:spPr bwMode="auto">
          <a:xfrm>
            <a:off x="1270000" y="4505325"/>
            <a:ext cx="166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A</a:t>
            </a:r>
          </a:p>
        </p:txBody>
      </p:sp>
      <p:sp>
        <p:nvSpPr>
          <p:cNvPr id="16437" name="Text Box 250"/>
          <p:cNvSpPr txBox="1">
            <a:spLocks noChangeArrowheads="1"/>
          </p:cNvSpPr>
          <p:nvPr/>
        </p:nvSpPr>
        <p:spPr bwMode="auto">
          <a:xfrm>
            <a:off x="2159000" y="5327650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B</a:t>
            </a:r>
          </a:p>
        </p:txBody>
      </p:sp>
      <p:sp>
        <p:nvSpPr>
          <p:cNvPr id="16438" name="Rectangle 252"/>
          <p:cNvSpPr>
            <a:spLocks noChangeArrowheads="1"/>
          </p:cNvSpPr>
          <p:nvPr/>
        </p:nvSpPr>
        <p:spPr bwMode="auto">
          <a:xfrm rot="5400000">
            <a:off x="1800225" y="4692650"/>
            <a:ext cx="139700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39" name="Rectangle 253"/>
          <p:cNvSpPr>
            <a:spLocks noChangeArrowheads="1"/>
          </p:cNvSpPr>
          <p:nvPr/>
        </p:nvSpPr>
        <p:spPr bwMode="auto">
          <a:xfrm rot="5400000">
            <a:off x="2130425" y="4891088"/>
            <a:ext cx="176213" cy="134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40" name="Rectangle 254"/>
          <p:cNvSpPr>
            <a:spLocks noChangeArrowheads="1"/>
          </p:cNvSpPr>
          <p:nvPr/>
        </p:nvSpPr>
        <p:spPr bwMode="auto">
          <a:xfrm rot="5400000">
            <a:off x="1801813" y="3968750"/>
            <a:ext cx="142875" cy="574675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FFFFF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41" name="Rectangle 255"/>
          <p:cNvSpPr>
            <a:spLocks noChangeArrowheads="1"/>
          </p:cNvSpPr>
          <p:nvPr/>
        </p:nvSpPr>
        <p:spPr bwMode="auto">
          <a:xfrm rot="5400000">
            <a:off x="2128838" y="4205288"/>
            <a:ext cx="174625" cy="136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442" name="Group 256"/>
          <p:cNvGrpSpPr>
            <a:grpSpLocks/>
          </p:cNvGrpSpPr>
          <p:nvPr/>
        </p:nvGrpSpPr>
        <p:grpSpPr bwMode="auto">
          <a:xfrm rot="5400000" flipH="1">
            <a:off x="2005806" y="4548982"/>
            <a:ext cx="434975" cy="138112"/>
            <a:chOff x="776" y="2903"/>
            <a:chExt cx="274" cy="87"/>
          </a:xfrm>
        </p:grpSpPr>
        <p:sp>
          <p:nvSpPr>
            <p:cNvPr id="16617" name="Rectangle 257"/>
            <p:cNvSpPr>
              <a:spLocks noChangeArrowheads="1"/>
            </p:cNvSpPr>
            <p:nvPr/>
          </p:nvSpPr>
          <p:spPr bwMode="auto">
            <a:xfrm rot="5400000">
              <a:off x="955" y="2893"/>
              <a:ext cx="85" cy="10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618" name="Rectangle 258"/>
            <p:cNvSpPr>
              <a:spLocks noChangeArrowheads="1"/>
            </p:cNvSpPr>
            <p:nvPr/>
          </p:nvSpPr>
          <p:spPr bwMode="auto">
            <a:xfrm rot="5400000">
              <a:off x="785" y="2895"/>
              <a:ext cx="86" cy="10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619" name="Oval 259"/>
            <p:cNvSpPr>
              <a:spLocks noChangeArrowheads="1"/>
            </p:cNvSpPr>
            <p:nvPr/>
          </p:nvSpPr>
          <p:spPr bwMode="auto">
            <a:xfrm rot="5400000">
              <a:off x="869" y="2905"/>
              <a:ext cx="86" cy="8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443" name="Group 261"/>
          <p:cNvGrpSpPr>
            <a:grpSpLocks/>
          </p:cNvGrpSpPr>
          <p:nvPr/>
        </p:nvGrpSpPr>
        <p:grpSpPr bwMode="auto">
          <a:xfrm rot="5400000">
            <a:off x="1502569" y="4261644"/>
            <a:ext cx="863600" cy="706438"/>
            <a:chOff x="565" y="2902"/>
            <a:chExt cx="544" cy="445"/>
          </a:xfrm>
        </p:grpSpPr>
        <p:sp>
          <p:nvSpPr>
            <p:cNvPr id="16605" name="Line 262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06" name="Line 263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07" name="Line 264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08" name="Line 265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09" name="Line 266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10" name="Line 267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11" name="Line 268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12" name="Line 269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13" name="Line 270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14" name="Line 271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15" name="Line 272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16" name="Line 273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0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6444" name="Group 274"/>
          <p:cNvGrpSpPr>
            <a:grpSpLocks/>
          </p:cNvGrpSpPr>
          <p:nvPr/>
        </p:nvGrpSpPr>
        <p:grpSpPr bwMode="auto">
          <a:xfrm rot="16200000" flipV="1">
            <a:off x="1344613" y="4432300"/>
            <a:ext cx="423862" cy="407988"/>
            <a:chOff x="717" y="3234"/>
            <a:chExt cx="267" cy="257"/>
          </a:xfrm>
        </p:grpSpPr>
        <p:sp>
          <p:nvSpPr>
            <p:cNvPr id="16594" name="Freeform 275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95" name="Freeform 276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96" name="Freeform 277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97" name="Freeform 278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98" name="Freeform 279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99" name="Freeform 280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00" name="Freeform 281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01" name="Line 282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02" name="Line 283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03" name="Oval 284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604" name="Oval 285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445" name="Group 432"/>
          <p:cNvGrpSpPr>
            <a:grpSpLocks/>
          </p:cNvGrpSpPr>
          <p:nvPr/>
        </p:nvGrpSpPr>
        <p:grpSpPr bwMode="auto">
          <a:xfrm flipH="1" flipV="1">
            <a:off x="3605213" y="4392613"/>
            <a:ext cx="279400" cy="438150"/>
            <a:chOff x="4469702" y="4486275"/>
            <a:chExt cx="279400" cy="438150"/>
          </a:xfrm>
        </p:grpSpPr>
        <p:sp>
          <p:nvSpPr>
            <p:cNvPr id="16592" name="Arc 410"/>
            <p:cNvSpPr>
              <a:spLocks/>
            </p:cNvSpPr>
            <p:nvPr/>
          </p:nvSpPr>
          <p:spPr bwMode="auto">
            <a:xfrm rot="10800000" flipV="1">
              <a:off x="4469702" y="4486275"/>
              <a:ext cx="130175" cy="127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16593" name="Arc 412"/>
            <p:cNvSpPr>
              <a:spLocks/>
            </p:cNvSpPr>
            <p:nvPr/>
          </p:nvSpPr>
          <p:spPr bwMode="auto">
            <a:xfrm flipV="1">
              <a:off x="4618927" y="4797425"/>
              <a:ext cx="130175" cy="127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16446" name="Group 431"/>
          <p:cNvGrpSpPr>
            <a:grpSpLocks/>
          </p:cNvGrpSpPr>
          <p:nvPr/>
        </p:nvGrpSpPr>
        <p:grpSpPr bwMode="auto">
          <a:xfrm rot="5400000" flipH="1" flipV="1">
            <a:off x="5209381" y="4409282"/>
            <a:ext cx="296863" cy="419100"/>
            <a:chOff x="1209802" y="4502150"/>
            <a:chExt cx="296863" cy="419100"/>
          </a:xfrm>
        </p:grpSpPr>
        <p:sp>
          <p:nvSpPr>
            <p:cNvPr id="16590" name="Arc 414"/>
            <p:cNvSpPr>
              <a:spLocks/>
            </p:cNvSpPr>
            <p:nvPr/>
          </p:nvSpPr>
          <p:spPr bwMode="auto">
            <a:xfrm flipV="1">
              <a:off x="1376490" y="4794250"/>
              <a:ext cx="130175" cy="127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16591" name="Arc 416"/>
            <p:cNvSpPr>
              <a:spLocks/>
            </p:cNvSpPr>
            <p:nvPr/>
          </p:nvSpPr>
          <p:spPr bwMode="auto">
            <a:xfrm rot="10800000" flipV="1">
              <a:off x="1209802" y="4502150"/>
              <a:ext cx="130175" cy="127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16447" name="Text Box 420"/>
          <p:cNvSpPr txBox="1">
            <a:spLocks noChangeArrowheads="1"/>
          </p:cNvSpPr>
          <p:nvPr/>
        </p:nvSpPr>
        <p:spPr bwMode="auto">
          <a:xfrm>
            <a:off x="452438" y="5708650"/>
            <a:ext cx="9290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>
                <a:latin typeface="+mn-lt"/>
              </a:rPr>
              <a:t>Executing reverse sequence causes motor to turn in reverse direction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latin typeface="+mn-lt"/>
              </a:rPr>
              <a:t>Applying initial power can cause motor to jump as much as two steps, depending on initial rotor position</a:t>
            </a:r>
          </a:p>
        </p:txBody>
      </p:sp>
      <p:grpSp>
        <p:nvGrpSpPr>
          <p:cNvPr id="16448" name="Group 158"/>
          <p:cNvGrpSpPr>
            <a:grpSpLocks/>
          </p:cNvGrpSpPr>
          <p:nvPr/>
        </p:nvGrpSpPr>
        <p:grpSpPr bwMode="auto">
          <a:xfrm rot="5400000">
            <a:off x="6190457" y="4269581"/>
            <a:ext cx="869950" cy="706437"/>
            <a:chOff x="565" y="2902"/>
            <a:chExt cx="548" cy="445"/>
          </a:xfrm>
        </p:grpSpPr>
        <p:sp>
          <p:nvSpPr>
            <p:cNvPr id="16578" name="Line 159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79" name="Line 160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80" name="Line 161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81" name="Line 162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82" name="Line 163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83" name="Line 164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84" name="Line 165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85" name="Line 166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86" name="Line 167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87" name="Line 168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88" name="Line 169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89" name="Line 170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4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6449" name="Group 171"/>
          <p:cNvGrpSpPr>
            <a:grpSpLocks/>
          </p:cNvGrpSpPr>
          <p:nvPr/>
        </p:nvGrpSpPr>
        <p:grpSpPr bwMode="auto">
          <a:xfrm rot="16200000" flipV="1">
            <a:off x="6035676" y="4435475"/>
            <a:ext cx="423862" cy="407987"/>
            <a:chOff x="714" y="3141"/>
            <a:chExt cx="267" cy="257"/>
          </a:xfrm>
        </p:grpSpPr>
        <p:sp>
          <p:nvSpPr>
            <p:cNvPr id="16567" name="Freeform 172"/>
            <p:cNvSpPr>
              <a:spLocks/>
            </p:cNvSpPr>
            <p:nvPr/>
          </p:nvSpPr>
          <p:spPr bwMode="auto">
            <a:xfrm>
              <a:off x="732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68" name="Freeform 173"/>
            <p:cNvSpPr>
              <a:spLocks/>
            </p:cNvSpPr>
            <p:nvPr/>
          </p:nvSpPr>
          <p:spPr bwMode="auto">
            <a:xfrm>
              <a:off x="767" y="3145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69" name="Freeform 174"/>
            <p:cNvSpPr>
              <a:spLocks/>
            </p:cNvSpPr>
            <p:nvPr/>
          </p:nvSpPr>
          <p:spPr bwMode="auto">
            <a:xfrm>
              <a:off x="804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70" name="Freeform 175"/>
            <p:cNvSpPr>
              <a:spLocks/>
            </p:cNvSpPr>
            <p:nvPr/>
          </p:nvSpPr>
          <p:spPr bwMode="auto">
            <a:xfrm>
              <a:off x="839" y="3145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71" name="Freeform 176"/>
            <p:cNvSpPr>
              <a:spLocks/>
            </p:cNvSpPr>
            <p:nvPr/>
          </p:nvSpPr>
          <p:spPr bwMode="auto">
            <a:xfrm>
              <a:off x="874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72" name="Freeform 177"/>
            <p:cNvSpPr>
              <a:spLocks/>
            </p:cNvSpPr>
            <p:nvPr/>
          </p:nvSpPr>
          <p:spPr bwMode="auto">
            <a:xfrm>
              <a:off x="908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73" name="Freeform 178"/>
            <p:cNvSpPr>
              <a:spLocks/>
            </p:cNvSpPr>
            <p:nvPr/>
          </p:nvSpPr>
          <p:spPr bwMode="auto">
            <a:xfrm>
              <a:off x="941" y="3141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74" name="Line 179"/>
            <p:cNvSpPr>
              <a:spLocks noChangeShapeType="1"/>
            </p:cNvSpPr>
            <p:nvPr/>
          </p:nvSpPr>
          <p:spPr bwMode="auto">
            <a:xfrm>
              <a:off x="732" y="3254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75" name="Line 180"/>
            <p:cNvSpPr>
              <a:spLocks noChangeShapeType="1"/>
            </p:cNvSpPr>
            <p:nvPr/>
          </p:nvSpPr>
          <p:spPr bwMode="auto">
            <a:xfrm>
              <a:off x="966" y="3280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76" name="Oval 181"/>
            <p:cNvSpPr>
              <a:spLocks noChangeArrowheads="1"/>
            </p:cNvSpPr>
            <p:nvPr/>
          </p:nvSpPr>
          <p:spPr bwMode="auto">
            <a:xfrm>
              <a:off x="714" y="3360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577" name="Oval 182"/>
            <p:cNvSpPr>
              <a:spLocks noChangeArrowheads="1"/>
            </p:cNvSpPr>
            <p:nvPr/>
          </p:nvSpPr>
          <p:spPr bwMode="auto">
            <a:xfrm>
              <a:off x="949" y="336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6450" name="Line 183"/>
          <p:cNvSpPr>
            <a:spLocks noChangeShapeType="1"/>
          </p:cNvSpPr>
          <p:nvPr/>
        </p:nvSpPr>
        <p:spPr bwMode="auto">
          <a:xfrm>
            <a:off x="6683375" y="5594350"/>
            <a:ext cx="4683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51" name="Text Box 184"/>
          <p:cNvSpPr txBox="1">
            <a:spLocks noChangeArrowheads="1"/>
          </p:cNvSpPr>
          <p:nvPr/>
        </p:nvSpPr>
        <p:spPr bwMode="auto">
          <a:xfrm>
            <a:off x="5956300" y="4502150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A</a:t>
            </a:r>
          </a:p>
        </p:txBody>
      </p:sp>
      <p:sp>
        <p:nvSpPr>
          <p:cNvPr id="16452" name="Text Box 185"/>
          <p:cNvSpPr txBox="1">
            <a:spLocks noChangeArrowheads="1"/>
          </p:cNvSpPr>
          <p:nvPr/>
        </p:nvSpPr>
        <p:spPr bwMode="auto">
          <a:xfrm>
            <a:off x="6835775" y="5365750"/>
            <a:ext cx="166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B</a:t>
            </a:r>
          </a:p>
        </p:txBody>
      </p:sp>
      <p:grpSp>
        <p:nvGrpSpPr>
          <p:cNvPr id="16453" name="Group 186"/>
          <p:cNvGrpSpPr>
            <a:grpSpLocks/>
          </p:cNvGrpSpPr>
          <p:nvPr/>
        </p:nvGrpSpPr>
        <p:grpSpPr bwMode="auto">
          <a:xfrm flipH="1">
            <a:off x="6470650" y="4548188"/>
            <a:ext cx="863600" cy="939800"/>
            <a:chOff x="3051" y="2887"/>
            <a:chExt cx="544" cy="592"/>
          </a:xfrm>
        </p:grpSpPr>
        <p:sp>
          <p:nvSpPr>
            <p:cNvPr id="16533" name="Rectangle 187"/>
            <p:cNvSpPr>
              <a:spLocks noChangeArrowheads="1"/>
            </p:cNvSpPr>
            <p:nvPr/>
          </p:nvSpPr>
          <p:spPr bwMode="auto">
            <a:xfrm>
              <a:off x="3506" y="2975"/>
              <a:ext cx="88" cy="35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534" name="Rectangle 188"/>
            <p:cNvSpPr>
              <a:spLocks noChangeArrowheads="1"/>
            </p:cNvSpPr>
            <p:nvPr/>
          </p:nvSpPr>
          <p:spPr bwMode="auto">
            <a:xfrm>
              <a:off x="3484" y="2891"/>
              <a:ext cx="111" cy="8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535" name="Rectangle 189"/>
            <p:cNvSpPr>
              <a:spLocks noChangeArrowheads="1"/>
            </p:cNvSpPr>
            <p:nvPr/>
          </p:nvSpPr>
          <p:spPr bwMode="auto">
            <a:xfrm>
              <a:off x="3052" y="2970"/>
              <a:ext cx="90" cy="362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536" name="Rectangle 190"/>
            <p:cNvSpPr>
              <a:spLocks noChangeArrowheads="1"/>
            </p:cNvSpPr>
            <p:nvPr/>
          </p:nvSpPr>
          <p:spPr bwMode="auto">
            <a:xfrm>
              <a:off x="3053" y="2892"/>
              <a:ext cx="110" cy="8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16537" name="Group 191"/>
            <p:cNvGrpSpPr>
              <a:grpSpLocks/>
            </p:cNvGrpSpPr>
            <p:nvPr/>
          </p:nvGrpSpPr>
          <p:grpSpPr bwMode="auto">
            <a:xfrm flipH="1">
              <a:off x="3188" y="2887"/>
              <a:ext cx="274" cy="87"/>
              <a:chOff x="776" y="2903"/>
              <a:chExt cx="274" cy="87"/>
            </a:xfrm>
          </p:grpSpPr>
          <p:sp>
            <p:nvSpPr>
              <p:cNvPr id="16564" name="Rectangle 192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565" name="Rectangle 193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566" name="Oval 194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6538" name="Group 195"/>
            <p:cNvGrpSpPr>
              <a:grpSpLocks/>
            </p:cNvGrpSpPr>
            <p:nvPr/>
          </p:nvGrpSpPr>
          <p:grpSpPr bwMode="auto">
            <a:xfrm>
              <a:off x="3051" y="2890"/>
              <a:ext cx="544" cy="589"/>
              <a:chOff x="565" y="2902"/>
              <a:chExt cx="544" cy="589"/>
            </a:xfrm>
          </p:grpSpPr>
          <p:grpSp>
            <p:nvGrpSpPr>
              <p:cNvPr id="16539" name="Group 196"/>
              <p:cNvGrpSpPr>
                <a:grpSpLocks/>
              </p:cNvGrpSpPr>
              <p:nvPr/>
            </p:nvGrpSpPr>
            <p:grpSpPr bwMode="auto">
              <a:xfrm>
                <a:off x="565" y="2902"/>
                <a:ext cx="544" cy="445"/>
                <a:chOff x="565" y="2902"/>
                <a:chExt cx="544" cy="445"/>
              </a:xfrm>
            </p:grpSpPr>
            <p:sp>
              <p:nvSpPr>
                <p:cNvPr id="16552" name="Line 197"/>
                <p:cNvSpPr>
                  <a:spLocks noChangeShapeType="1"/>
                </p:cNvSpPr>
                <p:nvPr/>
              </p:nvSpPr>
              <p:spPr bwMode="auto">
                <a:xfrm>
                  <a:off x="678" y="2906"/>
                  <a:ext cx="0" cy="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53" name="Line 198"/>
                <p:cNvSpPr>
                  <a:spLocks noChangeShapeType="1"/>
                </p:cNvSpPr>
                <p:nvPr/>
              </p:nvSpPr>
              <p:spPr bwMode="auto">
                <a:xfrm>
                  <a:off x="656" y="2990"/>
                  <a:ext cx="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54" name="Line 199"/>
                <p:cNvSpPr>
                  <a:spLocks noChangeShapeType="1"/>
                </p:cNvSpPr>
                <p:nvPr/>
              </p:nvSpPr>
              <p:spPr bwMode="auto">
                <a:xfrm flipH="1" flipV="1">
                  <a:off x="568" y="2904"/>
                  <a:ext cx="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55" name="Line 200"/>
                <p:cNvSpPr>
                  <a:spLocks noChangeShapeType="1"/>
                </p:cNvSpPr>
                <p:nvPr/>
              </p:nvSpPr>
              <p:spPr bwMode="auto">
                <a:xfrm>
                  <a:off x="656" y="2992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56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565" y="2904"/>
                  <a:ext cx="1" cy="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57" name="Line 202"/>
                <p:cNvSpPr>
                  <a:spLocks noChangeShapeType="1"/>
                </p:cNvSpPr>
                <p:nvPr/>
              </p:nvSpPr>
              <p:spPr bwMode="auto">
                <a:xfrm>
                  <a:off x="657" y="3273"/>
                  <a:ext cx="3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58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569" y="3345"/>
                  <a:ext cx="540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59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997" y="2904"/>
                  <a:ext cx="0" cy="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60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997" y="2988"/>
                  <a:ext cx="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61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999" y="2902"/>
                  <a:ext cx="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62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19" y="2990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63" name="Line 208"/>
                <p:cNvSpPr>
                  <a:spLocks noChangeShapeType="1"/>
                </p:cNvSpPr>
                <p:nvPr/>
              </p:nvSpPr>
              <p:spPr bwMode="auto">
                <a:xfrm flipH="1" flipV="1">
                  <a:off x="1109" y="2902"/>
                  <a:ext cx="0" cy="4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16540" name="Group 209"/>
              <p:cNvGrpSpPr>
                <a:grpSpLocks/>
              </p:cNvGrpSpPr>
              <p:nvPr/>
            </p:nvGrpSpPr>
            <p:grpSpPr bwMode="auto">
              <a:xfrm>
                <a:off x="717" y="3234"/>
                <a:ext cx="267" cy="257"/>
                <a:chOff x="717" y="3234"/>
                <a:chExt cx="267" cy="257"/>
              </a:xfrm>
            </p:grpSpPr>
            <p:sp>
              <p:nvSpPr>
                <p:cNvPr id="16541" name="Freeform 210"/>
                <p:cNvSpPr>
                  <a:spLocks/>
                </p:cNvSpPr>
                <p:nvPr/>
              </p:nvSpPr>
              <p:spPr bwMode="auto">
                <a:xfrm>
                  <a:off x="735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42" name="Freeform 211"/>
                <p:cNvSpPr>
                  <a:spLocks/>
                </p:cNvSpPr>
                <p:nvPr/>
              </p:nvSpPr>
              <p:spPr bwMode="auto">
                <a:xfrm>
                  <a:off x="770" y="3238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43" name="Freeform 212"/>
                <p:cNvSpPr>
                  <a:spLocks/>
                </p:cNvSpPr>
                <p:nvPr/>
              </p:nvSpPr>
              <p:spPr bwMode="auto">
                <a:xfrm>
                  <a:off x="807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44" name="Freeform 213"/>
                <p:cNvSpPr>
                  <a:spLocks/>
                </p:cNvSpPr>
                <p:nvPr/>
              </p:nvSpPr>
              <p:spPr bwMode="auto">
                <a:xfrm>
                  <a:off x="842" y="3238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45" name="Freeform 214"/>
                <p:cNvSpPr>
                  <a:spLocks/>
                </p:cNvSpPr>
                <p:nvPr/>
              </p:nvSpPr>
              <p:spPr bwMode="auto">
                <a:xfrm>
                  <a:off x="877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46" name="Freeform 215"/>
                <p:cNvSpPr>
                  <a:spLocks/>
                </p:cNvSpPr>
                <p:nvPr/>
              </p:nvSpPr>
              <p:spPr bwMode="auto">
                <a:xfrm>
                  <a:off x="911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47" name="Freeform 216"/>
                <p:cNvSpPr>
                  <a:spLocks/>
                </p:cNvSpPr>
                <p:nvPr/>
              </p:nvSpPr>
              <p:spPr bwMode="auto">
                <a:xfrm>
                  <a:off x="944" y="3234"/>
                  <a:ext cx="25" cy="140"/>
                </a:xfrm>
                <a:custGeom>
                  <a:avLst/>
                  <a:gdLst>
                    <a:gd name="T0" fmla="*/ 0 w 25"/>
                    <a:gd name="T1" fmla="*/ 39 h 140"/>
                    <a:gd name="T2" fmla="*/ 6 w 25"/>
                    <a:gd name="T3" fmla="*/ 17 h 140"/>
                    <a:gd name="T4" fmla="*/ 25 w 25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140"/>
                    <a:gd name="T11" fmla="*/ 25 w 25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140">
                      <a:moveTo>
                        <a:pt x="0" y="39"/>
                      </a:moveTo>
                      <a:cubicBezTo>
                        <a:pt x="1" y="19"/>
                        <a:pt x="2" y="0"/>
                        <a:pt x="6" y="17"/>
                      </a:cubicBezTo>
                      <a:cubicBezTo>
                        <a:pt x="10" y="34"/>
                        <a:pt x="21" y="119"/>
                        <a:pt x="25" y="14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48" name="Line 217"/>
                <p:cNvSpPr>
                  <a:spLocks noChangeShapeType="1"/>
                </p:cNvSpPr>
                <p:nvPr/>
              </p:nvSpPr>
              <p:spPr bwMode="auto">
                <a:xfrm>
                  <a:off x="735" y="3347"/>
                  <a:ext cx="0" cy="10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49" name="Line 218"/>
                <p:cNvSpPr>
                  <a:spLocks noChangeShapeType="1"/>
                </p:cNvSpPr>
                <p:nvPr/>
              </p:nvSpPr>
              <p:spPr bwMode="auto">
                <a:xfrm>
                  <a:off x="969" y="3373"/>
                  <a:ext cx="0" cy="7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16550" name="Oval 219"/>
                <p:cNvSpPr>
                  <a:spLocks noChangeArrowheads="1"/>
                </p:cNvSpPr>
                <p:nvPr/>
              </p:nvSpPr>
              <p:spPr bwMode="auto">
                <a:xfrm>
                  <a:off x="717" y="3453"/>
                  <a:ext cx="32" cy="3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6551" name="Oval 220"/>
                <p:cNvSpPr>
                  <a:spLocks noChangeArrowheads="1"/>
                </p:cNvSpPr>
                <p:nvPr/>
              </p:nvSpPr>
              <p:spPr bwMode="auto">
                <a:xfrm>
                  <a:off x="952" y="3456"/>
                  <a:ext cx="32" cy="3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</p:grpSp>
      </p:grpSp>
      <p:grpSp>
        <p:nvGrpSpPr>
          <p:cNvPr id="16454" name="Group 434"/>
          <p:cNvGrpSpPr>
            <a:grpSpLocks/>
          </p:cNvGrpSpPr>
          <p:nvPr/>
        </p:nvGrpSpPr>
        <p:grpSpPr bwMode="auto">
          <a:xfrm flipH="1" flipV="1">
            <a:off x="6751638" y="4405313"/>
            <a:ext cx="296862" cy="419100"/>
            <a:chOff x="7900162" y="4499102"/>
            <a:chExt cx="296863" cy="419100"/>
          </a:xfrm>
        </p:grpSpPr>
        <p:sp>
          <p:nvSpPr>
            <p:cNvPr id="16531" name="Arc 414"/>
            <p:cNvSpPr>
              <a:spLocks/>
            </p:cNvSpPr>
            <p:nvPr/>
          </p:nvSpPr>
          <p:spPr bwMode="auto">
            <a:xfrm flipV="1">
              <a:off x="8066850" y="4791202"/>
              <a:ext cx="130175" cy="127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16532" name="Arc 416"/>
            <p:cNvSpPr>
              <a:spLocks/>
            </p:cNvSpPr>
            <p:nvPr/>
          </p:nvSpPr>
          <p:spPr bwMode="auto">
            <a:xfrm rot="10800000" flipV="1">
              <a:off x="7900162" y="4499102"/>
              <a:ext cx="130175" cy="127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grpSp>
        <p:nvGrpSpPr>
          <p:cNvPr id="16455" name="Group 223"/>
          <p:cNvGrpSpPr>
            <a:grpSpLocks/>
          </p:cNvGrpSpPr>
          <p:nvPr/>
        </p:nvGrpSpPr>
        <p:grpSpPr bwMode="auto">
          <a:xfrm>
            <a:off x="8113713" y="4545013"/>
            <a:ext cx="869950" cy="706437"/>
            <a:chOff x="565" y="2902"/>
            <a:chExt cx="548" cy="445"/>
          </a:xfrm>
        </p:grpSpPr>
        <p:sp>
          <p:nvSpPr>
            <p:cNvPr id="16519" name="Line 224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20" name="Line 225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21" name="Line 226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22" name="Line 227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23" name="Line 228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24" name="Line 229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25" name="Line 230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26" name="Line 231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27" name="Line 232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28" name="Line 233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29" name="Line 234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30" name="Line 235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4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6456" name="Group 236"/>
          <p:cNvGrpSpPr>
            <a:grpSpLocks/>
          </p:cNvGrpSpPr>
          <p:nvPr/>
        </p:nvGrpSpPr>
        <p:grpSpPr bwMode="auto">
          <a:xfrm flipH="1">
            <a:off x="8355013" y="5072063"/>
            <a:ext cx="423862" cy="407987"/>
            <a:chOff x="714" y="3141"/>
            <a:chExt cx="267" cy="257"/>
          </a:xfrm>
        </p:grpSpPr>
        <p:sp>
          <p:nvSpPr>
            <p:cNvPr id="16508" name="Freeform 237"/>
            <p:cNvSpPr>
              <a:spLocks/>
            </p:cNvSpPr>
            <p:nvPr/>
          </p:nvSpPr>
          <p:spPr bwMode="auto">
            <a:xfrm>
              <a:off x="732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09" name="Freeform 238"/>
            <p:cNvSpPr>
              <a:spLocks/>
            </p:cNvSpPr>
            <p:nvPr/>
          </p:nvSpPr>
          <p:spPr bwMode="auto">
            <a:xfrm>
              <a:off x="767" y="3145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10" name="Freeform 239"/>
            <p:cNvSpPr>
              <a:spLocks/>
            </p:cNvSpPr>
            <p:nvPr/>
          </p:nvSpPr>
          <p:spPr bwMode="auto">
            <a:xfrm>
              <a:off x="804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11" name="Freeform 240"/>
            <p:cNvSpPr>
              <a:spLocks/>
            </p:cNvSpPr>
            <p:nvPr/>
          </p:nvSpPr>
          <p:spPr bwMode="auto">
            <a:xfrm>
              <a:off x="839" y="3145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12" name="Freeform 241"/>
            <p:cNvSpPr>
              <a:spLocks/>
            </p:cNvSpPr>
            <p:nvPr/>
          </p:nvSpPr>
          <p:spPr bwMode="auto">
            <a:xfrm>
              <a:off x="874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13" name="Freeform 242"/>
            <p:cNvSpPr>
              <a:spLocks/>
            </p:cNvSpPr>
            <p:nvPr/>
          </p:nvSpPr>
          <p:spPr bwMode="auto">
            <a:xfrm>
              <a:off x="908" y="3144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14" name="Freeform 243"/>
            <p:cNvSpPr>
              <a:spLocks/>
            </p:cNvSpPr>
            <p:nvPr/>
          </p:nvSpPr>
          <p:spPr bwMode="auto">
            <a:xfrm>
              <a:off x="941" y="3141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15" name="Line 244"/>
            <p:cNvSpPr>
              <a:spLocks noChangeShapeType="1"/>
            </p:cNvSpPr>
            <p:nvPr/>
          </p:nvSpPr>
          <p:spPr bwMode="auto">
            <a:xfrm>
              <a:off x="732" y="3254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16" name="Line 245"/>
            <p:cNvSpPr>
              <a:spLocks noChangeShapeType="1"/>
            </p:cNvSpPr>
            <p:nvPr/>
          </p:nvSpPr>
          <p:spPr bwMode="auto">
            <a:xfrm>
              <a:off x="966" y="3280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17" name="Oval 246"/>
            <p:cNvSpPr>
              <a:spLocks noChangeArrowheads="1"/>
            </p:cNvSpPr>
            <p:nvPr/>
          </p:nvSpPr>
          <p:spPr bwMode="auto">
            <a:xfrm>
              <a:off x="714" y="3360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518" name="Oval 247"/>
            <p:cNvSpPr>
              <a:spLocks noChangeArrowheads="1"/>
            </p:cNvSpPr>
            <p:nvPr/>
          </p:nvSpPr>
          <p:spPr bwMode="auto">
            <a:xfrm>
              <a:off x="949" y="336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6457" name="Line 248"/>
          <p:cNvSpPr>
            <a:spLocks noChangeShapeType="1"/>
          </p:cNvSpPr>
          <p:nvPr/>
        </p:nvSpPr>
        <p:spPr bwMode="auto">
          <a:xfrm>
            <a:off x="7578725" y="4422775"/>
            <a:ext cx="158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58" name="Text Box 249"/>
          <p:cNvSpPr txBox="1">
            <a:spLocks noChangeArrowheads="1"/>
          </p:cNvSpPr>
          <p:nvPr/>
        </p:nvSpPr>
        <p:spPr bwMode="auto">
          <a:xfrm>
            <a:off x="7604125" y="4502150"/>
            <a:ext cx="166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A</a:t>
            </a:r>
          </a:p>
        </p:txBody>
      </p:sp>
      <p:sp>
        <p:nvSpPr>
          <p:cNvPr id="16459" name="Text Box 250"/>
          <p:cNvSpPr txBox="1">
            <a:spLocks noChangeArrowheads="1"/>
          </p:cNvSpPr>
          <p:nvPr/>
        </p:nvSpPr>
        <p:spPr bwMode="auto">
          <a:xfrm>
            <a:off x="8493125" y="5324475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B</a:t>
            </a:r>
          </a:p>
        </p:txBody>
      </p:sp>
      <p:sp>
        <p:nvSpPr>
          <p:cNvPr id="16460" name="Rectangle 252"/>
          <p:cNvSpPr>
            <a:spLocks noChangeArrowheads="1"/>
          </p:cNvSpPr>
          <p:nvPr/>
        </p:nvSpPr>
        <p:spPr bwMode="auto">
          <a:xfrm rot="5400000">
            <a:off x="8143875" y="4699000"/>
            <a:ext cx="139700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61" name="Rectangle 253"/>
          <p:cNvSpPr>
            <a:spLocks noChangeArrowheads="1"/>
          </p:cNvSpPr>
          <p:nvPr/>
        </p:nvSpPr>
        <p:spPr bwMode="auto">
          <a:xfrm rot="5400000">
            <a:off x="8474075" y="4897438"/>
            <a:ext cx="176213" cy="134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62" name="Rectangle 254"/>
          <p:cNvSpPr>
            <a:spLocks noChangeArrowheads="1"/>
          </p:cNvSpPr>
          <p:nvPr/>
        </p:nvSpPr>
        <p:spPr bwMode="auto">
          <a:xfrm rot="5400000">
            <a:off x="8145463" y="3975100"/>
            <a:ext cx="142875" cy="57467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463" name="Rectangle 255"/>
          <p:cNvSpPr>
            <a:spLocks noChangeArrowheads="1"/>
          </p:cNvSpPr>
          <p:nvPr/>
        </p:nvSpPr>
        <p:spPr bwMode="auto">
          <a:xfrm rot="5400000">
            <a:off x="8472488" y="4211638"/>
            <a:ext cx="174625" cy="136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464" name="Group 256"/>
          <p:cNvGrpSpPr>
            <a:grpSpLocks/>
          </p:cNvGrpSpPr>
          <p:nvPr/>
        </p:nvGrpSpPr>
        <p:grpSpPr bwMode="auto">
          <a:xfrm rot="5400000" flipH="1">
            <a:off x="8349456" y="4555332"/>
            <a:ext cx="434975" cy="138112"/>
            <a:chOff x="776" y="2903"/>
            <a:chExt cx="274" cy="87"/>
          </a:xfrm>
        </p:grpSpPr>
        <p:sp>
          <p:nvSpPr>
            <p:cNvPr id="16505" name="Rectangle 257"/>
            <p:cNvSpPr>
              <a:spLocks noChangeArrowheads="1"/>
            </p:cNvSpPr>
            <p:nvPr/>
          </p:nvSpPr>
          <p:spPr bwMode="auto">
            <a:xfrm rot="5400000">
              <a:off x="955" y="2893"/>
              <a:ext cx="85" cy="10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506" name="Rectangle 258"/>
            <p:cNvSpPr>
              <a:spLocks noChangeArrowheads="1"/>
            </p:cNvSpPr>
            <p:nvPr/>
          </p:nvSpPr>
          <p:spPr bwMode="auto">
            <a:xfrm rot="5400000">
              <a:off x="785" y="2895"/>
              <a:ext cx="86" cy="10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507" name="Oval 259"/>
            <p:cNvSpPr>
              <a:spLocks noChangeArrowheads="1"/>
            </p:cNvSpPr>
            <p:nvPr/>
          </p:nvSpPr>
          <p:spPr bwMode="auto">
            <a:xfrm rot="5400000">
              <a:off x="869" y="2905"/>
              <a:ext cx="86" cy="8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465" name="Group 261"/>
          <p:cNvGrpSpPr>
            <a:grpSpLocks/>
          </p:cNvGrpSpPr>
          <p:nvPr/>
        </p:nvGrpSpPr>
        <p:grpSpPr bwMode="auto">
          <a:xfrm rot="5400000">
            <a:off x="7846219" y="4267994"/>
            <a:ext cx="863600" cy="706438"/>
            <a:chOff x="565" y="2902"/>
            <a:chExt cx="544" cy="445"/>
          </a:xfrm>
        </p:grpSpPr>
        <p:sp>
          <p:nvSpPr>
            <p:cNvPr id="16493" name="Line 262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94" name="Line 263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95" name="Line 264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96" name="Line 265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97" name="Line 266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98" name="Line 267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99" name="Line 268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00" name="Line 269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01" name="Line 270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02" name="Line 271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03" name="Line 272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04" name="Line 273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0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6466" name="Group 274"/>
          <p:cNvGrpSpPr>
            <a:grpSpLocks/>
          </p:cNvGrpSpPr>
          <p:nvPr/>
        </p:nvGrpSpPr>
        <p:grpSpPr bwMode="auto">
          <a:xfrm rot="16200000" flipV="1">
            <a:off x="7688263" y="4438650"/>
            <a:ext cx="423862" cy="407988"/>
            <a:chOff x="717" y="3234"/>
            <a:chExt cx="267" cy="257"/>
          </a:xfrm>
        </p:grpSpPr>
        <p:sp>
          <p:nvSpPr>
            <p:cNvPr id="16482" name="Freeform 275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83" name="Freeform 276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84" name="Freeform 277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85" name="Freeform 278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86" name="Freeform 279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87" name="Freeform 280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88" name="Freeform 281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89" name="Line 282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90" name="Line 283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91" name="Oval 284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492" name="Oval 285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467" name="Group 500"/>
          <p:cNvGrpSpPr>
            <a:grpSpLocks/>
          </p:cNvGrpSpPr>
          <p:nvPr/>
        </p:nvGrpSpPr>
        <p:grpSpPr bwMode="auto">
          <a:xfrm>
            <a:off x="8334375" y="4473575"/>
            <a:ext cx="422275" cy="269875"/>
            <a:chOff x="6165850" y="4560888"/>
            <a:chExt cx="422275" cy="269875"/>
          </a:xfrm>
        </p:grpSpPr>
        <p:sp>
          <p:nvSpPr>
            <p:cNvPr id="16480" name="Arc 411"/>
            <p:cNvSpPr>
              <a:spLocks/>
            </p:cNvSpPr>
            <p:nvPr/>
          </p:nvSpPr>
          <p:spPr bwMode="auto">
            <a:xfrm rot="5400000" flipV="1">
              <a:off x="6164262" y="4702176"/>
              <a:ext cx="130175" cy="127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16481" name="Arc 415"/>
            <p:cNvSpPr>
              <a:spLocks/>
            </p:cNvSpPr>
            <p:nvPr/>
          </p:nvSpPr>
          <p:spPr bwMode="auto">
            <a:xfrm rot="16200000" flipV="1">
              <a:off x="6465887" y="4568826"/>
              <a:ext cx="130175" cy="1143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45720" rIns="45720" anchor="ctr"/>
            <a:lstStyle/>
            <a:p>
              <a:endParaRPr lang="en-US"/>
            </a:p>
          </p:txBody>
        </p:sp>
      </p:grpSp>
      <p:sp>
        <p:nvSpPr>
          <p:cNvPr id="16468" name="TextBox 514"/>
          <p:cNvSpPr txBox="1">
            <a:spLocks noChangeArrowheads="1"/>
          </p:cNvSpPr>
          <p:nvPr/>
        </p:nvSpPr>
        <p:spPr bwMode="auto">
          <a:xfrm>
            <a:off x="1079500" y="4094163"/>
            <a:ext cx="282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Narrow" pitchFamily="34" charset="0"/>
              </a:rPr>
              <a:t>+</a:t>
            </a:r>
          </a:p>
        </p:txBody>
      </p:sp>
      <p:sp>
        <p:nvSpPr>
          <p:cNvPr id="16469" name="TextBox 515"/>
          <p:cNvSpPr txBox="1">
            <a:spLocks noChangeArrowheads="1"/>
          </p:cNvSpPr>
          <p:nvPr/>
        </p:nvSpPr>
        <p:spPr bwMode="auto">
          <a:xfrm>
            <a:off x="7413625" y="4090988"/>
            <a:ext cx="282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Narrow" pitchFamily="34" charset="0"/>
              </a:rPr>
              <a:t>+</a:t>
            </a:r>
          </a:p>
        </p:txBody>
      </p:sp>
      <p:sp>
        <p:nvSpPr>
          <p:cNvPr id="16470" name="TextBox 516"/>
          <p:cNvSpPr txBox="1">
            <a:spLocks noChangeArrowheads="1"/>
          </p:cNvSpPr>
          <p:nvPr/>
        </p:nvSpPr>
        <p:spPr bwMode="auto">
          <a:xfrm>
            <a:off x="4243388" y="4100513"/>
            <a:ext cx="24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Narrow" pitchFamily="34" charset="0"/>
              </a:rPr>
              <a:t>-</a:t>
            </a:r>
          </a:p>
        </p:txBody>
      </p:sp>
      <p:sp>
        <p:nvSpPr>
          <p:cNvPr id="16471" name="TextBox 517"/>
          <p:cNvSpPr txBox="1">
            <a:spLocks noChangeArrowheads="1"/>
          </p:cNvSpPr>
          <p:nvPr/>
        </p:nvSpPr>
        <p:spPr bwMode="auto">
          <a:xfrm>
            <a:off x="3281363" y="5416550"/>
            <a:ext cx="282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Narrow" pitchFamily="34" charset="0"/>
              </a:rPr>
              <a:t>+</a:t>
            </a:r>
          </a:p>
        </p:txBody>
      </p:sp>
      <p:sp>
        <p:nvSpPr>
          <p:cNvPr id="16472" name="TextBox 518"/>
          <p:cNvSpPr txBox="1">
            <a:spLocks noChangeArrowheads="1"/>
          </p:cNvSpPr>
          <p:nvPr/>
        </p:nvSpPr>
        <p:spPr bwMode="auto">
          <a:xfrm>
            <a:off x="6429375" y="5389563"/>
            <a:ext cx="239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Narrow" pitchFamily="34" charset="0"/>
              </a:rPr>
              <a:t>-</a:t>
            </a:r>
          </a:p>
        </p:txBody>
      </p:sp>
      <p:sp>
        <p:nvSpPr>
          <p:cNvPr id="16473" name="Line 7"/>
          <p:cNvSpPr>
            <a:spLocks noChangeShapeType="1"/>
          </p:cNvSpPr>
          <p:nvPr/>
        </p:nvSpPr>
        <p:spPr bwMode="auto">
          <a:xfrm>
            <a:off x="5854700" y="2128838"/>
            <a:ext cx="447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74" name="Line 9"/>
          <p:cNvSpPr>
            <a:spLocks noChangeShapeType="1"/>
          </p:cNvSpPr>
          <p:nvPr/>
        </p:nvSpPr>
        <p:spPr bwMode="auto">
          <a:xfrm>
            <a:off x="6732588" y="1716088"/>
            <a:ext cx="571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75" name="Line 12"/>
          <p:cNvSpPr>
            <a:spLocks noChangeShapeType="1"/>
          </p:cNvSpPr>
          <p:nvPr/>
        </p:nvSpPr>
        <p:spPr bwMode="auto">
          <a:xfrm>
            <a:off x="5854700" y="1912938"/>
            <a:ext cx="1552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355" name="TextBox 354"/>
          <p:cNvSpPr txBox="1"/>
          <p:nvPr/>
        </p:nvSpPr>
        <p:spPr>
          <a:xfrm>
            <a:off x="4773613" y="1576388"/>
            <a:ext cx="1019175" cy="642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Positive current: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No current: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Negative current:</a:t>
            </a:r>
          </a:p>
        </p:txBody>
      </p:sp>
      <p:sp>
        <p:nvSpPr>
          <p:cNvPr id="16477" name="Line 7"/>
          <p:cNvSpPr>
            <a:spLocks noChangeShapeType="1"/>
          </p:cNvSpPr>
          <p:nvPr/>
        </p:nvSpPr>
        <p:spPr bwMode="auto">
          <a:xfrm>
            <a:off x="6296025" y="1925638"/>
            <a:ext cx="447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78" name="Line 6"/>
          <p:cNvSpPr>
            <a:spLocks noChangeShapeType="1"/>
          </p:cNvSpPr>
          <p:nvPr/>
        </p:nvSpPr>
        <p:spPr bwMode="auto">
          <a:xfrm flipV="1">
            <a:off x="6289675" y="1914525"/>
            <a:ext cx="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479" name="Line 6"/>
          <p:cNvSpPr>
            <a:spLocks noChangeShapeType="1"/>
          </p:cNvSpPr>
          <p:nvPr/>
        </p:nvSpPr>
        <p:spPr bwMode="auto">
          <a:xfrm flipV="1">
            <a:off x="6737350" y="1717675"/>
            <a:ext cx="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1847-3359-EFB1-7E54-25EEBAB7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Voltage and Current Ratings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459E1A9-5A59-27A2-C312-4F825617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204" y="1452690"/>
            <a:ext cx="1017647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All steppers should specify a maximum current rating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Exceeding the maximum current will result in overheating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A voltage rating might also be specified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This is </a:t>
            </a:r>
            <a:r>
              <a:rPr lang="en-US" sz="1600" b="1" i="1" dirty="0"/>
              <a:t>not</a:t>
            </a:r>
            <a:r>
              <a:rPr lang="en-US" sz="1600" dirty="0"/>
              <a:t> a maximum value; rather it is the steady-state DC voltage that will create the maximum current (i.e. the “reduced voltage” in earlier slide)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A higher drive voltage can be used if driver is current limited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This will cause the current to ramp up faster (faster stepping)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The higher the drive voltage is above rated value, the faster you can step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To step faster, choose a lower voltage motor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Motor current will increase proportionally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To reduce </a:t>
            </a:r>
            <a:r>
              <a:rPr lang="en-US" sz="1800" dirty="0" err="1"/>
              <a:t>microstep</a:t>
            </a:r>
            <a:r>
              <a:rPr lang="en-US" sz="1800" dirty="0"/>
              <a:t> distortion, choose a higher voltage motor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Motor current will decrease proportionally</a:t>
            </a:r>
          </a:p>
        </p:txBody>
      </p:sp>
    </p:spTree>
    <p:extLst>
      <p:ext uri="{BB962C8B-B14F-4D97-AF65-F5344CB8AC3E}">
        <p14:creationId xmlns:p14="http://schemas.microsoft.com/office/powerpoint/2010/main" val="3856943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ACD0-0C8F-1E8B-3F87-7E036073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Effects of PWM Frequency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56FFC-E1E0-ACD6-89FE-023EDBB50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233" y="1340866"/>
            <a:ext cx="10028419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1800" b="1" dirty="0"/>
              <a:t>Low PWM frequency</a:t>
            </a:r>
          </a:p>
          <a:p>
            <a:pPr marL="0" indent="0"/>
            <a:r>
              <a:rPr lang="en-US" altLang="en-US" sz="1800" dirty="0"/>
              <a:t> </a:t>
            </a:r>
            <a:r>
              <a:rPr lang="en-US" altLang="en-US" sz="1600" dirty="0"/>
              <a:t>More ripple</a:t>
            </a:r>
          </a:p>
          <a:p>
            <a:pPr lvl="1"/>
            <a:r>
              <a:rPr lang="en-US" altLang="en-US" sz="1400" dirty="0"/>
              <a:t>Large ripple can cause rough mechanical motion</a:t>
            </a:r>
          </a:p>
          <a:p>
            <a:pPr marL="0" indent="0">
              <a:buFontTx/>
              <a:buNone/>
            </a:pPr>
            <a:r>
              <a:rPr lang="en-US" altLang="en-US" sz="1800" b="1" dirty="0"/>
              <a:t>High PWM frequency</a:t>
            </a:r>
          </a:p>
          <a:p>
            <a:pPr marL="0" indent="0"/>
            <a:r>
              <a:rPr lang="en-US" altLang="en-US" sz="1600" dirty="0"/>
              <a:t> Less precise control</a:t>
            </a:r>
          </a:p>
          <a:p>
            <a:pPr lvl="1"/>
            <a:r>
              <a:rPr lang="en-US" altLang="en-US" sz="1400" dirty="0"/>
              <a:t>Shorter pulses require more exact on/off timing</a:t>
            </a:r>
          </a:p>
          <a:p>
            <a:pPr lvl="1"/>
            <a:r>
              <a:rPr lang="en-US" altLang="en-US" sz="1400" dirty="0"/>
              <a:t>Run into problems with minimum pulse width</a:t>
            </a:r>
          </a:p>
          <a:p>
            <a:pPr marL="0" indent="0"/>
            <a:r>
              <a:rPr lang="en-US" altLang="en-US" sz="1800" dirty="0"/>
              <a:t> </a:t>
            </a:r>
            <a:r>
              <a:rPr lang="en-US" altLang="en-US" sz="1600" dirty="0"/>
              <a:t>Higher electrical switching losses</a:t>
            </a:r>
          </a:p>
          <a:p>
            <a:pPr lvl="1"/>
            <a:r>
              <a:rPr lang="en-US" altLang="en-US" sz="1400" dirty="0"/>
              <a:t>Power dissipated is proportional to switching frequency</a:t>
            </a:r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600" dirty="0"/>
              <a:t>If frequency is in audible range, hum can be produced as coil wires vibrate due to oscillating magnetic field</a:t>
            </a:r>
          </a:p>
          <a:p>
            <a:pPr marL="0" indent="0">
              <a:buNone/>
            </a:pPr>
            <a:r>
              <a:rPr lang="en-US" altLang="en-US" sz="1600" dirty="0"/>
              <a:t>Typical PWM frequency is around 25kHz</a:t>
            </a:r>
          </a:p>
        </p:txBody>
      </p:sp>
    </p:spTree>
    <p:extLst>
      <p:ext uri="{BB962C8B-B14F-4D97-AF65-F5344CB8AC3E}">
        <p14:creationId xmlns:p14="http://schemas.microsoft.com/office/powerpoint/2010/main" val="1488798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8F65-6241-512A-5CD4-355716B5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b="1" dirty="0"/>
              <a:t>Current Requirements for PWM Drive</a:t>
            </a:r>
            <a:endParaRPr lang="en-US" sz="3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6E8A10-2AD8-DAB6-C002-951E4F7B2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2617"/>
            <a:ext cx="10515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/>
              <a:t>When using PWM drive, current into driver circuit is less than current out (through motor)</a:t>
            </a:r>
          </a:p>
          <a:p>
            <a:pPr marL="400050" lvl="1" indent="0">
              <a:defRPr/>
            </a:pPr>
            <a:r>
              <a:rPr lang="en-US" sz="1800" dirty="0"/>
              <a:t> </a:t>
            </a:r>
            <a:r>
              <a:rPr lang="en-US" sz="1600" dirty="0"/>
              <a:t>Driver acts as a switching power supply, reducing voltage, increasing current</a:t>
            </a:r>
          </a:p>
          <a:p>
            <a:pPr marL="0" indent="0">
              <a:buNone/>
              <a:defRPr/>
            </a:pPr>
            <a:r>
              <a:rPr lang="en-US" sz="1800" dirty="0"/>
              <a:t>Power (voltage x current) into PWM drive circuit equals power out</a:t>
            </a:r>
          </a:p>
          <a:p>
            <a:pPr lvl="1">
              <a:defRPr/>
            </a:pPr>
            <a:r>
              <a:rPr lang="en-US" sz="1600" dirty="0"/>
              <a:t>P</a:t>
            </a:r>
            <a:r>
              <a:rPr lang="en-US" sz="1600" baseline="-25000" dirty="0"/>
              <a:t>OUT</a:t>
            </a:r>
            <a:r>
              <a:rPr lang="en-US" sz="1600" dirty="0"/>
              <a:t> = (motor current)  x (rated motor voltage)</a:t>
            </a:r>
          </a:p>
          <a:p>
            <a:pPr lvl="1">
              <a:defRPr/>
            </a:pPr>
            <a:r>
              <a:rPr lang="en-US" sz="1600" dirty="0"/>
              <a:t>Since input voltage is greater than output voltage, input current is correspondingly lower than output current.</a:t>
            </a:r>
          </a:p>
          <a:p>
            <a:pPr lvl="2">
              <a:defRPr/>
            </a:pPr>
            <a:r>
              <a:rPr lang="en-US" sz="1400" dirty="0"/>
              <a:t>If drive voltage is twice nominal motor voltage, then driver input current is half of motor current</a:t>
            </a:r>
          </a:p>
          <a:p>
            <a:pPr marL="0" indent="0">
              <a:buFontTx/>
              <a:buNone/>
              <a:defRPr/>
            </a:pPr>
            <a:endParaRPr lang="en-US" sz="1800" dirty="0"/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</a:p>
          <a:p>
            <a:pPr marL="0" indent="0">
              <a:buFontTx/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/>
              <a:t>Driver input current equals motor power divided by driver voltage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18E3E739-E91F-3344-4C7B-F962162800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2895" y="2823971"/>
            <a:ext cx="0" cy="9874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6" name="Group 45">
            <a:extLst>
              <a:ext uri="{FF2B5EF4-FFF2-40B4-BE49-F238E27FC236}">
                <a16:creationId xmlns:a16="http://schemas.microsoft.com/office/drawing/2014/main" id="{65FA52D2-3386-659C-D2AE-ADC505C8185B}"/>
              </a:ext>
            </a:extLst>
          </p:cNvPr>
          <p:cNvGrpSpPr>
            <a:grpSpLocks/>
          </p:cNvGrpSpPr>
          <p:nvPr/>
        </p:nvGrpSpPr>
        <p:grpSpPr bwMode="auto">
          <a:xfrm>
            <a:off x="2882768" y="3811396"/>
            <a:ext cx="5372212" cy="808038"/>
            <a:chOff x="1148" y="2201"/>
            <a:chExt cx="2606" cy="509"/>
          </a:xfrm>
        </p:grpSpPr>
        <p:sp>
          <p:nvSpPr>
            <p:cNvPr id="7" name="Text Box 40">
              <a:extLst>
                <a:ext uri="{FF2B5EF4-FFF2-40B4-BE49-F238E27FC236}">
                  <a16:creationId xmlns:a16="http://schemas.microsoft.com/office/drawing/2014/main" id="{72E32ECE-BDDB-9132-E4A1-6F5C13610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" y="2327"/>
              <a:ext cx="13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en-US" altLang="en-US" baseline="-25000" dirty="0">
                  <a:solidFill>
                    <a:schemeClr val="tx1"/>
                  </a:solidFill>
                  <a:latin typeface="+mn-lt"/>
                </a:rPr>
                <a:t>D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x I</a:t>
              </a:r>
              <a:r>
                <a:rPr lang="en-US" altLang="en-US" baseline="-25000" dirty="0">
                  <a:solidFill>
                    <a:schemeClr val="tx1"/>
                  </a:solidFill>
                  <a:latin typeface="+mn-lt"/>
                </a:rPr>
                <a:t>D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= V</a:t>
              </a:r>
              <a:r>
                <a:rPr lang="en-US" altLang="en-US" baseline="-25000" dirty="0">
                  <a:solidFill>
                    <a:schemeClr val="tx1"/>
                  </a:solidFill>
                  <a:latin typeface="+mn-lt"/>
                </a:rPr>
                <a:t>M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x I</a:t>
              </a:r>
              <a:r>
                <a:rPr lang="en-US" altLang="en-US" baseline="-25000" dirty="0">
                  <a:solidFill>
                    <a:schemeClr val="tx1"/>
                  </a:solidFill>
                  <a:latin typeface="+mn-lt"/>
                </a:rPr>
                <a:t>M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    →    I</a:t>
              </a:r>
              <a:r>
                <a:rPr lang="en-US" altLang="en-US" baseline="-25000" dirty="0">
                  <a:solidFill>
                    <a:schemeClr val="tx1"/>
                  </a:solidFill>
                  <a:latin typeface="+mn-lt"/>
                </a:rPr>
                <a:t>D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= </a:t>
              </a:r>
            </a:p>
          </p:txBody>
        </p:sp>
        <p:sp>
          <p:nvSpPr>
            <p:cNvPr id="8" name="Text Box 41">
              <a:extLst>
                <a:ext uri="{FF2B5EF4-FFF2-40B4-BE49-F238E27FC236}">
                  <a16:creationId xmlns:a16="http://schemas.microsoft.com/office/drawing/2014/main" id="{A530DCF9-3BA4-72C2-5F78-972E44B9A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497"/>
              <a:ext cx="1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en-US" altLang="en-US" baseline="-25000">
                  <a:solidFill>
                    <a:schemeClr val="tx1"/>
                  </a:solidFill>
                  <a:latin typeface="+mn-lt"/>
                </a:rPr>
                <a:t>D</a:t>
              </a:r>
            </a:p>
          </p:txBody>
        </p:sp>
        <p:sp>
          <p:nvSpPr>
            <p:cNvPr id="9" name="Line 42">
              <a:extLst>
                <a:ext uri="{FF2B5EF4-FFF2-40B4-BE49-F238E27FC236}">
                  <a16:creationId xmlns:a16="http://schemas.microsoft.com/office/drawing/2014/main" id="{F0296605-3B3A-4A77-2E5A-929DEA441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2521"/>
              <a:ext cx="5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0" name="Text Box 43">
              <a:extLst>
                <a:ext uri="{FF2B5EF4-FFF2-40B4-BE49-F238E27FC236}">
                  <a16:creationId xmlns:a16="http://schemas.microsoft.com/office/drawing/2014/main" id="{587FCBA8-3CB0-1F87-D025-0BA7095E2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" y="2201"/>
              <a:ext cx="4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en-US" altLang="en-US" baseline="-25000" dirty="0">
                  <a:solidFill>
                    <a:schemeClr val="tx1"/>
                  </a:solidFill>
                  <a:latin typeface="+mn-lt"/>
                </a:rPr>
                <a:t>M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x I</a:t>
              </a:r>
              <a:r>
                <a:rPr lang="en-US" altLang="en-US" baseline="-25000" dirty="0">
                  <a:solidFill>
                    <a:schemeClr val="tx1"/>
                  </a:solidFill>
                  <a:latin typeface="+mn-lt"/>
                </a:rPr>
                <a:t>M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C6CD34-0FA0-CF67-AF31-1139EAACB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355" y="5611592"/>
            <a:ext cx="8493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n-US" sz="2000" b="1" i="1" dirty="0">
                <a:solidFill>
                  <a:schemeClr val="tx1"/>
                </a:solidFill>
                <a:latin typeface="+mn-lt"/>
              </a:rPr>
              <a:t>When in doubt, consult with your friendly EE!</a:t>
            </a:r>
          </a:p>
        </p:txBody>
      </p:sp>
    </p:spTree>
    <p:extLst>
      <p:ext uri="{BB962C8B-B14F-4D97-AF65-F5344CB8AC3E}">
        <p14:creationId xmlns:p14="http://schemas.microsoft.com/office/powerpoint/2010/main" val="14797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9460-A3EE-93AF-4B9C-446FCB26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Decay rates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2A836A3-853E-5499-9AF2-15D73B9A9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94" y="1441348"/>
            <a:ext cx="10221444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/>
              <a:t>The manner in which current in coil is turned off is significant;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8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/>
              <a:t>Fast Decay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Fast transient response, can generate fast, sharp pulses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Forces current down quickly by “throwing into reverse”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Able to achieve higher speeds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/>
              <a:t>Slow Decay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Slow transient response, ramps pulse edges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Allows current to “coast” down slowly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Reduces EMI, smoother slow speed stepping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/>
              <a:t>Mixed Decay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Start with fast decay for a short time, then switch to slow decay</a:t>
            </a:r>
          </a:p>
          <a:p>
            <a:pPr lvl="2">
              <a:lnSpc>
                <a:spcPct val="80000"/>
              </a:lnSpc>
            </a:pPr>
            <a:r>
              <a:rPr lang="en-US" altLang="en-US" sz="1400" dirty="0"/>
              <a:t>Fast decay typically 20% – 50% of total off time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Allows for a moderate decay rate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/>
              <a:t>Some systems change decay modes dynamically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Fast decay at high speed, slow decay at low speed (when full stepping)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Slow decay when increasing current, mixed decay when decreasing current (when </a:t>
            </a:r>
            <a:r>
              <a:rPr lang="en-US" altLang="en-US" sz="1600" dirty="0" err="1"/>
              <a:t>microstepping</a:t>
            </a:r>
            <a:r>
              <a:rPr lang="en-US" alt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5590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12B4-006A-C7BD-3A63-95DF858D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Decay rates – (Wave Stepping)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E701C8-9A9A-023D-1262-7498C848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22" y="1359154"/>
            <a:ext cx="1091723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Slow decay provides overlap with other pulses, giving smoother transitions between steps and smoother (quieter) operation at slow speed, but can cause problems at higher speed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7158D1C-9BD8-0326-C6F2-0C5B1F702975}"/>
              </a:ext>
            </a:extLst>
          </p:cNvPr>
          <p:cNvGrpSpPr/>
          <p:nvPr/>
        </p:nvGrpSpPr>
        <p:grpSpPr>
          <a:xfrm>
            <a:off x="1826380" y="2529793"/>
            <a:ext cx="8112125" cy="3624263"/>
            <a:chOff x="252413" y="2568575"/>
            <a:chExt cx="8112125" cy="3624263"/>
          </a:xfrm>
        </p:grpSpPr>
        <p:sp>
          <p:nvSpPr>
            <p:cNvPr id="163" name="Line 4">
              <a:extLst>
                <a:ext uri="{FF2B5EF4-FFF2-40B4-BE49-F238E27FC236}">
                  <a16:creationId xmlns:a16="http://schemas.microsoft.com/office/drawing/2014/main" id="{8256F6F0-CE48-4E87-2CF7-3C8C7DE2A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125" y="2870200"/>
              <a:ext cx="0" cy="9874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4" name="Line 53">
              <a:extLst>
                <a:ext uri="{FF2B5EF4-FFF2-40B4-BE49-F238E27FC236}">
                  <a16:creationId xmlns:a16="http://schemas.microsoft.com/office/drawing/2014/main" id="{E9DB640E-6782-77C6-3A98-02C425842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863" y="3633788"/>
              <a:ext cx="13620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5" name="Line 55">
              <a:extLst>
                <a:ext uri="{FF2B5EF4-FFF2-40B4-BE49-F238E27FC236}">
                  <a16:creationId xmlns:a16="http://schemas.microsoft.com/office/drawing/2014/main" id="{34FDFAF0-151E-B1D2-96D5-EC002FB2E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2613" y="4217988"/>
              <a:ext cx="13827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6" name="Line 57">
              <a:extLst>
                <a:ext uri="{FF2B5EF4-FFF2-40B4-BE49-F238E27FC236}">
                  <a16:creationId xmlns:a16="http://schemas.microsoft.com/office/drawing/2014/main" id="{85CD6989-77BD-FB8D-0390-84DED6FE5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900" y="4219575"/>
              <a:ext cx="1539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7" name="Line 58">
              <a:extLst>
                <a:ext uri="{FF2B5EF4-FFF2-40B4-BE49-F238E27FC236}">
                  <a16:creationId xmlns:a16="http://schemas.microsoft.com/office/drawing/2014/main" id="{5E14E4A2-6837-075F-AB76-D7E41E526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838" y="3932238"/>
              <a:ext cx="771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8" name="Line 59">
              <a:extLst>
                <a:ext uri="{FF2B5EF4-FFF2-40B4-BE49-F238E27FC236}">
                  <a16:creationId xmlns:a16="http://schemas.microsoft.com/office/drawing/2014/main" id="{3DD87516-95F4-8A38-4157-261AE6AC5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900" y="3133725"/>
              <a:ext cx="1539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69" name="Line 60">
              <a:extLst>
                <a:ext uri="{FF2B5EF4-FFF2-40B4-BE49-F238E27FC236}">
                  <a16:creationId xmlns:a16="http://schemas.microsoft.com/office/drawing/2014/main" id="{783A3F5D-CEE1-4666-128D-D5F3DC4C6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6775" y="2836863"/>
              <a:ext cx="177800" cy="296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0" name="Line 64">
              <a:extLst>
                <a:ext uri="{FF2B5EF4-FFF2-40B4-BE49-F238E27FC236}">
                  <a16:creationId xmlns:a16="http://schemas.microsoft.com/office/drawing/2014/main" id="{92ECC3BE-FC23-AD5A-7C6C-DEFFE20C2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575" y="2836863"/>
              <a:ext cx="1360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1" name="Line 66">
              <a:extLst>
                <a:ext uri="{FF2B5EF4-FFF2-40B4-BE49-F238E27FC236}">
                  <a16:creationId xmlns:a16="http://schemas.microsoft.com/office/drawing/2014/main" id="{29AD604D-1B1B-FD3F-9C8B-834C9C838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2738" y="3427413"/>
              <a:ext cx="1382712" cy="79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2" name="Line 68">
              <a:extLst>
                <a:ext uri="{FF2B5EF4-FFF2-40B4-BE49-F238E27FC236}">
                  <a16:creationId xmlns:a16="http://schemas.microsoft.com/office/drawing/2014/main" id="{2B7F4AED-A70B-8F02-97F0-03B1F3DD1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838" y="3136900"/>
              <a:ext cx="77184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3" name="Line 72">
              <a:extLst>
                <a:ext uri="{FF2B5EF4-FFF2-40B4-BE49-F238E27FC236}">
                  <a16:creationId xmlns:a16="http://schemas.microsoft.com/office/drawing/2014/main" id="{12D21C64-B93F-3419-A4BE-5C24ED9A6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5063" y="3635375"/>
              <a:ext cx="177800" cy="296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" name="Line 76">
              <a:extLst>
                <a:ext uri="{FF2B5EF4-FFF2-40B4-BE49-F238E27FC236}">
                  <a16:creationId xmlns:a16="http://schemas.microsoft.com/office/drawing/2014/main" id="{815D6AD7-992F-8771-0A74-5C5F2EDD3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14938" y="3135313"/>
              <a:ext cx="177800" cy="296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5" name="Line 77">
              <a:extLst>
                <a:ext uri="{FF2B5EF4-FFF2-40B4-BE49-F238E27FC236}">
                  <a16:creationId xmlns:a16="http://schemas.microsoft.com/office/drawing/2014/main" id="{6FDB7733-E99A-0587-088F-58F67CBAD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54813" y="3921125"/>
              <a:ext cx="177800" cy="296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6" name="Text Box 86">
              <a:extLst>
                <a:ext uri="{FF2B5EF4-FFF2-40B4-BE49-F238E27FC236}">
                  <a16:creationId xmlns:a16="http://schemas.microsoft.com/office/drawing/2014/main" id="{8D74F041-1AD4-F401-BFF3-8BD67A739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25" y="3292475"/>
              <a:ext cx="13283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algn="l" eaLnBrk="1" hangingPunct="1"/>
              <a:r>
                <a:rPr lang="en-US" altLang="en-US" sz="1800">
                  <a:solidFill>
                    <a:srgbClr val="C00000"/>
                  </a:solidFill>
                  <a:latin typeface="+mn-lt"/>
                </a:rPr>
                <a:t>Fast decay</a:t>
              </a:r>
            </a:p>
          </p:txBody>
        </p:sp>
        <p:sp>
          <p:nvSpPr>
            <p:cNvPr id="177" name="Text Box 87">
              <a:extLst>
                <a:ext uri="{FF2B5EF4-FFF2-40B4-BE49-F238E27FC236}">
                  <a16:creationId xmlns:a16="http://schemas.microsoft.com/office/drawing/2014/main" id="{0A9FF4E0-B4F4-BAF2-2662-823774F04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663" y="2568575"/>
              <a:ext cx="1389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algn="l" eaLnBrk="1" hangingPunct="1"/>
              <a:r>
                <a:rPr lang="en-US" altLang="en-US" sz="1800">
                  <a:solidFill>
                    <a:schemeClr val="accent2"/>
                  </a:solidFill>
                  <a:latin typeface="+mn-lt"/>
                </a:rPr>
                <a:t>Slow decay</a:t>
              </a:r>
            </a:p>
          </p:txBody>
        </p:sp>
        <p:sp>
          <p:nvSpPr>
            <p:cNvPr id="178" name="Line 88">
              <a:extLst>
                <a:ext uri="{FF2B5EF4-FFF2-40B4-BE49-F238E27FC236}">
                  <a16:creationId xmlns:a16="http://schemas.microsoft.com/office/drawing/2014/main" id="{CE76BAAA-3DDD-2CAB-F84D-E5EA32F65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5963" y="3006725"/>
              <a:ext cx="490537" cy="43973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9" name="Line 89">
              <a:extLst>
                <a:ext uri="{FF2B5EF4-FFF2-40B4-BE49-F238E27FC236}">
                  <a16:creationId xmlns:a16="http://schemas.microsoft.com/office/drawing/2014/main" id="{FE2F4CA6-006A-74D9-775E-F18F15DF8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3063" y="2803525"/>
              <a:ext cx="579437" cy="203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grpSp>
          <p:nvGrpSpPr>
            <p:cNvPr id="180" name="Group 53">
              <a:extLst>
                <a:ext uri="{FF2B5EF4-FFF2-40B4-BE49-F238E27FC236}">
                  <a16:creationId xmlns:a16="http://schemas.microsoft.com/office/drawing/2014/main" id="{306001F4-E8FD-F8E4-BEA8-C0AEBE913A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063" y="2836863"/>
              <a:ext cx="1539875" cy="301625"/>
              <a:chOff x="3675063" y="3068638"/>
              <a:chExt cx="1539874" cy="301624"/>
            </a:xfrm>
          </p:grpSpPr>
          <p:sp>
            <p:nvSpPr>
              <p:cNvPr id="316" name="Line 65">
                <a:extLst>
                  <a:ext uri="{FF2B5EF4-FFF2-40B4-BE49-F238E27FC236}">
                    <a16:creationId xmlns:a16="http://schemas.microsoft.com/office/drawing/2014/main" id="{29EA8025-42CB-B55C-AA17-90BB009BA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1980" y="3365500"/>
                <a:ext cx="7929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17" name="Line 73">
                <a:extLst>
                  <a:ext uri="{FF2B5EF4-FFF2-40B4-BE49-F238E27FC236}">
                    <a16:creationId xmlns:a16="http://schemas.microsoft.com/office/drawing/2014/main" id="{09DE3660-4144-AB65-76B0-0E3BC4B30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5063" y="3071813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18" name="Line 91">
                <a:extLst>
                  <a:ext uri="{FF2B5EF4-FFF2-40B4-BE49-F238E27FC236}">
                    <a16:creationId xmlns:a16="http://schemas.microsoft.com/office/drawing/2014/main" id="{2F58763C-F84A-064C-C0C9-20C1135C3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5063" y="3068638"/>
                <a:ext cx="750887" cy="29368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19" name="Line 65">
                <a:extLst>
                  <a:ext uri="{FF2B5EF4-FFF2-40B4-BE49-F238E27FC236}">
                    <a16:creationId xmlns:a16="http://schemas.microsoft.com/office/drawing/2014/main" id="{2F66203C-8C02-CF02-6BB0-67EF57A29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3966" y="3370262"/>
                <a:ext cx="58039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81" name="Group 54">
              <a:extLst>
                <a:ext uri="{FF2B5EF4-FFF2-40B4-BE49-F238E27FC236}">
                  <a16:creationId xmlns:a16="http://schemas.microsoft.com/office/drawing/2014/main" id="{DFAE174A-EE8C-988F-3B24-07E03F836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3350" y="3633788"/>
              <a:ext cx="1539875" cy="301625"/>
              <a:chOff x="3675063" y="3068638"/>
              <a:chExt cx="1539874" cy="301624"/>
            </a:xfrm>
          </p:grpSpPr>
          <p:sp>
            <p:nvSpPr>
              <p:cNvPr id="312" name="Line 65">
                <a:extLst>
                  <a:ext uri="{FF2B5EF4-FFF2-40B4-BE49-F238E27FC236}">
                    <a16:creationId xmlns:a16="http://schemas.microsoft.com/office/drawing/2014/main" id="{B5ECF3A6-3DF9-05DF-D3F2-A68698749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1980" y="3365500"/>
                <a:ext cx="7929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13" name="Line 73">
                <a:extLst>
                  <a:ext uri="{FF2B5EF4-FFF2-40B4-BE49-F238E27FC236}">
                    <a16:creationId xmlns:a16="http://schemas.microsoft.com/office/drawing/2014/main" id="{6EE218D2-9C9A-BE8B-A2D1-A30051A6A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5063" y="3071813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14" name="Line 91">
                <a:extLst>
                  <a:ext uri="{FF2B5EF4-FFF2-40B4-BE49-F238E27FC236}">
                    <a16:creationId xmlns:a16="http://schemas.microsoft.com/office/drawing/2014/main" id="{E3E2B5E5-C144-5A39-2623-40E4670B7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5063" y="3068638"/>
                <a:ext cx="750887" cy="29368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15" name="Line 65">
                <a:extLst>
                  <a:ext uri="{FF2B5EF4-FFF2-40B4-BE49-F238E27FC236}">
                    <a16:creationId xmlns:a16="http://schemas.microsoft.com/office/drawing/2014/main" id="{E1926A17-4AAB-3B9E-3F3A-D79D21C19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3966" y="3370262"/>
                <a:ext cx="58039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82" name="Group 59">
              <a:extLst>
                <a:ext uri="{FF2B5EF4-FFF2-40B4-BE49-F238E27FC236}">
                  <a16:creationId xmlns:a16="http://schemas.microsoft.com/office/drawing/2014/main" id="{19C18DC1-CC8B-D900-AFB0-498EC136B5A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6773863" y="3132138"/>
              <a:ext cx="1539875" cy="301625"/>
              <a:chOff x="3675063" y="3068638"/>
              <a:chExt cx="1539874" cy="301624"/>
            </a:xfrm>
          </p:grpSpPr>
          <p:sp>
            <p:nvSpPr>
              <p:cNvPr id="308" name="Line 65">
                <a:extLst>
                  <a:ext uri="{FF2B5EF4-FFF2-40B4-BE49-F238E27FC236}">
                    <a16:creationId xmlns:a16="http://schemas.microsoft.com/office/drawing/2014/main" id="{D625998F-16A3-4CFC-7166-3EAA43CFD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1980" y="3365500"/>
                <a:ext cx="7929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09" name="Line 73">
                <a:extLst>
                  <a:ext uri="{FF2B5EF4-FFF2-40B4-BE49-F238E27FC236}">
                    <a16:creationId xmlns:a16="http://schemas.microsoft.com/office/drawing/2014/main" id="{4016CA7F-EB45-72FB-652D-6FF67871E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5063" y="3071813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10" name="Line 91">
                <a:extLst>
                  <a:ext uri="{FF2B5EF4-FFF2-40B4-BE49-F238E27FC236}">
                    <a16:creationId xmlns:a16="http://schemas.microsoft.com/office/drawing/2014/main" id="{7198ECFD-5EC0-323B-F023-D4CFD492C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5063" y="3068638"/>
                <a:ext cx="750887" cy="29368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11" name="Line 65">
                <a:extLst>
                  <a:ext uri="{FF2B5EF4-FFF2-40B4-BE49-F238E27FC236}">
                    <a16:creationId xmlns:a16="http://schemas.microsoft.com/office/drawing/2014/main" id="{4C1784F1-D378-58FE-CF48-FC3D95E55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3966" y="3370262"/>
                <a:ext cx="58039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83" name="Group 64">
              <a:extLst>
                <a:ext uri="{FF2B5EF4-FFF2-40B4-BE49-F238E27FC236}">
                  <a16:creationId xmlns:a16="http://schemas.microsoft.com/office/drawing/2014/main" id="{E62DB5F0-DBDC-0627-B4E0-F656903F564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143125" y="3927475"/>
              <a:ext cx="1539875" cy="301625"/>
              <a:chOff x="3675063" y="3068638"/>
              <a:chExt cx="1539874" cy="301624"/>
            </a:xfrm>
          </p:grpSpPr>
          <p:sp>
            <p:nvSpPr>
              <p:cNvPr id="304" name="Line 65">
                <a:extLst>
                  <a:ext uri="{FF2B5EF4-FFF2-40B4-BE49-F238E27FC236}">
                    <a16:creationId xmlns:a16="http://schemas.microsoft.com/office/drawing/2014/main" id="{255C58B9-7A84-D8D7-3363-CE16E2883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1980" y="3365500"/>
                <a:ext cx="7929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05" name="Line 73">
                <a:extLst>
                  <a:ext uri="{FF2B5EF4-FFF2-40B4-BE49-F238E27FC236}">
                    <a16:creationId xmlns:a16="http://schemas.microsoft.com/office/drawing/2014/main" id="{04FB0B1F-F0F3-2206-A6A0-D1EE52587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5063" y="3071813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06" name="Line 91">
                <a:extLst>
                  <a:ext uri="{FF2B5EF4-FFF2-40B4-BE49-F238E27FC236}">
                    <a16:creationId xmlns:a16="http://schemas.microsoft.com/office/drawing/2014/main" id="{7986BF70-A508-1694-9EFE-3C7DED774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5063" y="3068638"/>
                <a:ext cx="750887" cy="29368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07" name="Line 65">
                <a:extLst>
                  <a:ext uri="{FF2B5EF4-FFF2-40B4-BE49-F238E27FC236}">
                    <a16:creationId xmlns:a16="http://schemas.microsoft.com/office/drawing/2014/main" id="{8589DF24-414F-F87B-201D-C5FCD2EC7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3966" y="3370262"/>
                <a:ext cx="58039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184" name="Line 4">
              <a:extLst>
                <a:ext uri="{FF2B5EF4-FFF2-40B4-BE49-F238E27FC236}">
                  <a16:creationId xmlns:a16="http://schemas.microsoft.com/office/drawing/2014/main" id="{2E26C1EF-8BCA-F2B6-8B6A-E055BF4E3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9400" y="4832350"/>
              <a:ext cx="0" cy="9874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" name="Line 58">
              <a:extLst>
                <a:ext uri="{FF2B5EF4-FFF2-40B4-BE49-F238E27FC236}">
                  <a16:creationId xmlns:a16="http://schemas.microsoft.com/office/drawing/2014/main" id="{FB79BD33-5796-3A4F-2D6F-64D9B947D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3" y="5892800"/>
              <a:ext cx="771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" name="Line 68">
              <a:extLst>
                <a:ext uri="{FF2B5EF4-FFF2-40B4-BE49-F238E27FC236}">
                  <a16:creationId xmlns:a16="http://schemas.microsoft.com/office/drawing/2014/main" id="{BF9D18BA-7E0B-B505-5908-262B7C926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113" y="5099050"/>
              <a:ext cx="77184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grpSp>
          <p:nvGrpSpPr>
            <p:cNvPr id="187" name="Group 112">
              <a:extLst>
                <a:ext uri="{FF2B5EF4-FFF2-40B4-BE49-F238E27FC236}">
                  <a16:creationId xmlns:a16="http://schemas.microsoft.com/office/drawing/2014/main" id="{8CBBE613-4AAC-1188-4473-A567A12EA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325" y="5595938"/>
              <a:ext cx="1057275" cy="595312"/>
              <a:chOff x="2184558" y="5595955"/>
              <a:chExt cx="1058705" cy="594546"/>
            </a:xfrm>
          </p:grpSpPr>
          <p:sp>
            <p:nvSpPr>
              <p:cNvPr id="297" name="Line 72">
                <a:extLst>
                  <a:ext uri="{FF2B5EF4-FFF2-40B4-BE49-F238E27FC236}">
                    <a16:creationId xmlns:a16="http://schemas.microsoft.com/office/drawing/2014/main" id="{EB9A5177-97BD-9531-E63E-4E10A9C71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98" name="Line 73">
                <a:extLst>
                  <a:ext uri="{FF2B5EF4-FFF2-40B4-BE49-F238E27FC236}">
                    <a16:creationId xmlns:a16="http://schemas.microsoft.com/office/drawing/2014/main" id="{5D59F0D2-7801-4911-E75B-9450A52A7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99" name="Line 91">
                <a:extLst>
                  <a:ext uri="{FF2B5EF4-FFF2-40B4-BE49-F238E27FC236}">
                    <a16:creationId xmlns:a16="http://schemas.microsoft.com/office/drawing/2014/main" id="{BF22E04F-6AA4-E54B-1448-7731CAD2A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00" name="Line 65">
                <a:extLst>
                  <a:ext uri="{FF2B5EF4-FFF2-40B4-BE49-F238E27FC236}">
                    <a16:creationId xmlns:a16="http://schemas.microsoft.com/office/drawing/2014/main" id="{8B7A192D-94E7-F96C-4317-262453D4A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01" name="Line 64">
                <a:extLst>
                  <a:ext uri="{FF2B5EF4-FFF2-40B4-BE49-F238E27FC236}">
                    <a16:creationId xmlns:a16="http://schemas.microsoft.com/office/drawing/2014/main" id="{005CE7C1-4100-CE14-9204-665B44755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02" name="Line 72">
                <a:extLst>
                  <a:ext uri="{FF2B5EF4-FFF2-40B4-BE49-F238E27FC236}">
                    <a16:creationId xmlns:a16="http://schemas.microsoft.com/office/drawing/2014/main" id="{30B85008-DA67-582F-0E08-F70784271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303" name="Line 64">
                <a:extLst>
                  <a:ext uri="{FF2B5EF4-FFF2-40B4-BE49-F238E27FC236}">
                    <a16:creationId xmlns:a16="http://schemas.microsoft.com/office/drawing/2014/main" id="{FB9E18A3-9525-4331-BCDD-D3598080A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88" name="Group 113">
              <a:extLst>
                <a:ext uri="{FF2B5EF4-FFF2-40B4-BE49-F238E27FC236}">
                  <a16:creationId xmlns:a16="http://schemas.microsoft.com/office/drawing/2014/main" id="{046EB8B8-05B5-3EA1-8157-008F6E0BE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350" y="5591175"/>
              <a:ext cx="1057275" cy="595313"/>
              <a:chOff x="2184558" y="5595955"/>
              <a:chExt cx="1058705" cy="594546"/>
            </a:xfrm>
          </p:grpSpPr>
          <p:sp>
            <p:nvSpPr>
              <p:cNvPr id="290" name="Line 72">
                <a:extLst>
                  <a:ext uri="{FF2B5EF4-FFF2-40B4-BE49-F238E27FC236}">
                    <a16:creationId xmlns:a16="http://schemas.microsoft.com/office/drawing/2014/main" id="{A38D56D0-C2F0-C6DB-5C1D-B11397E66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91" name="Line 73">
                <a:extLst>
                  <a:ext uri="{FF2B5EF4-FFF2-40B4-BE49-F238E27FC236}">
                    <a16:creationId xmlns:a16="http://schemas.microsoft.com/office/drawing/2014/main" id="{A17F42D7-7C4F-8849-06C0-79A69D719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92" name="Line 91">
                <a:extLst>
                  <a:ext uri="{FF2B5EF4-FFF2-40B4-BE49-F238E27FC236}">
                    <a16:creationId xmlns:a16="http://schemas.microsoft.com/office/drawing/2014/main" id="{882B5B8F-551B-446B-8804-17019C58C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93" name="Line 65">
                <a:extLst>
                  <a:ext uri="{FF2B5EF4-FFF2-40B4-BE49-F238E27FC236}">
                    <a16:creationId xmlns:a16="http://schemas.microsoft.com/office/drawing/2014/main" id="{962144AB-D636-BB52-B717-240C0C10D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94" name="Line 64">
                <a:extLst>
                  <a:ext uri="{FF2B5EF4-FFF2-40B4-BE49-F238E27FC236}">
                    <a16:creationId xmlns:a16="http://schemas.microsoft.com/office/drawing/2014/main" id="{60C3110C-FB37-889B-9310-A68CA27B0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95" name="Line 72">
                <a:extLst>
                  <a:ext uri="{FF2B5EF4-FFF2-40B4-BE49-F238E27FC236}">
                    <a16:creationId xmlns:a16="http://schemas.microsoft.com/office/drawing/2014/main" id="{D161E8FC-762D-99BC-F7DE-614F2AF72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96" name="Line 64">
                <a:extLst>
                  <a:ext uri="{FF2B5EF4-FFF2-40B4-BE49-F238E27FC236}">
                    <a16:creationId xmlns:a16="http://schemas.microsoft.com/office/drawing/2014/main" id="{BCEC5E89-82B2-F8D9-AF17-90BDD8784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89" name="Group 121">
              <a:extLst>
                <a:ext uri="{FF2B5EF4-FFF2-40B4-BE49-F238E27FC236}">
                  <a16:creationId xmlns:a16="http://schemas.microsoft.com/office/drawing/2014/main" id="{9FB7C4E7-8BB9-6822-E620-2C0D5E0664A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001838" y="5591175"/>
              <a:ext cx="1057275" cy="595313"/>
              <a:chOff x="2184558" y="5595955"/>
              <a:chExt cx="1058705" cy="594546"/>
            </a:xfrm>
          </p:grpSpPr>
          <p:sp>
            <p:nvSpPr>
              <p:cNvPr id="283" name="Line 72">
                <a:extLst>
                  <a:ext uri="{FF2B5EF4-FFF2-40B4-BE49-F238E27FC236}">
                    <a16:creationId xmlns:a16="http://schemas.microsoft.com/office/drawing/2014/main" id="{1D9917B1-2948-68B9-2C01-34DF48D3D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4" name="Line 73">
                <a:extLst>
                  <a:ext uri="{FF2B5EF4-FFF2-40B4-BE49-F238E27FC236}">
                    <a16:creationId xmlns:a16="http://schemas.microsoft.com/office/drawing/2014/main" id="{670C91BD-2B9A-CF45-9C74-5FF1CE9F6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5" name="Line 91">
                <a:extLst>
                  <a:ext uri="{FF2B5EF4-FFF2-40B4-BE49-F238E27FC236}">
                    <a16:creationId xmlns:a16="http://schemas.microsoft.com/office/drawing/2014/main" id="{1742D1FD-205B-196C-7E4C-E678C1FA0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6" name="Line 65">
                <a:extLst>
                  <a:ext uri="{FF2B5EF4-FFF2-40B4-BE49-F238E27FC236}">
                    <a16:creationId xmlns:a16="http://schemas.microsoft.com/office/drawing/2014/main" id="{2928594E-0A14-83C9-3C9B-55280FB36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7" name="Line 64">
                <a:extLst>
                  <a:ext uri="{FF2B5EF4-FFF2-40B4-BE49-F238E27FC236}">
                    <a16:creationId xmlns:a16="http://schemas.microsoft.com/office/drawing/2014/main" id="{2DA53F0C-4C1D-0C67-9B7B-1782A8ABC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8" name="Line 72">
                <a:extLst>
                  <a:ext uri="{FF2B5EF4-FFF2-40B4-BE49-F238E27FC236}">
                    <a16:creationId xmlns:a16="http://schemas.microsoft.com/office/drawing/2014/main" id="{1A4F6A58-213B-C37A-E358-8959CBB74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9" name="Line 64">
                <a:extLst>
                  <a:ext uri="{FF2B5EF4-FFF2-40B4-BE49-F238E27FC236}">
                    <a16:creationId xmlns:a16="http://schemas.microsoft.com/office/drawing/2014/main" id="{4CA26B21-DF6B-E032-C5CD-5B88FFE6A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90" name="Group 129">
              <a:extLst>
                <a:ext uri="{FF2B5EF4-FFF2-40B4-BE49-F238E27FC236}">
                  <a16:creationId xmlns:a16="http://schemas.microsoft.com/office/drawing/2014/main" id="{971EA454-E2C1-7702-B013-AC54E2184F3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06863" y="5591175"/>
              <a:ext cx="1057275" cy="595313"/>
              <a:chOff x="2184558" y="5595955"/>
              <a:chExt cx="1058705" cy="594546"/>
            </a:xfrm>
          </p:grpSpPr>
          <p:sp>
            <p:nvSpPr>
              <p:cNvPr id="276" name="Line 72">
                <a:extLst>
                  <a:ext uri="{FF2B5EF4-FFF2-40B4-BE49-F238E27FC236}">
                    <a16:creationId xmlns:a16="http://schemas.microsoft.com/office/drawing/2014/main" id="{8BD93945-A141-2C6A-F6C6-63C811E1F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77" name="Line 73">
                <a:extLst>
                  <a:ext uri="{FF2B5EF4-FFF2-40B4-BE49-F238E27FC236}">
                    <a16:creationId xmlns:a16="http://schemas.microsoft.com/office/drawing/2014/main" id="{62FB39CE-9636-1E2D-14B9-8F905286D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78" name="Line 91">
                <a:extLst>
                  <a:ext uri="{FF2B5EF4-FFF2-40B4-BE49-F238E27FC236}">
                    <a16:creationId xmlns:a16="http://schemas.microsoft.com/office/drawing/2014/main" id="{BEF373EB-818F-EC3C-BFCD-B4BA5C7E5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79" name="Line 65">
                <a:extLst>
                  <a:ext uri="{FF2B5EF4-FFF2-40B4-BE49-F238E27FC236}">
                    <a16:creationId xmlns:a16="http://schemas.microsoft.com/office/drawing/2014/main" id="{C9D8DFDA-F7DB-5FF5-2015-B133E2D7C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0" name="Line 64">
                <a:extLst>
                  <a:ext uri="{FF2B5EF4-FFF2-40B4-BE49-F238E27FC236}">
                    <a16:creationId xmlns:a16="http://schemas.microsoft.com/office/drawing/2014/main" id="{73516F26-2E58-5881-78F7-4D0BE2E6F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1" name="Line 72">
                <a:extLst>
                  <a:ext uri="{FF2B5EF4-FFF2-40B4-BE49-F238E27FC236}">
                    <a16:creationId xmlns:a16="http://schemas.microsoft.com/office/drawing/2014/main" id="{A0DE335F-6FB2-FD08-8AE5-F24D81E31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82" name="Line 64">
                <a:extLst>
                  <a:ext uri="{FF2B5EF4-FFF2-40B4-BE49-F238E27FC236}">
                    <a16:creationId xmlns:a16="http://schemas.microsoft.com/office/drawing/2014/main" id="{AF6A5854-6DF0-AC0E-F5A0-105EAE424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191" name="Line 64">
              <a:extLst>
                <a:ext uri="{FF2B5EF4-FFF2-40B4-BE49-F238E27FC236}">
                  <a16:creationId xmlns:a16="http://schemas.microsoft.com/office/drawing/2014/main" id="{E4538EA7-98CC-7809-1D75-09872C761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525" y="6189663"/>
              <a:ext cx="3095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grpSp>
          <p:nvGrpSpPr>
            <p:cNvPr id="192" name="Group 138">
              <a:extLst>
                <a:ext uri="{FF2B5EF4-FFF2-40B4-BE49-F238E27FC236}">
                  <a16:creationId xmlns:a16="http://schemas.microsoft.com/office/drawing/2014/main" id="{E9CFCD95-6024-956F-3C7F-1EAA38CA8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0963" y="5597525"/>
              <a:ext cx="1058862" cy="595313"/>
              <a:chOff x="2184558" y="5595955"/>
              <a:chExt cx="1058705" cy="594546"/>
            </a:xfrm>
          </p:grpSpPr>
          <p:sp>
            <p:nvSpPr>
              <p:cNvPr id="269" name="Line 72">
                <a:extLst>
                  <a:ext uri="{FF2B5EF4-FFF2-40B4-BE49-F238E27FC236}">
                    <a16:creationId xmlns:a16="http://schemas.microsoft.com/office/drawing/2014/main" id="{98A2DABF-5AD6-00DF-4D8D-31A3EEA00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70" name="Line 73">
                <a:extLst>
                  <a:ext uri="{FF2B5EF4-FFF2-40B4-BE49-F238E27FC236}">
                    <a16:creationId xmlns:a16="http://schemas.microsoft.com/office/drawing/2014/main" id="{B3AB8802-D76A-DF75-4BBA-2D37A7CA9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71" name="Line 91">
                <a:extLst>
                  <a:ext uri="{FF2B5EF4-FFF2-40B4-BE49-F238E27FC236}">
                    <a16:creationId xmlns:a16="http://schemas.microsoft.com/office/drawing/2014/main" id="{8FAD687E-A63B-130B-A953-8F6C8C91D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72" name="Line 65">
                <a:extLst>
                  <a:ext uri="{FF2B5EF4-FFF2-40B4-BE49-F238E27FC236}">
                    <a16:creationId xmlns:a16="http://schemas.microsoft.com/office/drawing/2014/main" id="{93D60D7E-EE3B-6729-E5C8-C430A23C3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73" name="Line 64">
                <a:extLst>
                  <a:ext uri="{FF2B5EF4-FFF2-40B4-BE49-F238E27FC236}">
                    <a16:creationId xmlns:a16="http://schemas.microsoft.com/office/drawing/2014/main" id="{F347D174-3D3C-1522-137C-1D3E0F196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74" name="Line 72">
                <a:extLst>
                  <a:ext uri="{FF2B5EF4-FFF2-40B4-BE49-F238E27FC236}">
                    <a16:creationId xmlns:a16="http://schemas.microsoft.com/office/drawing/2014/main" id="{1E4FFDD3-376B-3620-FE22-4B5AB9BD8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75" name="Line 64">
                <a:extLst>
                  <a:ext uri="{FF2B5EF4-FFF2-40B4-BE49-F238E27FC236}">
                    <a16:creationId xmlns:a16="http://schemas.microsoft.com/office/drawing/2014/main" id="{3B845A5C-CFBE-B177-3C21-CA916F871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93" name="Group 146">
              <a:extLst>
                <a:ext uri="{FF2B5EF4-FFF2-40B4-BE49-F238E27FC236}">
                  <a16:creationId xmlns:a16="http://schemas.microsoft.com/office/drawing/2014/main" id="{E9360FBE-2331-EB65-28EC-46B277307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5988" y="5592763"/>
              <a:ext cx="1058862" cy="595312"/>
              <a:chOff x="2184558" y="5595955"/>
              <a:chExt cx="1058705" cy="594546"/>
            </a:xfrm>
          </p:grpSpPr>
          <p:sp>
            <p:nvSpPr>
              <p:cNvPr id="262" name="Line 72">
                <a:extLst>
                  <a:ext uri="{FF2B5EF4-FFF2-40B4-BE49-F238E27FC236}">
                    <a16:creationId xmlns:a16="http://schemas.microsoft.com/office/drawing/2014/main" id="{69B72A49-4D53-1941-4AA2-67ABC18CD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63" name="Line 73">
                <a:extLst>
                  <a:ext uri="{FF2B5EF4-FFF2-40B4-BE49-F238E27FC236}">
                    <a16:creationId xmlns:a16="http://schemas.microsoft.com/office/drawing/2014/main" id="{40004A20-A92E-98E6-408B-64B9FBA43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64" name="Line 91">
                <a:extLst>
                  <a:ext uri="{FF2B5EF4-FFF2-40B4-BE49-F238E27FC236}">
                    <a16:creationId xmlns:a16="http://schemas.microsoft.com/office/drawing/2014/main" id="{EB9C7610-E715-7C7B-5ED0-E603AD991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65" name="Line 65">
                <a:extLst>
                  <a:ext uri="{FF2B5EF4-FFF2-40B4-BE49-F238E27FC236}">
                    <a16:creationId xmlns:a16="http://schemas.microsoft.com/office/drawing/2014/main" id="{EA3E4C80-5A38-F29A-00D5-1784E8690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66" name="Line 64">
                <a:extLst>
                  <a:ext uri="{FF2B5EF4-FFF2-40B4-BE49-F238E27FC236}">
                    <a16:creationId xmlns:a16="http://schemas.microsoft.com/office/drawing/2014/main" id="{1FCE9158-1691-6C17-AEA2-3AC37491E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67" name="Line 72">
                <a:extLst>
                  <a:ext uri="{FF2B5EF4-FFF2-40B4-BE49-F238E27FC236}">
                    <a16:creationId xmlns:a16="http://schemas.microsoft.com/office/drawing/2014/main" id="{596EE72D-65C6-3653-A83F-A74AEA308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68" name="Line 64">
                <a:extLst>
                  <a:ext uri="{FF2B5EF4-FFF2-40B4-BE49-F238E27FC236}">
                    <a16:creationId xmlns:a16="http://schemas.microsoft.com/office/drawing/2014/main" id="{88823E3C-EC3E-0CD9-42B4-7D863B70C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94" name="Group 154">
              <a:extLst>
                <a:ext uri="{FF2B5EF4-FFF2-40B4-BE49-F238E27FC236}">
                  <a16:creationId xmlns:a16="http://schemas.microsoft.com/office/drawing/2014/main" id="{5476AB1B-1206-C5CB-9624-D2E2791E2D6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213475" y="5592763"/>
              <a:ext cx="1058863" cy="595312"/>
              <a:chOff x="2184558" y="5595955"/>
              <a:chExt cx="1058705" cy="594546"/>
            </a:xfrm>
          </p:grpSpPr>
          <p:sp>
            <p:nvSpPr>
              <p:cNvPr id="255" name="Line 72">
                <a:extLst>
                  <a:ext uri="{FF2B5EF4-FFF2-40B4-BE49-F238E27FC236}">
                    <a16:creationId xmlns:a16="http://schemas.microsoft.com/office/drawing/2014/main" id="{043A82A7-A03E-9221-9448-7D3538527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56" name="Line 73">
                <a:extLst>
                  <a:ext uri="{FF2B5EF4-FFF2-40B4-BE49-F238E27FC236}">
                    <a16:creationId xmlns:a16="http://schemas.microsoft.com/office/drawing/2014/main" id="{97CD1710-45D7-E8CF-DBD3-F404CFFAA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57" name="Line 91">
                <a:extLst>
                  <a:ext uri="{FF2B5EF4-FFF2-40B4-BE49-F238E27FC236}">
                    <a16:creationId xmlns:a16="http://schemas.microsoft.com/office/drawing/2014/main" id="{B625CCAE-2F3D-716D-5FA7-7D80CF8F3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58" name="Line 65">
                <a:extLst>
                  <a:ext uri="{FF2B5EF4-FFF2-40B4-BE49-F238E27FC236}">
                    <a16:creationId xmlns:a16="http://schemas.microsoft.com/office/drawing/2014/main" id="{6A67AC1D-4111-46A4-8E46-A52467604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59" name="Line 64">
                <a:extLst>
                  <a:ext uri="{FF2B5EF4-FFF2-40B4-BE49-F238E27FC236}">
                    <a16:creationId xmlns:a16="http://schemas.microsoft.com/office/drawing/2014/main" id="{D49EB352-3DDE-D29B-954F-C9DEC6C26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60" name="Line 72">
                <a:extLst>
                  <a:ext uri="{FF2B5EF4-FFF2-40B4-BE49-F238E27FC236}">
                    <a16:creationId xmlns:a16="http://schemas.microsoft.com/office/drawing/2014/main" id="{A2D0D3FC-8D31-99E1-17B0-C49CDEA38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61" name="Line 64">
                <a:extLst>
                  <a:ext uri="{FF2B5EF4-FFF2-40B4-BE49-F238E27FC236}">
                    <a16:creationId xmlns:a16="http://schemas.microsoft.com/office/drawing/2014/main" id="{2A7E2D6A-EA41-5233-43F4-0DC8D2ABD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95" name="Group 228">
              <a:extLst>
                <a:ext uri="{FF2B5EF4-FFF2-40B4-BE49-F238E27FC236}">
                  <a16:creationId xmlns:a16="http://schemas.microsoft.com/office/drawing/2014/main" id="{A512EE33-C999-49FF-E76A-0ED016145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6850" y="4813300"/>
              <a:ext cx="1058863" cy="595313"/>
              <a:chOff x="2184558" y="5595955"/>
              <a:chExt cx="1058705" cy="594546"/>
            </a:xfrm>
          </p:grpSpPr>
          <p:sp>
            <p:nvSpPr>
              <p:cNvPr id="248" name="Line 72">
                <a:extLst>
                  <a:ext uri="{FF2B5EF4-FFF2-40B4-BE49-F238E27FC236}">
                    <a16:creationId xmlns:a16="http://schemas.microsoft.com/office/drawing/2014/main" id="{95AE7904-9B0C-3457-CE68-604A2A301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9" name="Line 73">
                <a:extLst>
                  <a:ext uri="{FF2B5EF4-FFF2-40B4-BE49-F238E27FC236}">
                    <a16:creationId xmlns:a16="http://schemas.microsoft.com/office/drawing/2014/main" id="{F4C6857F-B09E-BE9F-180D-88ABFCC3A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50" name="Line 91">
                <a:extLst>
                  <a:ext uri="{FF2B5EF4-FFF2-40B4-BE49-F238E27FC236}">
                    <a16:creationId xmlns:a16="http://schemas.microsoft.com/office/drawing/2014/main" id="{E48589D6-609C-2945-5EB4-2CC976F75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51" name="Line 65">
                <a:extLst>
                  <a:ext uri="{FF2B5EF4-FFF2-40B4-BE49-F238E27FC236}">
                    <a16:creationId xmlns:a16="http://schemas.microsoft.com/office/drawing/2014/main" id="{2FFF090B-4E67-2168-5578-2364F079B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52" name="Line 64">
                <a:extLst>
                  <a:ext uri="{FF2B5EF4-FFF2-40B4-BE49-F238E27FC236}">
                    <a16:creationId xmlns:a16="http://schemas.microsoft.com/office/drawing/2014/main" id="{AB3C2851-5168-E941-26B1-A6B3CFB66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53" name="Line 72">
                <a:extLst>
                  <a:ext uri="{FF2B5EF4-FFF2-40B4-BE49-F238E27FC236}">
                    <a16:creationId xmlns:a16="http://schemas.microsoft.com/office/drawing/2014/main" id="{E0E9724B-523A-85B1-6065-830405BFC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54" name="Line 64">
                <a:extLst>
                  <a:ext uri="{FF2B5EF4-FFF2-40B4-BE49-F238E27FC236}">
                    <a16:creationId xmlns:a16="http://schemas.microsoft.com/office/drawing/2014/main" id="{AC1E8C30-2996-2327-90D6-05929CB0D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96" name="Group 236">
              <a:extLst>
                <a:ext uri="{FF2B5EF4-FFF2-40B4-BE49-F238E27FC236}">
                  <a16:creationId xmlns:a16="http://schemas.microsoft.com/office/drawing/2014/main" id="{CD1AF718-B4F0-BE58-6700-703BDF199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1875" y="4808538"/>
              <a:ext cx="1058863" cy="595312"/>
              <a:chOff x="2184558" y="5595955"/>
              <a:chExt cx="1058705" cy="594546"/>
            </a:xfrm>
          </p:grpSpPr>
          <p:sp>
            <p:nvSpPr>
              <p:cNvPr id="241" name="Line 72">
                <a:extLst>
                  <a:ext uri="{FF2B5EF4-FFF2-40B4-BE49-F238E27FC236}">
                    <a16:creationId xmlns:a16="http://schemas.microsoft.com/office/drawing/2014/main" id="{4CEB885A-E220-DAE6-FAD8-C728F3675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2" name="Line 73">
                <a:extLst>
                  <a:ext uri="{FF2B5EF4-FFF2-40B4-BE49-F238E27FC236}">
                    <a16:creationId xmlns:a16="http://schemas.microsoft.com/office/drawing/2014/main" id="{33B11868-0C31-3003-09F9-86A426426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3" name="Line 91">
                <a:extLst>
                  <a:ext uri="{FF2B5EF4-FFF2-40B4-BE49-F238E27FC236}">
                    <a16:creationId xmlns:a16="http://schemas.microsoft.com/office/drawing/2014/main" id="{41669FFE-4AC4-56C2-788D-C081C72F9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4" name="Line 65">
                <a:extLst>
                  <a:ext uri="{FF2B5EF4-FFF2-40B4-BE49-F238E27FC236}">
                    <a16:creationId xmlns:a16="http://schemas.microsoft.com/office/drawing/2014/main" id="{DA299979-54DA-8FBF-2FC4-D067199AA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5" name="Line 64">
                <a:extLst>
                  <a:ext uri="{FF2B5EF4-FFF2-40B4-BE49-F238E27FC236}">
                    <a16:creationId xmlns:a16="http://schemas.microsoft.com/office/drawing/2014/main" id="{7470F7AD-8CA8-E3EE-8B11-0AA279A70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6" name="Line 72">
                <a:extLst>
                  <a:ext uri="{FF2B5EF4-FFF2-40B4-BE49-F238E27FC236}">
                    <a16:creationId xmlns:a16="http://schemas.microsoft.com/office/drawing/2014/main" id="{21C5E056-D021-716E-B36F-612921E24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7" name="Line 64">
                <a:extLst>
                  <a:ext uri="{FF2B5EF4-FFF2-40B4-BE49-F238E27FC236}">
                    <a16:creationId xmlns:a16="http://schemas.microsoft.com/office/drawing/2014/main" id="{B3E7C6DF-31E0-77B5-6916-EA7155445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97" name="Group 244">
              <a:extLst>
                <a:ext uri="{FF2B5EF4-FFF2-40B4-BE49-F238E27FC236}">
                  <a16:creationId xmlns:a16="http://schemas.microsoft.com/office/drawing/2014/main" id="{9E2696E8-74AC-5589-94AC-2AEF30CC739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519363" y="4808538"/>
              <a:ext cx="1058862" cy="595312"/>
              <a:chOff x="2184558" y="5595955"/>
              <a:chExt cx="1058705" cy="594546"/>
            </a:xfrm>
          </p:grpSpPr>
          <p:sp>
            <p:nvSpPr>
              <p:cNvPr id="234" name="Line 72">
                <a:extLst>
                  <a:ext uri="{FF2B5EF4-FFF2-40B4-BE49-F238E27FC236}">
                    <a16:creationId xmlns:a16="http://schemas.microsoft.com/office/drawing/2014/main" id="{35350C02-A02F-A1FB-A908-8612E203A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35" name="Line 73">
                <a:extLst>
                  <a:ext uri="{FF2B5EF4-FFF2-40B4-BE49-F238E27FC236}">
                    <a16:creationId xmlns:a16="http://schemas.microsoft.com/office/drawing/2014/main" id="{0C9174B8-1903-B5EB-25B5-5B5329582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36" name="Line 91">
                <a:extLst>
                  <a:ext uri="{FF2B5EF4-FFF2-40B4-BE49-F238E27FC236}">
                    <a16:creationId xmlns:a16="http://schemas.microsoft.com/office/drawing/2014/main" id="{0ED386A5-36C6-1C3B-9E57-BEE96B4D5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37" name="Line 65">
                <a:extLst>
                  <a:ext uri="{FF2B5EF4-FFF2-40B4-BE49-F238E27FC236}">
                    <a16:creationId xmlns:a16="http://schemas.microsoft.com/office/drawing/2014/main" id="{D41A2221-1755-AF0F-0B23-1FF63EBEC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38" name="Line 64">
                <a:extLst>
                  <a:ext uri="{FF2B5EF4-FFF2-40B4-BE49-F238E27FC236}">
                    <a16:creationId xmlns:a16="http://schemas.microsoft.com/office/drawing/2014/main" id="{12C2109B-5361-F44D-2A28-140506216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39" name="Line 72">
                <a:extLst>
                  <a:ext uri="{FF2B5EF4-FFF2-40B4-BE49-F238E27FC236}">
                    <a16:creationId xmlns:a16="http://schemas.microsoft.com/office/drawing/2014/main" id="{070A1074-40A9-3FC5-99D1-180FB430D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40" name="Line 64">
                <a:extLst>
                  <a:ext uri="{FF2B5EF4-FFF2-40B4-BE49-F238E27FC236}">
                    <a16:creationId xmlns:a16="http://schemas.microsoft.com/office/drawing/2014/main" id="{2EB28D20-521B-CD98-13CA-3695861BA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98" name="Group 252">
              <a:extLst>
                <a:ext uri="{FF2B5EF4-FFF2-40B4-BE49-F238E27FC236}">
                  <a16:creationId xmlns:a16="http://schemas.microsoft.com/office/drawing/2014/main" id="{B7E6E9E3-E88D-9C96-333E-5B3F579E490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624388" y="4808538"/>
              <a:ext cx="1058862" cy="595312"/>
              <a:chOff x="2184558" y="5595955"/>
              <a:chExt cx="1058705" cy="594546"/>
            </a:xfrm>
          </p:grpSpPr>
          <p:sp>
            <p:nvSpPr>
              <p:cNvPr id="227" name="Line 72">
                <a:extLst>
                  <a:ext uri="{FF2B5EF4-FFF2-40B4-BE49-F238E27FC236}">
                    <a16:creationId xmlns:a16="http://schemas.microsoft.com/office/drawing/2014/main" id="{2D58D7C6-D3F9-C918-2877-F0932E4B2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28" name="Line 73">
                <a:extLst>
                  <a:ext uri="{FF2B5EF4-FFF2-40B4-BE49-F238E27FC236}">
                    <a16:creationId xmlns:a16="http://schemas.microsoft.com/office/drawing/2014/main" id="{63FF0891-53A1-856A-8529-60FB125DD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29" name="Line 91">
                <a:extLst>
                  <a:ext uri="{FF2B5EF4-FFF2-40B4-BE49-F238E27FC236}">
                    <a16:creationId xmlns:a16="http://schemas.microsoft.com/office/drawing/2014/main" id="{17047CC6-9469-7956-B424-BE25C06A92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30" name="Line 65">
                <a:extLst>
                  <a:ext uri="{FF2B5EF4-FFF2-40B4-BE49-F238E27FC236}">
                    <a16:creationId xmlns:a16="http://schemas.microsoft.com/office/drawing/2014/main" id="{6D977C4D-2501-6DD8-628D-2CAE623D7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31" name="Line 64">
                <a:extLst>
                  <a:ext uri="{FF2B5EF4-FFF2-40B4-BE49-F238E27FC236}">
                    <a16:creationId xmlns:a16="http://schemas.microsoft.com/office/drawing/2014/main" id="{15923C31-A0CA-8DFA-06FC-AF6C8EE5B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32" name="Line 72">
                <a:extLst>
                  <a:ext uri="{FF2B5EF4-FFF2-40B4-BE49-F238E27FC236}">
                    <a16:creationId xmlns:a16="http://schemas.microsoft.com/office/drawing/2014/main" id="{620FFA60-4A14-D00A-E3B6-5552D8575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33" name="Line 64">
                <a:extLst>
                  <a:ext uri="{FF2B5EF4-FFF2-40B4-BE49-F238E27FC236}">
                    <a16:creationId xmlns:a16="http://schemas.microsoft.com/office/drawing/2014/main" id="{92CCAB48-1A71-01AC-B561-9AFAD20EB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99" name="Group 261">
              <a:extLst>
                <a:ext uri="{FF2B5EF4-FFF2-40B4-BE49-F238E27FC236}">
                  <a16:creationId xmlns:a16="http://schemas.microsoft.com/office/drawing/2014/main" id="{DFCB5003-C5DC-D2B4-107F-3A5B6374D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8488" y="4814888"/>
              <a:ext cx="1058862" cy="595312"/>
              <a:chOff x="2184558" y="5595955"/>
              <a:chExt cx="1058705" cy="594546"/>
            </a:xfrm>
          </p:grpSpPr>
          <p:sp>
            <p:nvSpPr>
              <p:cNvPr id="220" name="Line 72">
                <a:extLst>
                  <a:ext uri="{FF2B5EF4-FFF2-40B4-BE49-F238E27FC236}">
                    <a16:creationId xmlns:a16="http://schemas.microsoft.com/office/drawing/2014/main" id="{6904450A-C3E0-B817-FDF8-43FBE5F00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21" name="Line 73">
                <a:extLst>
                  <a:ext uri="{FF2B5EF4-FFF2-40B4-BE49-F238E27FC236}">
                    <a16:creationId xmlns:a16="http://schemas.microsoft.com/office/drawing/2014/main" id="{B39E51C0-8305-616B-7513-80662C0B3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22" name="Line 91">
                <a:extLst>
                  <a:ext uri="{FF2B5EF4-FFF2-40B4-BE49-F238E27FC236}">
                    <a16:creationId xmlns:a16="http://schemas.microsoft.com/office/drawing/2014/main" id="{76165F84-B5AF-7AF2-BAC6-EB605BB0C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23" name="Line 65">
                <a:extLst>
                  <a:ext uri="{FF2B5EF4-FFF2-40B4-BE49-F238E27FC236}">
                    <a16:creationId xmlns:a16="http://schemas.microsoft.com/office/drawing/2014/main" id="{9E3B614F-7229-A05A-6A7C-2640242C5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24" name="Line 64">
                <a:extLst>
                  <a:ext uri="{FF2B5EF4-FFF2-40B4-BE49-F238E27FC236}">
                    <a16:creationId xmlns:a16="http://schemas.microsoft.com/office/drawing/2014/main" id="{FD1EA714-8C57-D660-CEA9-30210ADC4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25" name="Line 72">
                <a:extLst>
                  <a:ext uri="{FF2B5EF4-FFF2-40B4-BE49-F238E27FC236}">
                    <a16:creationId xmlns:a16="http://schemas.microsoft.com/office/drawing/2014/main" id="{6234E4D9-3470-99B1-1C77-64507A9EC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26" name="Line 64">
                <a:extLst>
                  <a:ext uri="{FF2B5EF4-FFF2-40B4-BE49-F238E27FC236}">
                    <a16:creationId xmlns:a16="http://schemas.microsoft.com/office/drawing/2014/main" id="{955FD3BF-D97E-C8A9-B0DB-842A64C61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0" name="Group 269">
              <a:extLst>
                <a:ext uri="{FF2B5EF4-FFF2-40B4-BE49-F238E27FC236}">
                  <a16:creationId xmlns:a16="http://schemas.microsoft.com/office/drawing/2014/main" id="{5C85FA10-972C-C341-74D1-15C2185B528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731000" y="4810125"/>
              <a:ext cx="1058863" cy="595313"/>
              <a:chOff x="2184558" y="5595955"/>
              <a:chExt cx="1058705" cy="594546"/>
            </a:xfrm>
          </p:grpSpPr>
          <p:sp>
            <p:nvSpPr>
              <p:cNvPr id="213" name="Line 72">
                <a:extLst>
                  <a:ext uri="{FF2B5EF4-FFF2-40B4-BE49-F238E27FC236}">
                    <a16:creationId xmlns:a16="http://schemas.microsoft.com/office/drawing/2014/main" id="{856B8609-8176-A3CC-BE82-2B8D85246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502" y="5595955"/>
                <a:ext cx="177800" cy="2968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4" name="Line 73">
                <a:extLst>
                  <a:ext uri="{FF2B5EF4-FFF2-40B4-BE49-F238E27FC236}">
                    <a16:creationId xmlns:a16="http://schemas.microsoft.com/office/drawing/2014/main" id="{5A59EF54-4D55-E1E9-FA17-C602B92CB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890464"/>
                <a:ext cx="177800" cy="2968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5" name="Line 91">
                <a:extLst>
                  <a:ext uri="{FF2B5EF4-FFF2-40B4-BE49-F238E27FC236}">
                    <a16:creationId xmlns:a16="http://schemas.microsoft.com/office/drawing/2014/main" id="{D7BCDADF-B755-DBAA-072D-643EDD43F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84558" y="5986463"/>
                <a:ext cx="521676" cy="2040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6" name="Line 65">
                <a:extLst>
                  <a:ext uri="{FF2B5EF4-FFF2-40B4-BE49-F238E27FC236}">
                    <a16:creationId xmlns:a16="http://schemas.microsoft.com/office/drawing/2014/main" id="{FAB8F7A3-D455-251E-6416-94DEC2EDB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2353461" y="5888877"/>
                <a:ext cx="346877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7" name="Line 64">
                <a:extLst>
                  <a:ext uri="{FF2B5EF4-FFF2-40B4-BE49-F238E27FC236}">
                    <a16:creationId xmlns:a16="http://schemas.microsoft.com/office/drawing/2014/main" id="{EDFD6B5F-4E61-FB33-5445-22480AB31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700" y="5598730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8" name="Line 72">
                <a:extLst>
                  <a:ext uri="{FF2B5EF4-FFF2-40B4-BE49-F238E27FC236}">
                    <a16:creationId xmlns:a16="http://schemas.microsoft.com/office/drawing/2014/main" id="{720B4FE5-2D64-9711-0393-B170F9C6C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263" y="5602048"/>
                <a:ext cx="231199" cy="38602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9" name="Line 64">
                <a:extLst>
                  <a:ext uri="{FF2B5EF4-FFF2-40B4-BE49-F238E27FC236}">
                    <a16:creationId xmlns:a16="http://schemas.microsoft.com/office/drawing/2014/main" id="{A128DDC6-501F-9149-182F-63B9CFFED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1789" y="5598730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sp>
          <p:nvSpPr>
            <p:cNvPr id="201" name="Line 72">
              <a:extLst>
                <a:ext uri="{FF2B5EF4-FFF2-40B4-BE49-F238E27FC236}">
                  <a16:creationId xmlns:a16="http://schemas.microsoft.com/office/drawing/2014/main" id="{E7C859B8-D2E5-8C5D-760C-6F075620E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163" y="5108575"/>
              <a:ext cx="177800" cy="296863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2" name="Line 91">
              <a:extLst>
                <a:ext uri="{FF2B5EF4-FFF2-40B4-BE49-F238E27FC236}">
                  <a16:creationId xmlns:a16="http://schemas.microsoft.com/office/drawing/2014/main" id="{7C7CFEDA-D230-A11A-25E6-484556E12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87375" y="4883150"/>
              <a:ext cx="334963" cy="13176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3" name="Line 65">
              <a:extLst>
                <a:ext uri="{FF2B5EF4-FFF2-40B4-BE49-F238E27FC236}">
                  <a16:creationId xmlns:a16="http://schemas.microsoft.com/office/drawing/2014/main" id="{03E6A3DB-C4F8-B631-5079-F7AFA37853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569913" y="5111750"/>
              <a:ext cx="346075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4" name="Line 64">
              <a:extLst>
                <a:ext uri="{FF2B5EF4-FFF2-40B4-BE49-F238E27FC236}">
                  <a16:creationId xmlns:a16="http://schemas.microsoft.com/office/drawing/2014/main" id="{6C9774E3-344F-8ED3-842D-459EEE152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9350" y="5402263"/>
              <a:ext cx="3095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5" name="Line 72">
              <a:extLst>
                <a:ext uri="{FF2B5EF4-FFF2-40B4-BE49-F238E27FC236}">
                  <a16:creationId xmlns:a16="http://schemas.microsoft.com/office/drawing/2014/main" id="{92DDDB1D-3D24-3405-E061-8109673CA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925" y="5013325"/>
              <a:ext cx="230188" cy="38576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6" name="Line 64">
              <a:extLst>
                <a:ext uri="{FF2B5EF4-FFF2-40B4-BE49-F238E27FC236}">
                  <a16:creationId xmlns:a16="http://schemas.microsoft.com/office/drawing/2014/main" id="{DC58EC0D-6909-0C52-9AC3-919FC148B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7438" y="5402263"/>
              <a:ext cx="71437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7" name="Line 73">
              <a:extLst>
                <a:ext uri="{FF2B5EF4-FFF2-40B4-BE49-F238E27FC236}">
                  <a16:creationId xmlns:a16="http://schemas.microsoft.com/office/drawing/2014/main" id="{715B51B0-313C-DFD3-6853-FD3FAB75A5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7780338" y="5102225"/>
              <a:ext cx="177800" cy="296863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" name="Line 91">
              <a:extLst>
                <a:ext uri="{FF2B5EF4-FFF2-40B4-BE49-F238E27FC236}">
                  <a16:creationId xmlns:a16="http://schemas.microsoft.com/office/drawing/2014/main" id="{9FB0D6A5-00E3-4D4D-E5FB-71E3365462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7780338" y="5197475"/>
              <a:ext cx="522287" cy="2047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9" name="Line 65">
              <a:extLst>
                <a:ext uri="{FF2B5EF4-FFF2-40B4-BE49-F238E27FC236}">
                  <a16:creationId xmlns:a16="http://schemas.microsoft.com/office/drawing/2014/main" id="{03BF04E3-1432-FD4F-BA60-1CD92BB0FC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7950200" y="5100638"/>
              <a:ext cx="346075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0" name="Line 72">
              <a:extLst>
                <a:ext uri="{FF2B5EF4-FFF2-40B4-BE49-F238E27FC236}">
                  <a16:creationId xmlns:a16="http://schemas.microsoft.com/office/drawing/2014/main" id="{AFACFFAF-B861-11E6-E605-ACF66C494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2625" y="5133975"/>
              <a:ext cx="39688" cy="6508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1" name="Text Box 87">
              <a:extLst>
                <a:ext uri="{FF2B5EF4-FFF2-40B4-BE49-F238E27FC236}">
                  <a16:creationId xmlns:a16="http://schemas.microsoft.com/office/drawing/2014/main" id="{C4F2055B-AB0D-46CC-CA6B-5805AF8E0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413" y="2620963"/>
              <a:ext cx="1396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algn="l" eaLnBrk="1" hangingPunct="1"/>
              <a:r>
                <a:rPr lang="en-US" altLang="en-US" sz="1800" dirty="0">
                  <a:solidFill>
                    <a:schemeClr val="tx1"/>
                  </a:solidFill>
                  <a:latin typeface="+mn-lt"/>
                </a:rPr>
                <a:t>Slow speed</a:t>
              </a:r>
            </a:p>
          </p:txBody>
        </p:sp>
        <p:sp>
          <p:nvSpPr>
            <p:cNvPr id="212" name="Text Box 87">
              <a:extLst>
                <a:ext uri="{FF2B5EF4-FFF2-40B4-BE49-F238E27FC236}">
                  <a16:creationId xmlns:a16="http://schemas.microsoft.com/office/drawing/2014/main" id="{BE9DC379-3A14-F8A5-DF9E-87F23BD06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38" y="4460875"/>
              <a:ext cx="1334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algn="l" eaLnBrk="1" hangingPunct="1"/>
              <a:r>
                <a:rPr lang="en-US" altLang="en-US" sz="1800" dirty="0">
                  <a:solidFill>
                    <a:schemeClr val="tx1"/>
                  </a:solidFill>
                  <a:latin typeface="+mn-lt"/>
                </a:rPr>
                <a:t>Fast speed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687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0D77-C24F-1438-A8AB-B8EA6FC6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Decay rates – (</a:t>
            </a:r>
            <a:r>
              <a:rPr lang="en-US" altLang="en-US" b="1" dirty="0" err="1"/>
              <a:t>Microstepping</a:t>
            </a:r>
            <a:r>
              <a:rPr lang="en-US" altLang="en-US" b="1" dirty="0"/>
              <a:t>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B186BC-EEF0-5FCB-665F-0A7651F2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148" y="1471264"/>
            <a:ext cx="994756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Slow decay creates less ripple in rising edge, giving best rise time. But slow decay on falling edge does not drop fast enough, so fast decay used there.</a:t>
            </a:r>
          </a:p>
          <a:p>
            <a:pPr marL="400050" lvl="1" indent="0"/>
            <a:r>
              <a:rPr lang="en-US" altLang="en-US" sz="1800" dirty="0"/>
              <a:t> </a:t>
            </a:r>
            <a:r>
              <a:rPr lang="en-US" altLang="en-US" sz="1600" dirty="0"/>
              <a:t>Results in greater ripple during falling edge</a:t>
            </a:r>
          </a:p>
        </p:txBody>
      </p:sp>
      <p:sp>
        <p:nvSpPr>
          <p:cNvPr id="5" name="Line 158">
            <a:extLst>
              <a:ext uri="{FF2B5EF4-FFF2-40B4-BE49-F238E27FC236}">
                <a16:creationId xmlns:a16="http://schemas.microsoft.com/office/drawing/2014/main" id="{A5FCAB6C-CF1B-790D-7329-CD10DCEA1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601" y="5974715"/>
            <a:ext cx="6254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6" name="Line 160">
            <a:extLst>
              <a:ext uri="{FF2B5EF4-FFF2-40B4-BE49-F238E27FC236}">
                <a16:creationId xmlns:a16="http://schemas.microsoft.com/office/drawing/2014/main" id="{D64FED30-803F-E66A-FE52-115CEEB51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5389" y="3628390"/>
            <a:ext cx="53975" cy="44767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" name="Line 161">
            <a:extLst>
              <a:ext uri="{FF2B5EF4-FFF2-40B4-BE49-F238E27FC236}">
                <a16:creationId xmlns:a16="http://schemas.microsoft.com/office/drawing/2014/main" id="{F4ECC301-519E-E225-ADFE-54EB083CC5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64651" y="3628390"/>
            <a:ext cx="52388" cy="528638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8" name="Line 164">
            <a:extLst>
              <a:ext uri="{FF2B5EF4-FFF2-40B4-BE49-F238E27FC236}">
                <a16:creationId xmlns:a16="http://schemas.microsoft.com/office/drawing/2014/main" id="{E2B3C844-422D-395D-777E-DFDCAAAF2A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7826" y="3079115"/>
            <a:ext cx="39688" cy="287338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9" name="Line 165">
            <a:extLst>
              <a:ext uri="{FF2B5EF4-FFF2-40B4-BE49-F238E27FC236}">
                <a16:creationId xmlns:a16="http://schemas.microsoft.com/office/drawing/2014/main" id="{51E298C6-2AF6-B0CB-5313-AB94F1579F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2851" y="3064828"/>
            <a:ext cx="46038" cy="354012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0" name="Line 166">
            <a:extLst>
              <a:ext uri="{FF2B5EF4-FFF2-40B4-BE49-F238E27FC236}">
                <a16:creationId xmlns:a16="http://schemas.microsoft.com/office/drawing/2014/main" id="{445392E2-680E-A1AF-382C-DD2596FD4D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514" y="3345815"/>
            <a:ext cx="36512" cy="31115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1" name="Line 167">
            <a:extLst>
              <a:ext uri="{FF2B5EF4-FFF2-40B4-BE49-F238E27FC236}">
                <a16:creationId xmlns:a16="http://schemas.microsoft.com/office/drawing/2014/main" id="{EDFE2761-688B-80AC-1862-C2563F3CAB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59864" y="3345815"/>
            <a:ext cx="33337" cy="344488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2" name="Line 168">
            <a:extLst>
              <a:ext uri="{FF2B5EF4-FFF2-40B4-BE49-F238E27FC236}">
                <a16:creationId xmlns:a16="http://schemas.microsoft.com/office/drawing/2014/main" id="{941355A0-2482-25FB-9065-7A12514362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26476" y="2929890"/>
            <a:ext cx="28575" cy="21272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FC9758D4-B8AD-B498-0F9F-DFE6C099F6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901" y="2925128"/>
            <a:ext cx="19050" cy="17462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4" name="Line 173">
            <a:extLst>
              <a:ext uri="{FF2B5EF4-FFF2-40B4-BE49-F238E27FC236}">
                <a16:creationId xmlns:a16="http://schemas.microsoft.com/office/drawing/2014/main" id="{2E467756-B2D9-EAA8-B4B0-559802ACF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0501" y="5436553"/>
            <a:ext cx="69850" cy="531812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5" name="Line 174">
            <a:extLst>
              <a:ext uri="{FF2B5EF4-FFF2-40B4-BE49-F238E27FC236}">
                <a16:creationId xmlns:a16="http://schemas.microsoft.com/office/drawing/2014/main" id="{CBAF926D-066E-C7E5-9760-AA6B15F566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9139" y="4495165"/>
            <a:ext cx="53975" cy="46196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6" name="Line 175">
            <a:extLst>
              <a:ext uri="{FF2B5EF4-FFF2-40B4-BE49-F238E27FC236}">
                <a16:creationId xmlns:a16="http://schemas.microsoft.com/office/drawing/2014/main" id="{AB9888AE-674B-BB0E-B723-44C62DE42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501" y="4064953"/>
            <a:ext cx="55563" cy="4445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7" name="Line 176">
            <a:extLst>
              <a:ext uri="{FF2B5EF4-FFF2-40B4-BE49-F238E27FC236}">
                <a16:creationId xmlns:a16="http://schemas.microsoft.com/office/drawing/2014/main" id="{5A365B64-F5B6-F1F1-F20A-7ED47F3A53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6726" y="4939665"/>
            <a:ext cx="73025" cy="5334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8" name="Line 185">
            <a:extLst>
              <a:ext uri="{FF2B5EF4-FFF2-40B4-BE49-F238E27FC236}">
                <a16:creationId xmlns:a16="http://schemas.microsoft.com/office/drawing/2014/main" id="{FA75E423-77BE-5B02-5A5C-61AB5B8917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64776" y="5439728"/>
            <a:ext cx="52388" cy="54292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19" name="Line 186">
            <a:extLst>
              <a:ext uri="{FF2B5EF4-FFF2-40B4-BE49-F238E27FC236}">
                <a16:creationId xmlns:a16="http://schemas.microsoft.com/office/drawing/2014/main" id="{1C79FD9F-E020-7C34-BD3D-5D6D9E88CC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839" y="4495165"/>
            <a:ext cx="53975" cy="528638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0" name="Line 187">
            <a:extLst>
              <a:ext uri="{FF2B5EF4-FFF2-40B4-BE49-F238E27FC236}">
                <a16:creationId xmlns:a16="http://schemas.microsoft.com/office/drawing/2014/main" id="{F36F4F6D-781E-9A45-4EAD-64C8E3ED7D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88551" y="4946015"/>
            <a:ext cx="71438" cy="569913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1" name="Line 188">
            <a:extLst>
              <a:ext uri="{FF2B5EF4-FFF2-40B4-BE49-F238E27FC236}">
                <a16:creationId xmlns:a16="http://schemas.microsoft.com/office/drawing/2014/main" id="{E0539B9E-78F5-6E3E-DE48-E99495F210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5476" y="4064953"/>
            <a:ext cx="53975" cy="51117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2" name="Freeform 41">
            <a:extLst>
              <a:ext uri="{FF2B5EF4-FFF2-40B4-BE49-F238E27FC236}">
                <a16:creationId xmlns:a16="http://schemas.microsoft.com/office/drawing/2014/main" id="{3873C922-EC01-13A7-E500-2F556168A72A}"/>
              </a:ext>
            </a:extLst>
          </p:cNvPr>
          <p:cNvSpPr>
            <a:spLocks/>
          </p:cNvSpPr>
          <p:nvPr/>
        </p:nvSpPr>
        <p:spPr bwMode="auto">
          <a:xfrm>
            <a:off x="5156639" y="3041015"/>
            <a:ext cx="173037" cy="180975"/>
          </a:xfrm>
          <a:custGeom>
            <a:avLst/>
            <a:gdLst>
              <a:gd name="T0" fmla="*/ 0 w 419100"/>
              <a:gd name="T1" fmla="*/ 1457606816 h 107156"/>
              <a:gd name="T2" fmla="*/ 0 w 419100"/>
              <a:gd name="T3" fmla="*/ 100532653 h 107156"/>
              <a:gd name="T4" fmla="*/ 0 w 419100"/>
              <a:gd name="T5" fmla="*/ 2147483647 h 107156"/>
              <a:gd name="T6" fmla="*/ 0 w 419100"/>
              <a:gd name="T7" fmla="*/ 100532653 h 107156"/>
              <a:gd name="T8" fmla="*/ 0 w 419100"/>
              <a:gd name="T9" fmla="*/ 2111021153 h 107156"/>
              <a:gd name="T10" fmla="*/ 0 w 419100"/>
              <a:gd name="T11" fmla="*/ 201055446 h 107156"/>
              <a:gd name="T12" fmla="*/ 0 w 419100"/>
              <a:gd name="T13" fmla="*/ 1960230895 h 107156"/>
              <a:gd name="T14" fmla="*/ 0 w 419100"/>
              <a:gd name="T15" fmla="*/ 0 h 107156"/>
              <a:gd name="T16" fmla="*/ 0 w 419100"/>
              <a:gd name="T17" fmla="*/ 2010485131 h 107156"/>
              <a:gd name="T18" fmla="*/ 0 w 419100"/>
              <a:gd name="T19" fmla="*/ 100532653 h 107156"/>
              <a:gd name="T20" fmla="*/ 0 w 419100"/>
              <a:gd name="T21" fmla="*/ 1960230895 h 107156"/>
              <a:gd name="T22" fmla="*/ 0 w 419100"/>
              <a:gd name="T23" fmla="*/ 251305223 h 107156"/>
              <a:gd name="T24" fmla="*/ 0 w 419100"/>
              <a:gd name="T25" fmla="*/ 1859704374 h 107156"/>
              <a:gd name="T26" fmla="*/ 0 w 419100"/>
              <a:gd name="T27" fmla="*/ 201055446 h 107156"/>
              <a:gd name="T28" fmla="*/ 0 w 419100"/>
              <a:gd name="T29" fmla="*/ 2010485131 h 107156"/>
              <a:gd name="T30" fmla="*/ 0 w 419100"/>
              <a:gd name="T31" fmla="*/ 50252479 h 107156"/>
              <a:gd name="T32" fmla="*/ 0 w 419100"/>
              <a:gd name="T33" fmla="*/ 1909975550 h 107156"/>
              <a:gd name="T34" fmla="*/ 0 w 419100"/>
              <a:gd name="T35" fmla="*/ 150783318 h 107156"/>
              <a:gd name="T36" fmla="*/ 0 w 419100"/>
              <a:gd name="T37" fmla="*/ 1859704374 h 107156"/>
              <a:gd name="T38" fmla="*/ 0 w 419100"/>
              <a:gd name="T39" fmla="*/ 753932640 h 107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9100"/>
              <a:gd name="T61" fmla="*/ 0 h 107156"/>
              <a:gd name="T62" fmla="*/ 419100 w 419100"/>
              <a:gd name="T63" fmla="*/ 107156 h 107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9100" h="107156">
                <a:moveTo>
                  <a:pt x="0" y="69056"/>
                </a:moveTo>
                <a:lnTo>
                  <a:pt x="28575" y="4763"/>
                </a:lnTo>
                <a:lnTo>
                  <a:pt x="52387" y="107156"/>
                </a:lnTo>
                <a:lnTo>
                  <a:pt x="83343" y="4763"/>
                </a:lnTo>
                <a:lnTo>
                  <a:pt x="102393" y="100013"/>
                </a:lnTo>
                <a:lnTo>
                  <a:pt x="133350" y="9525"/>
                </a:lnTo>
                <a:lnTo>
                  <a:pt x="154781" y="92869"/>
                </a:lnTo>
                <a:lnTo>
                  <a:pt x="173831" y="0"/>
                </a:lnTo>
                <a:lnTo>
                  <a:pt x="200025" y="95250"/>
                </a:lnTo>
                <a:lnTo>
                  <a:pt x="223837" y="4763"/>
                </a:lnTo>
                <a:lnTo>
                  <a:pt x="242887" y="92869"/>
                </a:lnTo>
                <a:lnTo>
                  <a:pt x="266700" y="11906"/>
                </a:lnTo>
                <a:lnTo>
                  <a:pt x="280987" y="88106"/>
                </a:lnTo>
                <a:lnTo>
                  <a:pt x="307181" y="9525"/>
                </a:lnTo>
                <a:lnTo>
                  <a:pt x="323850" y="95250"/>
                </a:lnTo>
                <a:lnTo>
                  <a:pt x="347662" y="2381"/>
                </a:lnTo>
                <a:lnTo>
                  <a:pt x="369093" y="90488"/>
                </a:lnTo>
                <a:lnTo>
                  <a:pt x="390525" y="7144"/>
                </a:lnTo>
                <a:lnTo>
                  <a:pt x="402431" y="88106"/>
                </a:lnTo>
                <a:lnTo>
                  <a:pt x="419100" y="35719"/>
                </a:lnTo>
              </a:path>
            </a:pathLst>
          </a:cu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3" name="Freeform 42">
            <a:extLst>
              <a:ext uri="{FF2B5EF4-FFF2-40B4-BE49-F238E27FC236}">
                <a16:creationId xmlns:a16="http://schemas.microsoft.com/office/drawing/2014/main" id="{EF3FE811-B130-7949-B481-0FEA2B2604EF}"/>
              </a:ext>
            </a:extLst>
          </p:cNvPr>
          <p:cNvSpPr>
            <a:spLocks/>
          </p:cNvSpPr>
          <p:nvPr/>
        </p:nvSpPr>
        <p:spPr bwMode="auto">
          <a:xfrm>
            <a:off x="5377301" y="3322003"/>
            <a:ext cx="174625" cy="174625"/>
          </a:xfrm>
          <a:custGeom>
            <a:avLst/>
            <a:gdLst>
              <a:gd name="T0" fmla="*/ 0 w 419100"/>
              <a:gd name="T1" fmla="*/ 736088320 h 107156"/>
              <a:gd name="T2" fmla="*/ 0 w 419100"/>
              <a:gd name="T3" fmla="*/ 50771049 h 107156"/>
              <a:gd name="T4" fmla="*/ 0 w 419100"/>
              <a:gd name="T5" fmla="*/ 1142201572 h 107156"/>
              <a:gd name="T6" fmla="*/ 0 w 419100"/>
              <a:gd name="T7" fmla="*/ 50771049 h 107156"/>
              <a:gd name="T8" fmla="*/ 0 w 419100"/>
              <a:gd name="T9" fmla="*/ 1066067561 h 107156"/>
              <a:gd name="T10" fmla="*/ 0 w 419100"/>
              <a:gd name="T11" fmla="*/ 101532264 h 107156"/>
              <a:gd name="T12" fmla="*/ 0 w 419100"/>
              <a:gd name="T13" fmla="*/ 989910493 h 107156"/>
              <a:gd name="T14" fmla="*/ 0 w 419100"/>
              <a:gd name="T15" fmla="*/ 0 h 107156"/>
              <a:gd name="T16" fmla="*/ 0 w 419100"/>
              <a:gd name="T17" fmla="*/ 1015292205 h 107156"/>
              <a:gd name="T18" fmla="*/ 0 w 419100"/>
              <a:gd name="T19" fmla="*/ 50771049 h 107156"/>
              <a:gd name="T20" fmla="*/ 0 w 419100"/>
              <a:gd name="T21" fmla="*/ 989910493 h 107156"/>
              <a:gd name="T22" fmla="*/ 0 w 419100"/>
              <a:gd name="T23" fmla="*/ 126910055 h 107156"/>
              <a:gd name="T24" fmla="*/ 0 w 419100"/>
              <a:gd name="T25" fmla="*/ 939147060 h 107156"/>
              <a:gd name="T26" fmla="*/ 0 w 419100"/>
              <a:gd name="T27" fmla="*/ 101532264 h 107156"/>
              <a:gd name="T28" fmla="*/ 0 w 419100"/>
              <a:gd name="T29" fmla="*/ 1015292205 h 107156"/>
              <a:gd name="T30" fmla="*/ 0 w 419100"/>
              <a:gd name="T31" fmla="*/ 25377678 h 107156"/>
              <a:gd name="T32" fmla="*/ 0 w 419100"/>
              <a:gd name="T33" fmla="*/ 964535916 h 107156"/>
              <a:gd name="T34" fmla="*/ 0 w 419100"/>
              <a:gd name="T35" fmla="*/ 76148416 h 107156"/>
              <a:gd name="T36" fmla="*/ 0 w 419100"/>
              <a:gd name="T37" fmla="*/ 939147060 h 107156"/>
              <a:gd name="T38" fmla="*/ 0 w 419100"/>
              <a:gd name="T39" fmla="*/ 380736211 h 107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9100"/>
              <a:gd name="T61" fmla="*/ 0 h 107156"/>
              <a:gd name="T62" fmla="*/ 419100 w 419100"/>
              <a:gd name="T63" fmla="*/ 107156 h 107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9100" h="107156">
                <a:moveTo>
                  <a:pt x="0" y="69056"/>
                </a:moveTo>
                <a:lnTo>
                  <a:pt x="28575" y="4763"/>
                </a:lnTo>
                <a:lnTo>
                  <a:pt x="52387" y="107156"/>
                </a:lnTo>
                <a:lnTo>
                  <a:pt x="83343" y="4763"/>
                </a:lnTo>
                <a:lnTo>
                  <a:pt x="102393" y="100013"/>
                </a:lnTo>
                <a:lnTo>
                  <a:pt x="133350" y="9525"/>
                </a:lnTo>
                <a:lnTo>
                  <a:pt x="154781" y="92869"/>
                </a:lnTo>
                <a:lnTo>
                  <a:pt x="173831" y="0"/>
                </a:lnTo>
                <a:lnTo>
                  <a:pt x="200025" y="95250"/>
                </a:lnTo>
                <a:lnTo>
                  <a:pt x="223837" y="4763"/>
                </a:lnTo>
                <a:lnTo>
                  <a:pt x="242887" y="92869"/>
                </a:lnTo>
                <a:lnTo>
                  <a:pt x="266700" y="11906"/>
                </a:lnTo>
                <a:lnTo>
                  <a:pt x="280987" y="88106"/>
                </a:lnTo>
                <a:lnTo>
                  <a:pt x="307181" y="9525"/>
                </a:lnTo>
                <a:lnTo>
                  <a:pt x="323850" y="95250"/>
                </a:lnTo>
                <a:lnTo>
                  <a:pt x="347662" y="2381"/>
                </a:lnTo>
                <a:lnTo>
                  <a:pt x="369093" y="90488"/>
                </a:lnTo>
                <a:lnTo>
                  <a:pt x="390525" y="7144"/>
                </a:lnTo>
                <a:lnTo>
                  <a:pt x="402431" y="88106"/>
                </a:lnTo>
                <a:lnTo>
                  <a:pt x="419100" y="35719"/>
                </a:lnTo>
              </a:path>
            </a:pathLst>
          </a:cu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4" name="Freeform 43">
            <a:extLst>
              <a:ext uri="{FF2B5EF4-FFF2-40B4-BE49-F238E27FC236}">
                <a16:creationId xmlns:a16="http://schemas.microsoft.com/office/drawing/2014/main" id="{8A5B6C88-6F87-6A39-FA0B-15ED218F6E67}"/>
              </a:ext>
            </a:extLst>
          </p:cNvPr>
          <p:cNvSpPr>
            <a:spLocks/>
          </p:cNvSpPr>
          <p:nvPr/>
        </p:nvSpPr>
        <p:spPr bwMode="auto">
          <a:xfrm>
            <a:off x="5591614" y="3602990"/>
            <a:ext cx="173037" cy="165100"/>
          </a:xfrm>
          <a:custGeom>
            <a:avLst/>
            <a:gdLst>
              <a:gd name="T0" fmla="*/ 0 w 419100"/>
              <a:gd name="T1" fmla="*/ 253504144 h 107156"/>
              <a:gd name="T2" fmla="*/ 0 w 419100"/>
              <a:gd name="T3" fmla="*/ 17483384 h 107156"/>
              <a:gd name="T4" fmla="*/ 0 w 419100"/>
              <a:gd name="T5" fmla="*/ 393369267 h 107156"/>
              <a:gd name="T6" fmla="*/ 0 w 419100"/>
              <a:gd name="T7" fmla="*/ 17483384 h 107156"/>
              <a:gd name="T8" fmla="*/ 0 w 419100"/>
              <a:gd name="T9" fmla="*/ 367146054 h 107156"/>
              <a:gd name="T10" fmla="*/ 0 w 419100"/>
              <a:gd name="T11" fmla="*/ 34966593 h 107156"/>
              <a:gd name="T12" fmla="*/ 0 w 419100"/>
              <a:gd name="T13" fmla="*/ 340921585 h 107156"/>
              <a:gd name="T14" fmla="*/ 0 w 419100"/>
              <a:gd name="T15" fmla="*/ 0 h 107156"/>
              <a:gd name="T16" fmla="*/ 0 w 419100"/>
              <a:gd name="T17" fmla="*/ 349661194 h 107156"/>
              <a:gd name="T18" fmla="*/ 0 w 419100"/>
              <a:gd name="T19" fmla="*/ 17483384 h 107156"/>
              <a:gd name="T20" fmla="*/ 0 w 419100"/>
              <a:gd name="T21" fmla="*/ 340921585 h 107156"/>
              <a:gd name="T22" fmla="*/ 0 w 419100"/>
              <a:gd name="T23" fmla="*/ 43707832 h 107156"/>
              <a:gd name="T24" fmla="*/ 0 w 419100"/>
              <a:gd name="T25" fmla="*/ 323436491 h 107156"/>
              <a:gd name="T26" fmla="*/ 0 w 419100"/>
              <a:gd name="T27" fmla="*/ 34966593 h 107156"/>
              <a:gd name="T28" fmla="*/ 0 w 419100"/>
              <a:gd name="T29" fmla="*/ 349661194 h 107156"/>
              <a:gd name="T30" fmla="*/ 0 w 419100"/>
              <a:gd name="T31" fmla="*/ 8741244 h 107156"/>
              <a:gd name="T32" fmla="*/ 0 w 419100"/>
              <a:gd name="T33" fmla="*/ 332182960 h 107156"/>
              <a:gd name="T34" fmla="*/ 0 w 419100"/>
              <a:gd name="T35" fmla="*/ 26224838 h 107156"/>
              <a:gd name="T36" fmla="*/ 0 w 419100"/>
              <a:gd name="T37" fmla="*/ 323436491 h 107156"/>
              <a:gd name="T38" fmla="*/ 0 w 419100"/>
              <a:gd name="T39" fmla="*/ 131124868 h 107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9100"/>
              <a:gd name="T61" fmla="*/ 0 h 107156"/>
              <a:gd name="T62" fmla="*/ 419100 w 419100"/>
              <a:gd name="T63" fmla="*/ 107156 h 107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9100" h="107156">
                <a:moveTo>
                  <a:pt x="0" y="69056"/>
                </a:moveTo>
                <a:lnTo>
                  <a:pt x="28575" y="4763"/>
                </a:lnTo>
                <a:lnTo>
                  <a:pt x="52387" y="107156"/>
                </a:lnTo>
                <a:lnTo>
                  <a:pt x="83343" y="4763"/>
                </a:lnTo>
                <a:lnTo>
                  <a:pt x="102393" y="100013"/>
                </a:lnTo>
                <a:lnTo>
                  <a:pt x="133350" y="9525"/>
                </a:lnTo>
                <a:lnTo>
                  <a:pt x="154781" y="92869"/>
                </a:lnTo>
                <a:lnTo>
                  <a:pt x="173831" y="0"/>
                </a:lnTo>
                <a:lnTo>
                  <a:pt x="200025" y="95250"/>
                </a:lnTo>
                <a:lnTo>
                  <a:pt x="223837" y="4763"/>
                </a:lnTo>
                <a:lnTo>
                  <a:pt x="242887" y="92869"/>
                </a:lnTo>
                <a:lnTo>
                  <a:pt x="266700" y="11906"/>
                </a:lnTo>
                <a:lnTo>
                  <a:pt x="280987" y="88106"/>
                </a:lnTo>
                <a:lnTo>
                  <a:pt x="307181" y="9525"/>
                </a:lnTo>
                <a:lnTo>
                  <a:pt x="323850" y="95250"/>
                </a:lnTo>
                <a:lnTo>
                  <a:pt x="347662" y="2381"/>
                </a:lnTo>
                <a:lnTo>
                  <a:pt x="369093" y="90488"/>
                </a:lnTo>
                <a:lnTo>
                  <a:pt x="390525" y="7144"/>
                </a:lnTo>
                <a:lnTo>
                  <a:pt x="402431" y="88106"/>
                </a:lnTo>
                <a:lnTo>
                  <a:pt x="419100" y="35719"/>
                </a:lnTo>
              </a:path>
            </a:pathLst>
          </a:cu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5" name="Freeform 44">
            <a:extLst>
              <a:ext uri="{FF2B5EF4-FFF2-40B4-BE49-F238E27FC236}">
                <a16:creationId xmlns:a16="http://schemas.microsoft.com/office/drawing/2014/main" id="{7BD6765C-C354-36B3-DCAF-79957C964C79}"/>
              </a:ext>
            </a:extLst>
          </p:cNvPr>
          <p:cNvSpPr>
            <a:spLocks/>
          </p:cNvSpPr>
          <p:nvPr/>
        </p:nvSpPr>
        <p:spPr bwMode="auto">
          <a:xfrm>
            <a:off x="5815451" y="4053840"/>
            <a:ext cx="193675" cy="171450"/>
          </a:xfrm>
          <a:custGeom>
            <a:avLst/>
            <a:gdLst>
              <a:gd name="T0" fmla="*/ 0 w 419100"/>
              <a:gd name="T1" fmla="*/ 521790881 h 107156"/>
              <a:gd name="T2" fmla="*/ 0 w 419100"/>
              <a:gd name="T3" fmla="*/ 35991121 h 107156"/>
              <a:gd name="T4" fmla="*/ 0 w 419100"/>
              <a:gd name="T5" fmla="*/ 809677711 h 107156"/>
              <a:gd name="T6" fmla="*/ 0 w 419100"/>
              <a:gd name="T7" fmla="*/ 35991121 h 107156"/>
              <a:gd name="T8" fmla="*/ 0 w 419100"/>
              <a:gd name="T9" fmla="*/ 755706497 h 107156"/>
              <a:gd name="T10" fmla="*/ 0 w 419100"/>
              <a:gd name="T11" fmla="*/ 71971541 h 107156"/>
              <a:gd name="T12" fmla="*/ 0 w 419100"/>
              <a:gd name="T13" fmla="*/ 701726892 h 107156"/>
              <a:gd name="T14" fmla="*/ 0 w 419100"/>
              <a:gd name="T15" fmla="*/ 0 h 107156"/>
              <a:gd name="T16" fmla="*/ 0 w 419100"/>
              <a:gd name="T17" fmla="*/ 719712814 h 107156"/>
              <a:gd name="T18" fmla="*/ 0 w 419100"/>
              <a:gd name="T19" fmla="*/ 35991121 h 107156"/>
              <a:gd name="T20" fmla="*/ 0 w 419100"/>
              <a:gd name="T21" fmla="*/ 701726892 h 107156"/>
              <a:gd name="T22" fmla="*/ 0 w 419100"/>
              <a:gd name="T23" fmla="*/ 89964715 h 107156"/>
              <a:gd name="T24" fmla="*/ 0 w 419100"/>
              <a:gd name="T25" fmla="*/ 665734052 h 107156"/>
              <a:gd name="T26" fmla="*/ 0 w 419100"/>
              <a:gd name="T27" fmla="*/ 71971541 h 107156"/>
              <a:gd name="T28" fmla="*/ 0 w 419100"/>
              <a:gd name="T29" fmla="*/ 719712814 h 107156"/>
              <a:gd name="T30" fmla="*/ 0 w 419100"/>
              <a:gd name="T31" fmla="*/ 17993279 h 107156"/>
              <a:gd name="T32" fmla="*/ 0 w 419100"/>
              <a:gd name="T33" fmla="*/ 683734078 h 107156"/>
              <a:gd name="T34" fmla="*/ 0 w 419100"/>
              <a:gd name="T35" fmla="*/ 53979465 h 107156"/>
              <a:gd name="T36" fmla="*/ 0 w 419100"/>
              <a:gd name="T37" fmla="*/ 665734052 h 107156"/>
              <a:gd name="T38" fmla="*/ 0 w 419100"/>
              <a:gd name="T39" fmla="*/ 269892874 h 107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9100"/>
              <a:gd name="T61" fmla="*/ 0 h 107156"/>
              <a:gd name="T62" fmla="*/ 419100 w 419100"/>
              <a:gd name="T63" fmla="*/ 107156 h 107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9100" h="107156">
                <a:moveTo>
                  <a:pt x="0" y="69056"/>
                </a:moveTo>
                <a:lnTo>
                  <a:pt x="28575" y="4763"/>
                </a:lnTo>
                <a:lnTo>
                  <a:pt x="52387" y="107156"/>
                </a:lnTo>
                <a:lnTo>
                  <a:pt x="83343" y="4763"/>
                </a:lnTo>
                <a:lnTo>
                  <a:pt x="102393" y="100013"/>
                </a:lnTo>
                <a:lnTo>
                  <a:pt x="133350" y="9525"/>
                </a:lnTo>
                <a:lnTo>
                  <a:pt x="154781" y="92869"/>
                </a:lnTo>
                <a:lnTo>
                  <a:pt x="173831" y="0"/>
                </a:lnTo>
                <a:lnTo>
                  <a:pt x="200025" y="95250"/>
                </a:lnTo>
                <a:lnTo>
                  <a:pt x="223837" y="4763"/>
                </a:lnTo>
                <a:lnTo>
                  <a:pt x="242887" y="92869"/>
                </a:lnTo>
                <a:lnTo>
                  <a:pt x="266700" y="11906"/>
                </a:lnTo>
                <a:lnTo>
                  <a:pt x="280987" y="88106"/>
                </a:lnTo>
                <a:lnTo>
                  <a:pt x="307181" y="9525"/>
                </a:lnTo>
                <a:lnTo>
                  <a:pt x="323850" y="95250"/>
                </a:lnTo>
                <a:lnTo>
                  <a:pt x="347662" y="2381"/>
                </a:lnTo>
                <a:lnTo>
                  <a:pt x="369093" y="90488"/>
                </a:lnTo>
                <a:lnTo>
                  <a:pt x="390525" y="7144"/>
                </a:lnTo>
                <a:lnTo>
                  <a:pt x="402431" y="88106"/>
                </a:lnTo>
                <a:lnTo>
                  <a:pt x="419100" y="35719"/>
                </a:lnTo>
              </a:path>
            </a:pathLst>
          </a:cu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10447ED4-0273-0F0A-AC53-DA48FE70A9C3}"/>
              </a:ext>
            </a:extLst>
          </p:cNvPr>
          <p:cNvSpPr>
            <a:spLocks/>
          </p:cNvSpPr>
          <p:nvPr/>
        </p:nvSpPr>
        <p:spPr bwMode="auto">
          <a:xfrm>
            <a:off x="6066276" y="4482465"/>
            <a:ext cx="173038" cy="180975"/>
          </a:xfrm>
          <a:custGeom>
            <a:avLst/>
            <a:gdLst>
              <a:gd name="T0" fmla="*/ 0 w 419100"/>
              <a:gd name="T1" fmla="*/ 1457606816 h 107156"/>
              <a:gd name="T2" fmla="*/ 0 w 419100"/>
              <a:gd name="T3" fmla="*/ 100532653 h 107156"/>
              <a:gd name="T4" fmla="*/ 0 w 419100"/>
              <a:gd name="T5" fmla="*/ 2147483647 h 107156"/>
              <a:gd name="T6" fmla="*/ 0 w 419100"/>
              <a:gd name="T7" fmla="*/ 100532653 h 107156"/>
              <a:gd name="T8" fmla="*/ 0 w 419100"/>
              <a:gd name="T9" fmla="*/ 2111040249 h 107156"/>
              <a:gd name="T10" fmla="*/ 0 w 419100"/>
              <a:gd name="T11" fmla="*/ 201055446 h 107156"/>
              <a:gd name="T12" fmla="*/ 0 w 419100"/>
              <a:gd name="T13" fmla="*/ 1960247833 h 107156"/>
              <a:gd name="T14" fmla="*/ 0 w 419100"/>
              <a:gd name="T15" fmla="*/ 0 h 107156"/>
              <a:gd name="T16" fmla="*/ 0 w 419100"/>
              <a:gd name="T17" fmla="*/ 2010498903 h 107156"/>
              <a:gd name="T18" fmla="*/ 0 w 419100"/>
              <a:gd name="T19" fmla="*/ 100532653 h 107156"/>
              <a:gd name="T20" fmla="*/ 0 w 419100"/>
              <a:gd name="T21" fmla="*/ 1960247833 h 107156"/>
              <a:gd name="T22" fmla="*/ 0 w 419100"/>
              <a:gd name="T23" fmla="*/ 251305223 h 107156"/>
              <a:gd name="T24" fmla="*/ 0 w 419100"/>
              <a:gd name="T25" fmla="*/ 1859714954 h 107156"/>
              <a:gd name="T26" fmla="*/ 0 w 419100"/>
              <a:gd name="T27" fmla="*/ 201055446 h 107156"/>
              <a:gd name="T28" fmla="*/ 0 w 419100"/>
              <a:gd name="T29" fmla="*/ 2010498903 h 107156"/>
              <a:gd name="T30" fmla="*/ 0 w 419100"/>
              <a:gd name="T31" fmla="*/ 50252479 h 107156"/>
              <a:gd name="T32" fmla="*/ 0 w 419100"/>
              <a:gd name="T33" fmla="*/ 1909993594 h 107156"/>
              <a:gd name="T34" fmla="*/ 0 w 419100"/>
              <a:gd name="T35" fmla="*/ 150783318 h 107156"/>
              <a:gd name="T36" fmla="*/ 0 w 419100"/>
              <a:gd name="T37" fmla="*/ 1859714954 h 107156"/>
              <a:gd name="T38" fmla="*/ 0 w 419100"/>
              <a:gd name="T39" fmla="*/ 753946402 h 107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9100"/>
              <a:gd name="T61" fmla="*/ 0 h 107156"/>
              <a:gd name="T62" fmla="*/ 419100 w 419100"/>
              <a:gd name="T63" fmla="*/ 107156 h 107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9100" h="107156">
                <a:moveTo>
                  <a:pt x="0" y="69056"/>
                </a:moveTo>
                <a:lnTo>
                  <a:pt x="28575" y="4763"/>
                </a:lnTo>
                <a:lnTo>
                  <a:pt x="52387" y="107156"/>
                </a:lnTo>
                <a:lnTo>
                  <a:pt x="83343" y="4763"/>
                </a:lnTo>
                <a:lnTo>
                  <a:pt x="102393" y="100013"/>
                </a:lnTo>
                <a:lnTo>
                  <a:pt x="133350" y="9525"/>
                </a:lnTo>
                <a:lnTo>
                  <a:pt x="154781" y="92869"/>
                </a:lnTo>
                <a:lnTo>
                  <a:pt x="173831" y="0"/>
                </a:lnTo>
                <a:lnTo>
                  <a:pt x="200025" y="95250"/>
                </a:lnTo>
                <a:lnTo>
                  <a:pt x="223837" y="4763"/>
                </a:lnTo>
                <a:lnTo>
                  <a:pt x="242887" y="92869"/>
                </a:lnTo>
                <a:lnTo>
                  <a:pt x="266700" y="11906"/>
                </a:lnTo>
                <a:lnTo>
                  <a:pt x="280987" y="88106"/>
                </a:lnTo>
                <a:lnTo>
                  <a:pt x="307181" y="9525"/>
                </a:lnTo>
                <a:lnTo>
                  <a:pt x="323850" y="95250"/>
                </a:lnTo>
                <a:lnTo>
                  <a:pt x="347662" y="2381"/>
                </a:lnTo>
                <a:lnTo>
                  <a:pt x="369093" y="90488"/>
                </a:lnTo>
                <a:lnTo>
                  <a:pt x="390525" y="7144"/>
                </a:lnTo>
                <a:lnTo>
                  <a:pt x="402431" y="88106"/>
                </a:lnTo>
                <a:lnTo>
                  <a:pt x="419100" y="35719"/>
                </a:lnTo>
              </a:path>
            </a:pathLst>
          </a:cu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707DE-8C1F-4B75-BF05-EE4F18BB3B69}"/>
              </a:ext>
            </a:extLst>
          </p:cNvPr>
          <p:cNvSpPr>
            <a:spLocks/>
          </p:cNvSpPr>
          <p:nvPr/>
        </p:nvSpPr>
        <p:spPr bwMode="auto">
          <a:xfrm>
            <a:off x="6298051" y="4925378"/>
            <a:ext cx="193675" cy="171450"/>
          </a:xfrm>
          <a:custGeom>
            <a:avLst/>
            <a:gdLst>
              <a:gd name="T0" fmla="*/ 0 w 419100"/>
              <a:gd name="T1" fmla="*/ 521794321 h 107156"/>
              <a:gd name="T2" fmla="*/ 0 w 419100"/>
              <a:gd name="T3" fmla="*/ 35991121 h 107156"/>
              <a:gd name="T4" fmla="*/ 0 w 419100"/>
              <a:gd name="T5" fmla="*/ 809684591 h 107156"/>
              <a:gd name="T6" fmla="*/ 0 w 419100"/>
              <a:gd name="T7" fmla="*/ 35991121 h 107156"/>
              <a:gd name="T8" fmla="*/ 0 w 419100"/>
              <a:gd name="T9" fmla="*/ 755709254 h 107156"/>
              <a:gd name="T10" fmla="*/ 0 w 419100"/>
              <a:gd name="T11" fmla="*/ 71971541 h 107156"/>
              <a:gd name="T12" fmla="*/ 0 w 419100"/>
              <a:gd name="T13" fmla="*/ 701728930 h 107156"/>
              <a:gd name="T14" fmla="*/ 0 w 419100"/>
              <a:gd name="T15" fmla="*/ 0 h 107156"/>
              <a:gd name="T16" fmla="*/ 0 w 419100"/>
              <a:gd name="T17" fmla="*/ 719717268 h 107156"/>
              <a:gd name="T18" fmla="*/ 0 w 419100"/>
              <a:gd name="T19" fmla="*/ 35991121 h 107156"/>
              <a:gd name="T20" fmla="*/ 0 w 419100"/>
              <a:gd name="T21" fmla="*/ 701728930 h 107156"/>
              <a:gd name="T22" fmla="*/ 0 w 419100"/>
              <a:gd name="T23" fmla="*/ 89964715 h 107156"/>
              <a:gd name="T24" fmla="*/ 0 w 419100"/>
              <a:gd name="T25" fmla="*/ 665741945 h 107156"/>
              <a:gd name="T26" fmla="*/ 0 w 419100"/>
              <a:gd name="T27" fmla="*/ 71971541 h 107156"/>
              <a:gd name="T28" fmla="*/ 0 w 419100"/>
              <a:gd name="T29" fmla="*/ 719717268 h 107156"/>
              <a:gd name="T30" fmla="*/ 0 w 419100"/>
              <a:gd name="T31" fmla="*/ 17993279 h 107156"/>
              <a:gd name="T32" fmla="*/ 0 w 419100"/>
              <a:gd name="T33" fmla="*/ 683736843 h 107156"/>
              <a:gd name="T34" fmla="*/ 0 w 419100"/>
              <a:gd name="T35" fmla="*/ 53979465 h 107156"/>
              <a:gd name="T36" fmla="*/ 0 w 419100"/>
              <a:gd name="T37" fmla="*/ 665741945 h 107156"/>
              <a:gd name="T38" fmla="*/ 0 w 419100"/>
              <a:gd name="T39" fmla="*/ 269900300 h 107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9100"/>
              <a:gd name="T61" fmla="*/ 0 h 107156"/>
              <a:gd name="T62" fmla="*/ 419100 w 419100"/>
              <a:gd name="T63" fmla="*/ 107156 h 107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9100" h="107156">
                <a:moveTo>
                  <a:pt x="0" y="69056"/>
                </a:moveTo>
                <a:lnTo>
                  <a:pt x="28575" y="4763"/>
                </a:lnTo>
                <a:lnTo>
                  <a:pt x="52387" y="107156"/>
                </a:lnTo>
                <a:lnTo>
                  <a:pt x="83343" y="4763"/>
                </a:lnTo>
                <a:lnTo>
                  <a:pt x="102393" y="100013"/>
                </a:lnTo>
                <a:lnTo>
                  <a:pt x="133350" y="9525"/>
                </a:lnTo>
                <a:lnTo>
                  <a:pt x="154781" y="92869"/>
                </a:lnTo>
                <a:lnTo>
                  <a:pt x="173831" y="0"/>
                </a:lnTo>
                <a:lnTo>
                  <a:pt x="200025" y="95250"/>
                </a:lnTo>
                <a:lnTo>
                  <a:pt x="223837" y="4763"/>
                </a:lnTo>
                <a:lnTo>
                  <a:pt x="242887" y="92869"/>
                </a:lnTo>
                <a:lnTo>
                  <a:pt x="266700" y="11906"/>
                </a:lnTo>
                <a:lnTo>
                  <a:pt x="280987" y="88106"/>
                </a:lnTo>
                <a:lnTo>
                  <a:pt x="307181" y="9525"/>
                </a:lnTo>
                <a:lnTo>
                  <a:pt x="323850" y="95250"/>
                </a:lnTo>
                <a:lnTo>
                  <a:pt x="347662" y="2381"/>
                </a:lnTo>
                <a:lnTo>
                  <a:pt x="369093" y="90488"/>
                </a:lnTo>
                <a:lnTo>
                  <a:pt x="390525" y="7144"/>
                </a:lnTo>
                <a:lnTo>
                  <a:pt x="402431" y="88106"/>
                </a:lnTo>
                <a:lnTo>
                  <a:pt x="419100" y="35719"/>
                </a:lnTo>
              </a:path>
            </a:pathLst>
          </a:cu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8" name="Freeform 47">
            <a:extLst>
              <a:ext uri="{FF2B5EF4-FFF2-40B4-BE49-F238E27FC236}">
                <a16:creationId xmlns:a16="http://schemas.microsoft.com/office/drawing/2014/main" id="{D656538F-BDB8-E14D-522B-8BE5B62F4F85}"/>
              </a:ext>
            </a:extLst>
          </p:cNvPr>
          <p:cNvSpPr>
            <a:spLocks/>
          </p:cNvSpPr>
          <p:nvPr/>
        </p:nvSpPr>
        <p:spPr bwMode="auto">
          <a:xfrm>
            <a:off x="6561576" y="5392103"/>
            <a:ext cx="193675" cy="177800"/>
          </a:xfrm>
          <a:custGeom>
            <a:avLst/>
            <a:gdLst>
              <a:gd name="T0" fmla="*/ 0 w 419100"/>
              <a:gd name="T1" fmla="*/ 1045980824 h 107156"/>
              <a:gd name="T2" fmla="*/ 0 w 419100"/>
              <a:gd name="T3" fmla="*/ 72141044 h 107156"/>
              <a:gd name="T4" fmla="*/ 0 w 419100"/>
              <a:gd name="T5" fmla="*/ 1623075906 h 107156"/>
              <a:gd name="T6" fmla="*/ 0 w 419100"/>
              <a:gd name="T7" fmla="*/ 72141044 h 107156"/>
              <a:gd name="T8" fmla="*/ 0 w 419100"/>
              <a:gd name="T9" fmla="*/ 1514879002 h 107156"/>
              <a:gd name="T10" fmla="*/ 0 w 419100"/>
              <a:gd name="T11" fmla="*/ 144275098 h 107156"/>
              <a:gd name="T12" fmla="*/ 0 w 419100"/>
              <a:gd name="T13" fmla="*/ 1406666527 h 107156"/>
              <a:gd name="T14" fmla="*/ 0 w 419100"/>
              <a:gd name="T15" fmla="*/ 0 h 107156"/>
              <a:gd name="T16" fmla="*/ 0 w 419100"/>
              <a:gd name="T17" fmla="*/ 1442741328 h 107156"/>
              <a:gd name="T18" fmla="*/ 0 w 419100"/>
              <a:gd name="T19" fmla="*/ 72141044 h 107156"/>
              <a:gd name="T20" fmla="*/ 0 w 419100"/>
              <a:gd name="T21" fmla="*/ 1406666527 h 107156"/>
              <a:gd name="T22" fmla="*/ 0 w 419100"/>
              <a:gd name="T23" fmla="*/ 180335888 h 107156"/>
              <a:gd name="T24" fmla="*/ 0 w 419100"/>
              <a:gd name="T25" fmla="*/ 1334527004 h 107156"/>
              <a:gd name="T26" fmla="*/ 0 w 419100"/>
              <a:gd name="T27" fmla="*/ 144275098 h 107156"/>
              <a:gd name="T28" fmla="*/ 0 w 419100"/>
              <a:gd name="T29" fmla="*/ 1442741328 h 107156"/>
              <a:gd name="T30" fmla="*/ 0 w 419100"/>
              <a:gd name="T31" fmla="*/ 36062065 h 107156"/>
              <a:gd name="T32" fmla="*/ 0 w 419100"/>
              <a:gd name="T33" fmla="*/ 1370605476 h 107156"/>
              <a:gd name="T34" fmla="*/ 0 w 419100"/>
              <a:gd name="T35" fmla="*/ 108213340 h 107156"/>
              <a:gd name="T36" fmla="*/ 0 w 419100"/>
              <a:gd name="T37" fmla="*/ 1334527004 h 107156"/>
              <a:gd name="T38" fmla="*/ 0 w 419100"/>
              <a:gd name="T39" fmla="*/ 541031968 h 107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9100"/>
              <a:gd name="T61" fmla="*/ 0 h 107156"/>
              <a:gd name="T62" fmla="*/ 419100 w 419100"/>
              <a:gd name="T63" fmla="*/ 107156 h 107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9100" h="107156">
                <a:moveTo>
                  <a:pt x="0" y="69056"/>
                </a:moveTo>
                <a:lnTo>
                  <a:pt x="28575" y="4763"/>
                </a:lnTo>
                <a:lnTo>
                  <a:pt x="52387" y="107156"/>
                </a:lnTo>
                <a:lnTo>
                  <a:pt x="83343" y="4763"/>
                </a:lnTo>
                <a:lnTo>
                  <a:pt x="102393" y="100013"/>
                </a:lnTo>
                <a:lnTo>
                  <a:pt x="133350" y="9525"/>
                </a:lnTo>
                <a:lnTo>
                  <a:pt x="154781" y="92869"/>
                </a:lnTo>
                <a:lnTo>
                  <a:pt x="173831" y="0"/>
                </a:lnTo>
                <a:lnTo>
                  <a:pt x="200025" y="95250"/>
                </a:lnTo>
                <a:lnTo>
                  <a:pt x="223837" y="4763"/>
                </a:lnTo>
                <a:lnTo>
                  <a:pt x="242887" y="92869"/>
                </a:lnTo>
                <a:lnTo>
                  <a:pt x="266700" y="11906"/>
                </a:lnTo>
                <a:lnTo>
                  <a:pt x="280987" y="88106"/>
                </a:lnTo>
                <a:lnTo>
                  <a:pt x="307181" y="9525"/>
                </a:lnTo>
                <a:lnTo>
                  <a:pt x="323850" y="95250"/>
                </a:lnTo>
                <a:lnTo>
                  <a:pt x="347662" y="2381"/>
                </a:lnTo>
                <a:lnTo>
                  <a:pt x="369093" y="90488"/>
                </a:lnTo>
                <a:lnTo>
                  <a:pt x="390525" y="7144"/>
                </a:lnTo>
                <a:lnTo>
                  <a:pt x="402431" y="88106"/>
                </a:lnTo>
                <a:lnTo>
                  <a:pt x="419100" y="35719"/>
                </a:lnTo>
              </a:path>
            </a:pathLst>
          </a:cu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A67FEC4-9ACE-924D-717C-7042643AEBB5}"/>
              </a:ext>
            </a:extLst>
          </p:cNvPr>
          <p:cNvSpPr>
            <a:spLocks/>
          </p:cNvSpPr>
          <p:nvPr/>
        </p:nvSpPr>
        <p:spPr bwMode="auto">
          <a:xfrm flipV="1">
            <a:off x="4537514" y="3063240"/>
            <a:ext cx="176212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F98BE526-0448-FA2C-576D-A6EFB92F812C}"/>
              </a:ext>
            </a:extLst>
          </p:cNvPr>
          <p:cNvSpPr>
            <a:spLocks/>
          </p:cNvSpPr>
          <p:nvPr/>
        </p:nvSpPr>
        <p:spPr bwMode="auto">
          <a:xfrm flipV="1">
            <a:off x="4321614" y="3334703"/>
            <a:ext cx="177800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3A5B5CA-D480-A93D-70EA-0F0ECB8293B1}"/>
              </a:ext>
            </a:extLst>
          </p:cNvPr>
          <p:cNvSpPr>
            <a:spLocks/>
          </p:cNvSpPr>
          <p:nvPr/>
        </p:nvSpPr>
        <p:spPr bwMode="auto">
          <a:xfrm flipV="1">
            <a:off x="4105714" y="3615690"/>
            <a:ext cx="177800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9DCDAE3B-4796-A28A-04AE-14B3F4F8F757}"/>
              </a:ext>
            </a:extLst>
          </p:cNvPr>
          <p:cNvSpPr>
            <a:spLocks/>
          </p:cNvSpPr>
          <p:nvPr/>
        </p:nvSpPr>
        <p:spPr bwMode="auto">
          <a:xfrm flipV="1">
            <a:off x="3864414" y="4050665"/>
            <a:ext cx="177800" cy="46038"/>
          </a:xfrm>
          <a:custGeom>
            <a:avLst/>
            <a:gdLst>
              <a:gd name="T0" fmla="*/ 0 w 447675"/>
              <a:gd name="T1" fmla="*/ 933 h 57150"/>
              <a:gd name="T2" fmla="*/ 0 w 447675"/>
              <a:gd name="T3" fmla="*/ 116 h 57150"/>
              <a:gd name="T4" fmla="*/ 0 w 447675"/>
              <a:gd name="T5" fmla="*/ 894 h 57150"/>
              <a:gd name="T6" fmla="*/ 0 w 447675"/>
              <a:gd name="T7" fmla="*/ 78 h 57150"/>
              <a:gd name="T8" fmla="*/ 0 w 447675"/>
              <a:gd name="T9" fmla="*/ 933 h 57150"/>
              <a:gd name="T10" fmla="*/ 0 w 447675"/>
              <a:gd name="T11" fmla="*/ 78 h 57150"/>
              <a:gd name="T12" fmla="*/ 0 w 447675"/>
              <a:gd name="T13" fmla="*/ 856 h 57150"/>
              <a:gd name="T14" fmla="*/ 0 w 447675"/>
              <a:gd name="T15" fmla="*/ 116 h 57150"/>
              <a:gd name="T16" fmla="*/ 0 w 447675"/>
              <a:gd name="T17" fmla="*/ 894 h 57150"/>
              <a:gd name="T18" fmla="*/ 0 w 447675"/>
              <a:gd name="T19" fmla="*/ 78 h 57150"/>
              <a:gd name="T20" fmla="*/ 0 w 447675"/>
              <a:gd name="T21" fmla="*/ 777 h 57150"/>
              <a:gd name="T22" fmla="*/ 0 w 447675"/>
              <a:gd name="T23" fmla="*/ 0 h 57150"/>
              <a:gd name="T24" fmla="*/ 0 w 447675"/>
              <a:gd name="T25" fmla="*/ 700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3" name="Freeform 56">
            <a:extLst>
              <a:ext uri="{FF2B5EF4-FFF2-40B4-BE49-F238E27FC236}">
                <a16:creationId xmlns:a16="http://schemas.microsoft.com/office/drawing/2014/main" id="{8236D74A-1996-1767-30AF-F09BC84C09B1}"/>
              </a:ext>
            </a:extLst>
          </p:cNvPr>
          <p:cNvSpPr>
            <a:spLocks/>
          </p:cNvSpPr>
          <p:nvPr/>
        </p:nvSpPr>
        <p:spPr bwMode="auto">
          <a:xfrm flipV="1">
            <a:off x="3627876" y="4488815"/>
            <a:ext cx="176213" cy="46038"/>
          </a:xfrm>
          <a:custGeom>
            <a:avLst/>
            <a:gdLst>
              <a:gd name="T0" fmla="*/ 0 w 447675"/>
              <a:gd name="T1" fmla="*/ 933 h 57150"/>
              <a:gd name="T2" fmla="*/ 0 w 447675"/>
              <a:gd name="T3" fmla="*/ 116 h 57150"/>
              <a:gd name="T4" fmla="*/ 0 w 447675"/>
              <a:gd name="T5" fmla="*/ 894 h 57150"/>
              <a:gd name="T6" fmla="*/ 0 w 447675"/>
              <a:gd name="T7" fmla="*/ 78 h 57150"/>
              <a:gd name="T8" fmla="*/ 0 w 447675"/>
              <a:gd name="T9" fmla="*/ 933 h 57150"/>
              <a:gd name="T10" fmla="*/ 0 w 447675"/>
              <a:gd name="T11" fmla="*/ 78 h 57150"/>
              <a:gd name="T12" fmla="*/ 0 w 447675"/>
              <a:gd name="T13" fmla="*/ 856 h 57150"/>
              <a:gd name="T14" fmla="*/ 0 w 447675"/>
              <a:gd name="T15" fmla="*/ 116 h 57150"/>
              <a:gd name="T16" fmla="*/ 0 w 447675"/>
              <a:gd name="T17" fmla="*/ 894 h 57150"/>
              <a:gd name="T18" fmla="*/ 0 w 447675"/>
              <a:gd name="T19" fmla="*/ 78 h 57150"/>
              <a:gd name="T20" fmla="*/ 0 w 447675"/>
              <a:gd name="T21" fmla="*/ 777 h 57150"/>
              <a:gd name="T22" fmla="*/ 0 w 447675"/>
              <a:gd name="T23" fmla="*/ 0 h 57150"/>
              <a:gd name="T24" fmla="*/ 0 w 447675"/>
              <a:gd name="T25" fmla="*/ 700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4" name="Freeform 57">
            <a:extLst>
              <a:ext uri="{FF2B5EF4-FFF2-40B4-BE49-F238E27FC236}">
                <a16:creationId xmlns:a16="http://schemas.microsoft.com/office/drawing/2014/main" id="{92787FFF-BFB9-B7C9-F365-0FC8EE32A6B1}"/>
              </a:ext>
            </a:extLst>
          </p:cNvPr>
          <p:cNvSpPr>
            <a:spLocks/>
          </p:cNvSpPr>
          <p:nvPr/>
        </p:nvSpPr>
        <p:spPr bwMode="auto">
          <a:xfrm flipV="1">
            <a:off x="3389751" y="4925378"/>
            <a:ext cx="176213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id="{4195AB60-A435-6D5E-11C2-736418357559}"/>
              </a:ext>
            </a:extLst>
          </p:cNvPr>
          <p:cNvSpPr>
            <a:spLocks/>
          </p:cNvSpPr>
          <p:nvPr/>
        </p:nvSpPr>
        <p:spPr bwMode="auto">
          <a:xfrm flipV="1">
            <a:off x="3107176" y="5446078"/>
            <a:ext cx="198438" cy="46037"/>
          </a:xfrm>
          <a:custGeom>
            <a:avLst/>
            <a:gdLst>
              <a:gd name="T0" fmla="*/ 0 w 447675"/>
              <a:gd name="T1" fmla="*/ 932 h 57150"/>
              <a:gd name="T2" fmla="*/ 0 w 447675"/>
              <a:gd name="T3" fmla="*/ 116 h 57150"/>
              <a:gd name="T4" fmla="*/ 0 w 447675"/>
              <a:gd name="T5" fmla="*/ 893 h 57150"/>
              <a:gd name="T6" fmla="*/ 0 w 447675"/>
              <a:gd name="T7" fmla="*/ 78 h 57150"/>
              <a:gd name="T8" fmla="*/ 0 w 447675"/>
              <a:gd name="T9" fmla="*/ 932 h 57150"/>
              <a:gd name="T10" fmla="*/ 0 w 447675"/>
              <a:gd name="T11" fmla="*/ 78 h 57150"/>
              <a:gd name="T12" fmla="*/ 0 w 447675"/>
              <a:gd name="T13" fmla="*/ 855 h 57150"/>
              <a:gd name="T14" fmla="*/ 0 w 447675"/>
              <a:gd name="T15" fmla="*/ 116 h 57150"/>
              <a:gd name="T16" fmla="*/ 0 w 447675"/>
              <a:gd name="T17" fmla="*/ 893 h 57150"/>
              <a:gd name="T18" fmla="*/ 0 w 447675"/>
              <a:gd name="T19" fmla="*/ 78 h 57150"/>
              <a:gd name="T20" fmla="*/ 0 w 447675"/>
              <a:gd name="T21" fmla="*/ 777 h 57150"/>
              <a:gd name="T22" fmla="*/ 0 w 447675"/>
              <a:gd name="T23" fmla="*/ 0 h 57150"/>
              <a:gd name="T24" fmla="*/ 0 w 447675"/>
              <a:gd name="T25" fmla="*/ 699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6" name="Freeform 59">
            <a:extLst>
              <a:ext uri="{FF2B5EF4-FFF2-40B4-BE49-F238E27FC236}">
                <a16:creationId xmlns:a16="http://schemas.microsoft.com/office/drawing/2014/main" id="{C7C50B3E-8F84-F005-14C5-19120E362C98}"/>
              </a:ext>
            </a:extLst>
          </p:cNvPr>
          <p:cNvSpPr>
            <a:spLocks/>
          </p:cNvSpPr>
          <p:nvPr/>
        </p:nvSpPr>
        <p:spPr bwMode="auto">
          <a:xfrm flipV="1">
            <a:off x="4734364" y="2910840"/>
            <a:ext cx="177800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7" name="Freeform 60">
            <a:extLst>
              <a:ext uri="{FF2B5EF4-FFF2-40B4-BE49-F238E27FC236}">
                <a16:creationId xmlns:a16="http://schemas.microsoft.com/office/drawing/2014/main" id="{F7332F1C-4AC4-8472-E33A-07ED6173B8A1}"/>
              </a:ext>
            </a:extLst>
          </p:cNvPr>
          <p:cNvSpPr>
            <a:spLocks/>
          </p:cNvSpPr>
          <p:nvPr/>
        </p:nvSpPr>
        <p:spPr bwMode="auto">
          <a:xfrm flipV="1">
            <a:off x="4915339" y="2910840"/>
            <a:ext cx="201612" cy="47625"/>
          </a:xfrm>
          <a:custGeom>
            <a:avLst/>
            <a:gdLst>
              <a:gd name="T0" fmla="*/ 0 w 447675"/>
              <a:gd name="T1" fmla="*/ 1808 h 57150"/>
              <a:gd name="T2" fmla="*/ 0 w 447675"/>
              <a:gd name="T3" fmla="*/ 226 h 57150"/>
              <a:gd name="T4" fmla="*/ 0 w 447675"/>
              <a:gd name="T5" fmla="*/ 1732 h 57150"/>
              <a:gd name="T6" fmla="*/ 0 w 447675"/>
              <a:gd name="T7" fmla="*/ 152 h 57150"/>
              <a:gd name="T8" fmla="*/ 0 w 447675"/>
              <a:gd name="T9" fmla="*/ 1808 h 57150"/>
              <a:gd name="T10" fmla="*/ 0 w 447675"/>
              <a:gd name="T11" fmla="*/ 152 h 57150"/>
              <a:gd name="T12" fmla="*/ 0 w 447675"/>
              <a:gd name="T13" fmla="*/ 1657 h 57150"/>
              <a:gd name="T14" fmla="*/ 0 w 447675"/>
              <a:gd name="T15" fmla="*/ 226 h 57150"/>
              <a:gd name="T16" fmla="*/ 0 w 447675"/>
              <a:gd name="T17" fmla="*/ 1732 h 57150"/>
              <a:gd name="T18" fmla="*/ 0 w 447675"/>
              <a:gd name="T19" fmla="*/ 152 h 57150"/>
              <a:gd name="T20" fmla="*/ 0 w 447675"/>
              <a:gd name="T21" fmla="*/ 1507 h 57150"/>
              <a:gd name="T22" fmla="*/ 0 w 447675"/>
              <a:gd name="T23" fmla="*/ 0 h 57150"/>
              <a:gd name="T24" fmla="*/ 0 w 447675"/>
              <a:gd name="T25" fmla="*/ 1357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cxnSp>
        <p:nvCxnSpPr>
          <p:cNvPr id="38" name="Straight Connector 62">
            <a:extLst>
              <a:ext uri="{FF2B5EF4-FFF2-40B4-BE49-F238E27FC236}">
                <a16:creationId xmlns:a16="http://schemas.microsoft.com/office/drawing/2014/main" id="{9B2268AA-FC12-4C9A-4EE4-342D1544D93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105839" y="2958465"/>
            <a:ext cx="187325" cy="136525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86">
            <a:extLst>
              <a:ext uri="{FF2B5EF4-FFF2-40B4-BE49-F238E27FC236}">
                <a16:creationId xmlns:a16="http://schemas.microsoft.com/office/drawing/2014/main" id="{20154A1B-51F4-B6A3-E86A-31CE72C70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876" y="3572828"/>
            <a:ext cx="1328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C00000"/>
                </a:solidFill>
                <a:latin typeface="+mn-lt"/>
              </a:rPr>
              <a:t>Fast decay</a:t>
            </a: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4D66F5F3-DCBF-A5FA-88B3-AB21B9991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989" y="5301615"/>
            <a:ext cx="1389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accent2"/>
                </a:solidFill>
                <a:latin typeface="+mn-lt"/>
              </a:rPr>
              <a:t>Slow decay</a:t>
            </a:r>
          </a:p>
        </p:txBody>
      </p:sp>
      <p:sp>
        <p:nvSpPr>
          <p:cNvPr id="41" name="Line 88">
            <a:extLst>
              <a:ext uri="{FF2B5EF4-FFF2-40B4-BE49-F238E27FC236}">
                <a16:creationId xmlns:a16="http://schemas.microsoft.com/office/drawing/2014/main" id="{513DB635-FCA1-8CA2-BE34-467531EF5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5926" y="3790315"/>
            <a:ext cx="1417638" cy="952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2" name="Line 89">
            <a:extLst>
              <a:ext uri="{FF2B5EF4-FFF2-40B4-BE49-F238E27FC236}">
                <a16:creationId xmlns:a16="http://schemas.microsoft.com/office/drawing/2014/main" id="{77E4066D-E9C3-84A1-40C7-B1081D9C4F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02501" y="4557078"/>
            <a:ext cx="1219200" cy="941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3" name="Line 89">
            <a:extLst>
              <a:ext uri="{FF2B5EF4-FFF2-40B4-BE49-F238E27FC236}">
                <a16:creationId xmlns:a16="http://schemas.microsoft.com/office/drawing/2014/main" id="{D7674377-F560-30A6-A86D-1E13AF7B3D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1214" y="5095240"/>
            <a:ext cx="619125" cy="469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cxnSp>
        <p:nvCxnSpPr>
          <p:cNvPr id="44" name="Straight Connector 62">
            <a:extLst>
              <a:ext uri="{FF2B5EF4-FFF2-40B4-BE49-F238E27FC236}">
                <a16:creationId xmlns:a16="http://schemas.microsoft.com/office/drawing/2014/main" id="{78DA5771-1F1E-8248-D147-50F2AC17569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308245" y="3175159"/>
            <a:ext cx="241300" cy="176212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62">
            <a:extLst>
              <a:ext uri="{FF2B5EF4-FFF2-40B4-BE49-F238E27FC236}">
                <a16:creationId xmlns:a16="http://schemas.microsoft.com/office/drawing/2014/main" id="{EE191BD0-CFA1-60BB-65D6-4F0248B9A4B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161401" y="3793490"/>
            <a:ext cx="3046413" cy="2220913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Freeform 59">
            <a:extLst>
              <a:ext uri="{FF2B5EF4-FFF2-40B4-BE49-F238E27FC236}">
                <a16:creationId xmlns:a16="http://schemas.microsoft.com/office/drawing/2014/main" id="{CF45798A-F5A6-4966-9A6C-9E20D4CC2E90}"/>
              </a:ext>
            </a:extLst>
          </p:cNvPr>
          <p:cNvSpPr>
            <a:spLocks/>
          </p:cNvSpPr>
          <p:nvPr/>
        </p:nvSpPr>
        <p:spPr bwMode="auto">
          <a:xfrm flipV="1">
            <a:off x="5267764" y="3110865"/>
            <a:ext cx="177800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7" name="Freeform 59">
            <a:extLst>
              <a:ext uri="{FF2B5EF4-FFF2-40B4-BE49-F238E27FC236}">
                <a16:creationId xmlns:a16="http://schemas.microsoft.com/office/drawing/2014/main" id="{51540E7A-6C23-B4AB-AAF6-6563BA3AE6DB}"/>
              </a:ext>
            </a:extLst>
          </p:cNvPr>
          <p:cNvSpPr>
            <a:spLocks/>
          </p:cNvSpPr>
          <p:nvPr/>
        </p:nvSpPr>
        <p:spPr bwMode="auto">
          <a:xfrm flipV="1">
            <a:off x="5520176" y="3372803"/>
            <a:ext cx="177800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8" name="Rectangle 52">
            <a:extLst>
              <a:ext uri="{FF2B5EF4-FFF2-40B4-BE49-F238E27FC236}">
                <a16:creationId xmlns:a16="http://schemas.microsoft.com/office/drawing/2014/main" id="{898CE215-5401-248E-2EA1-3035B454D416}"/>
              </a:ext>
            </a:extLst>
          </p:cNvPr>
          <p:cNvSpPr>
            <a:spLocks noChangeArrowheads="1"/>
          </p:cNvSpPr>
          <p:nvPr/>
        </p:nvSpPr>
        <p:spPr bwMode="auto">
          <a:xfrm rot="19105921">
            <a:off x="5617014" y="3268028"/>
            <a:ext cx="233362" cy="219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Rectangle 54">
            <a:extLst>
              <a:ext uri="{FF2B5EF4-FFF2-40B4-BE49-F238E27FC236}">
                <a16:creationId xmlns:a16="http://schemas.microsoft.com/office/drawing/2014/main" id="{1FB1690C-50EA-5873-E05E-608680DF0C7B}"/>
              </a:ext>
            </a:extLst>
          </p:cNvPr>
          <p:cNvSpPr>
            <a:spLocks noChangeArrowheads="1"/>
          </p:cNvSpPr>
          <p:nvPr/>
        </p:nvSpPr>
        <p:spPr bwMode="auto">
          <a:xfrm rot="195154">
            <a:off x="5355076" y="2939415"/>
            <a:ext cx="233363" cy="219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TextBox 55">
            <a:extLst>
              <a:ext uri="{FF2B5EF4-FFF2-40B4-BE49-F238E27FC236}">
                <a16:creationId xmlns:a16="http://schemas.microsoft.com/office/drawing/2014/main" id="{D7372B7A-16BF-2E53-5D3E-530D241AD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576" y="4171315"/>
            <a:ext cx="2257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+mn-lt"/>
              </a:rPr>
              <a:t>Unable to decay fast enough on large steps</a:t>
            </a:r>
          </a:p>
        </p:txBody>
      </p:sp>
      <p:cxnSp>
        <p:nvCxnSpPr>
          <p:cNvPr id="51" name="Straight Arrow Connector 57">
            <a:extLst>
              <a:ext uri="{FF2B5EF4-FFF2-40B4-BE49-F238E27FC236}">
                <a16:creationId xmlns:a16="http://schemas.microsoft.com/office/drawing/2014/main" id="{D142C25E-3F32-9AEB-128F-13E4FAFD794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79039" y="4672965"/>
            <a:ext cx="974725" cy="20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71500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ECB4F-9F42-C06F-C9B6-8EB97D41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Decay rates – (</a:t>
            </a:r>
            <a:r>
              <a:rPr lang="en-US" altLang="en-US" b="1" dirty="0" err="1"/>
              <a:t>Microstepping</a:t>
            </a:r>
            <a:r>
              <a:rPr lang="en-US" altLang="en-US" b="1" dirty="0"/>
              <a:t>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F5C793-81FA-C7DC-6A25-6149E3AB7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214" y="1497009"/>
            <a:ext cx="9966611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Slow decay creates less ripple in rising edge, giving best rise time. But slow decay on falling edge does not drop fast enough, so fast decay used there.</a:t>
            </a:r>
          </a:p>
          <a:p>
            <a:pPr marL="400050" lvl="1" indent="0"/>
            <a:r>
              <a:rPr lang="en-US" altLang="en-US" sz="1800" dirty="0"/>
              <a:t> </a:t>
            </a:r>
            <a:r>
              <a:rPr lang="en-US" altLang="en-US" sz="1600" dirty="0"/>
              <a:t>Results in greater ripple during falling edge</a:t>
            </a:r>
          </a:p>
        </p:txBody>
      </p:sp>
      <p:pic>
        <p:nvPicPr>
          <p:cNvPr id="5" name="Picture 45" descr="G:\UBUNTU\TEK0031.JPG">
            <a:extLst>
              <a:ext uri="{FF2B5EF4-FFF2-40B4-BE49-F238E27FC236}">
                <a16:creationId xmlns:a16="http://schemas.microsoft.com/office/drawing/2014/main" id="{985C0914-BAD5-29F8-1877-9890604D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15463" r="20871" b="21898"/>
          <a:stretch>
            <a:fillRect/>
          </a:stretch>
        </p:blipFill>
        <p:spPr bwMode="auto">
          <a:xfrm>
            <a:off x="1788927" y="3738563"/>
            <a:ext cx="310857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G:\UBUNTU\TEK0033.JPG">
            <a:extLst>
              <a:ext uri="{FF2B5EF4-FFF2-40B4-BE49-F238E27FC236}">
                <a16:creationId xmlns:a16="http://schemas.microsoft.com/office/drawing/2014/main" id="{6A92F84D-206D-09F0-B13B-D6CF45F9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14548" r="21693" b="21579"/>
          <a:stretch>
            <a:fillRect/>
          </a:stretch>
        </p:blipFill>
        <p:spPr bwMode="auto">
          <a:xfrm>
            <a:off x="6421253" y="3678238"/>
            <a:ext cx="307064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6">
            <a:extLst>
              <a:ext uri="{FF2B5EF4-FFF2-40B4-BE49-F238E27FC236}">
                <a16:creationId xmlns:a16="http://schemas.microsoft.com/office/drawing/2014/main" id="{BF8DC4B5-2FDB-0FC2-246A-38EB44651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527" y="5335588"/>
            <a:ext cx="30347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Slow decay on both edges</a:t>
            </a:r>
          </a:p>
        </p:txBody>
      </p:sp>
      <p:sp>
        <p:nvSpPr>
          <p:cNvPr id="8" name="TextBox 47">
            <a:extLst>
              <a:ext uri="{FF2B5EF4-FFF2-40B4-BE49-F238E27FC236}">
                <a16:creationId xmlns:a16="http://schemas.microsoft.com/office/drawing/2014/main" id="{EE989AEE-F451-AB84-3DCD-D1C5EFD2B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928" y="3035300"/>
            <a:ext cx="3276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Unable to decay fast enough (Distortion due to min. PWM limit)</a:t>
            </a:r>
          </a:p>
        </p:txBody>
      </p:sp>
      <p:sp>
        <p:nvSpPr>
          <p:cNvPr id="9" name="TextBox 48">
            <a:extLst>
              <a:ext uri="{FF2B5EF4-FFF2-40B4-BE49-F238E27FC236}">
                <a16:creationId xmlns:a16="http://schemas.microsoft.com/office/drawing/2014/main" id="{E55309AD-8AFC-325D-9DE0-E3F5EF32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116" y="5307013"/>
            <a:ext cx="2815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Fast decay (large ripple) on falling edge</a:t>
            </a:r>
          </a:p>
        </p:txBody>
      </p:sp>
      <p:cxnSp>
        <p:nvCxnSpPr>
          <p:cNvPr id="10" name="Straight Arrow Connector 50">
            <a:extLst>
              <a:ext uri="{FF2B5EF4-FFF2-40B4-BE49-F238E27FC236}">
                <a16:creationId xmlns:a16="http://schemas.microsoft.com/office/drawing/2014/main" id="{F407E892-17D2-A22F-8D80-F5C389E4F14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25227" y="3690938"/>
            <a:ext cx="643121" cy="62312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5">
            <a:extLst>
              <a:ext uri="{FF2B5EF4-FFF2-40B4-BE49-F238E27FC236}">
                <a16:creationId xmlns:a16="http://schemas.microsoft.com/office/drawing/2014/main" id="{199CE887-EC9E-BE9E-BA8C-58F26D820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965" y="2662238"/>
            <a:ext cx="2779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Real world example</a:t>
            </a:r>
          </a:p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(actual oscilloscope traces)</a:t>
            </a:r>
          </a:p>
        </p:txBody>
      </p:sp>
    </p:spTree>
    <p:extLst>
      <p:ext uri="{BB962C8B-B14F-4D97-AF65-F5344CB8AC3E}">
        <p14:creationId xmlns:p14="http://schemas.microsoft.com/office/powerpoint/2010/main" val="3489194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E3CF-E03A-9DE9-5812-075B09A7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Decay rates – (</a:t>
            </a:r>
            <a:r>
              <a:rPr lang="en-US" altLang="en-US" b="1" dirty="0" err="1"/>
              <a:t>Microstepping</a:t>
            </a:r>
            <a:r>
              <a:rPr lang="en-US" altLang="en-US" b="1" dirty="0"/>
              <a:t>)</a:t>
            </a:r>
            <a:endParaRPr lang="en-US" dirty="0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8AFC1EB3-D227-C1C7-7CE3-8E62744E6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117" y="1497660"/>
            <a:ext cx="1003484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Mixed decay on the falling edge starts with fast decay to transition to the next step quickly, then changes to slow decay to maintain that level with less ripple.</a:t>
            </a:r>
          </a:p>
        </p:txBody>
      </p:sp>
      <p:sp>
        <p:nvSpPr>
          <p:cNvPr id="63" name="Line 158">
            <a:extLst>
              <a:ext uri="{FF2B5EF4-FFF2-40B4-BE49-F238E27FC236}">
                <a16:creationId xmlns:a16="http://schemas.microsoft.com/office/drawing/2014/main" id="{7CEA2CD0-18A6-CC67-0B70-5386ADACF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5336" y="5883275"/>
            <a:ext cx="6254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64" name="Line 160">
            <a:extLst>
              <a:ext uri="{FF2B5EF4-FFF2-40B4-BE49-F238E27FC236}">
                <a16:creationId xmlns:a16="http://schemas.microsoft.com/office/drawing/2014/main" id="{2AD6513C-A84A-8D7E-E5FA-1CED855DD8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0124" y="3536950"/>
            <a:ext cx="53975" cy="44767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65" name="Line 164">
            <a:extLst>
              <a:ext uri="{FF2B5EF4-FFF2-40B4-BE49-F238E27FC236}">
                <a16:creationId xmlns:a16="http://schemas.microsoft.com/office/drawing/2014/main" id="{5CAACEC8-AC51-F558-FD3E-F6F44F37B2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2561" y="2987675"/>
            <a:ext cx="39688" cy="287338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66" name="Line 166">
            <a:extLst>
              <a:ext uri="{FF2B5EF4-FFF2-40B4-BE49-F238E27FC236}">
                <a16:creationId xmlns:a16="http://schemas.microsoft.com/office/drawing/2014/main" id="{F3E174D2-4FEC-9254-DDA6-CBDEFB62E3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8249" y="3254375"/>
            <a:ext cx="36512" cy="31115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67" name="Line 169">
            <a:extLst>
              <a:ext uri="{FF2B5EF4-FFF2-40B4-BE49-F238E27FC236}">
                <a16:creationId xmlns:a16="http://schemas.microsoft.com/office/drawing/2014/main" id="{191D24F8-A144-37AA-C466-4CCA974A4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1636" y="2833688"/>
            <a:ext cx="19050" cy="17462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68" name="Line 173">
            <a:extLst>
              <a:ext uri="{FF2B5EF4-FFF2-40B4-BE49-F238E27FC236}">
                <a16:creationId xmlns:a16="http://schemas.microsoft.com/office/drawing/2014/main" id="{0D748041-257E-D7EF-8EB8-C51372178C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5236" y="5345113"/>
            <a:ext cx="69850" cy="531812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69" name="Line 174">
            <a:extLst>
              <a:ext uri="{FF2B5EF4-FFF2-40B4-BE49-F238E27FC236}">
                <a16:creationId xmlns:a16="http://schemas.microsoft.com/office/drawing/2014/main" id="{5C09770E-4704-4600-1A45-1A06D171D2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3874" y="4403725"/>
            <a:ext cx="53975" cy="46196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0" name="Line 175">
            <a:extLst>
              <a:ext uri="{FF2B5EF4-FFF2-40B4-BE49-F238E27FC236}">
                <a16:creationId xmlns:a16="http://schemas.microsoft.com/office/drawing/2014/main" id="{0D4B8CD5-36DC-4F1F-329B-3BAC24C971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7236" y="3973513"/>
            <a:ext cx="55563" cy="4445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1" name="Line 176">
            <a:extLst>
              <a:ext uri="{FF2B5EF4-FFF2-40B4-BE49-F238E27FC236}">
                <a16:creationId xmlns:a16="http://schemas.microsoft.com/office/drawing/2014/main" id="{65B829AD-06F6-E98D-A1DF-064D4242AB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1461" y="4848225"/>
            <a:ext cx="73025" cy="5334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2" name="Freeform 52">
            <a:extLst>
              <a:ext uri="{FF2B5EF4-FFF2-40B4-BE49-F238E27FC236}">
                <a16:creationId xmlns:a16="http://schemas.microsoft.com/office/drawing/2014/main" id="{14AC3656-EE8A-3752-368D-41D59C27FB4C}"/>
              </a:ext>
            </a:extLst>
          </p:cNvPr>
          <p:cNvSpPr>
            <a:spLocks/>
          </p:cNvSpPr>
          <p:nvPr/>
        </p:nvSpPr>
        <p:spPr bwMode="auto">
          <a:xfrm flipV="1">
            <a:off x="4942249" y="2971800"/>
            <a:ext cx="176212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3" name="Freeform 53">
            <a:extLst>
              <a:ext uri="{FF2B5EF4-FFF2-40B4-BE49-F238E27FC236}">
                <a16:creationId xmlns:a16="http://schemas.microsoft.com/office/drawing/2014/main" id="{DF50553E-4F2C-79A3-B88B-1C50320CECA7}"/>
              </a:ext>
            </a:extLst>
          </p:cNvPr>
          <p:cNvSpPr>
            <a:spLocks/>
          </p:cNvSpPr>
          <p:nvPr/>
        </p:nvSpPr>
        <p:spPr bwMode="auto">
          <a:xfrm flipV="1">
            <a:off x="4726349" y="3243263"/>
            <a:ext cx="177800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4" name="Freeform 54">
            <a:extLst>
              <a:ext uri="{FF2B5EF4-FFF2-40B4-BE49-F238E27FC236}">
                <a16:creationId xmlns:a16="http://schemas.microsoft.com/office/drawing/2014/main" id="{4E87B79C-81FD-0B6F-3B08-A733CAA661E2}"/>
              </a:ext>
            </a:extLst>
          </p:cNvPr>
          <p:cNvSpPr>
            <a:spLocks/>
          </p:cNvSpPr>
          <p:nvPr/>
        </p:nvSpPr>
        <p:spPr bwMode="auto">
          <a:xfrm flipV="1">
            <a:off x="4510449" y="3524250"/>
            <a:ext cx="177800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5" name="Freeform 55">
            <a:extLst>
              <a:ext uri="{FF2B5EF4-FFF2-40B4-BE49-F238E27FC236}">
                <a16:creationId xmlns:a16="http://schemas.microsoft.com/office/drawing/2014/main" id="{BA0F5193-22C9-729F-9B24-F8F1B0A8B2FE}"/>
              </a:ext>
            </a:extLst>
          </p:cNvPr>
          <p:cNvSpPr>
            <a:spLocks/>
          </p:cNvSpPr>
          <p:nvPr/>
        </p:nvSpPr>
        <p:spPr bwMode="auto">
          <a:xfrm flipV="1">
            <a:off x="4269149" y="3959225"/>
            <a:ext cx="177800" cy="46038"/>
          </a:xfrm>
          <a:custGeom>
            <a:avLst/>
            <a:gdLst>
              <a:gd name="T0" fmla="*/ 0 w 447675"/>
              <a:gd name="T1" fmla="*/ 933 h 57150"/>
              <a:gd name="T2" fmla="*/ 0 w 447675"/>
              <a:gd name="T3" fmla="*/ 116 h 57150"/>
              <a:gd name="T4" fmla="*/ 0 w 447675"/>
              <a:gd name="T5" fmla="*/ 894 h 57150"/>
              <a:gd name="T6" fmla="*/ 0 w 447675"/>
              <a:gd name="T7" fmla="*/ 78 h 57150"/>
              <a:gd name="T8" fmla="*/ 0 w 447675"/>
              <a:gd name="T9" fmla="*/ 933 h 57150"/>
              <a:gd name="T10" fmla="*/ 0 w 447675"/>
              <a:gd name="T11" fmla="*/ 78 h 57150"/>
              <a:gd name="T12" fmla="*/ 0 w 447675"/>
              <a:gd name="T13" fmla="*/ 856 h 57150"/>
              <a:gd name="T14" fmla="*/ 0 w 447675"/>
              <a:gd name="T15" fmla="*/ 116 h 57150"/>
              <a:gd name="T16" fmla="*/ 0 w 447675"/>
              <a:gd name="T17" fmla="*/ 894 h 57150"/>
              <a:gd name="T18" fmla="*/ 0 w 447675"/>
              <a:gd name="T19" fmla="*/ 78 h 57150"/>
              <a:gd name="T20" fmla="*/ 0 w 447675"/>
              <a:gd name="T21" fmla="*/ 777 h 57150"/>
              <a:gd name="T22" fmla="*/ 0 w 447675"/>
              <a:gd name="T23" fmla="*/ 0 h 57150"/>
              <a:gd name="T24" fmla="*/ 0 w 447675"/>
              <a:gd name="T25" fmla="*/ 700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6" name="Freeform 56">
            <a:extLst>
              <a:ext uri="{FF2B5EF4-FFF2-40B4-BE49-F238E27FC236}">
                <a16:creationId xmlns:a16="http://schemas.microsoft.com/office/drawing/2014/main" id="{42BF27C1-8F17-E548-403B-57FE44BA6607}"/>
              </a:ext>
            </a:extLst>
          </p:cNvPr>
          <p:cNvSpPr>
            <a:spLocks/>
          </p:cNvSpPr>
          <p:nvPr/>
        </p:nvSpPr>
        <p:spPr bwMode="auto">
          <a:xfrm flipV="1">
            <a:off x="4032611" y="4397375"/>
            <a:ext cx="176213" cy="46038"/>
          </a:xfrm>
          <a:custGeom>
            <a:avLst/>
            <a:gdLst>
              <a:gd name="T0" fmla="*/ 0 w 447675"/>
              <a:gd name="T1" fmla="*/ 933 h 57150"/>
              <a:gd name="T2" fmla="*/ 0 w 447675"/>
              <a:gd name="T3" fmla="*/ 116 h 57150"/>
              <a:gd name="T4" fmla="*/ 0 w 447675"/>
              <a:gd name="T5" fmla="*/ 894 h 57150"/>
              <a:gd name="T6" fmla="*/ 0 w 447675"/>
              <a:gd name="T7" fmla="*/ 78 h 57150"/>
              <a:gd name="T8" fmla="*/ 0 w 447675"/>
              <a:gd name="T9" fmla="*/ 933 h 57150"/>
              <a:gd name="T10" fmla="*/ 0 w 447675"/>
              <a:gd name="T11" fmla="*/ 78 h 57150"/>
              <a:gd name="T12" fmla="*/ 0 w 447675"/>
              <a:gd name="T13" fmla="*/ 856 h 57150"/>
              <a:gd name="T14" fmla="*/ 0 w 447675"/>
              <a:gd name="T15" fmla="*/ 116 h 57150"/>
              <a:gd name="T16" fmla="*/ 0 w 447675"/>
              <a:gd name="T17" fmla="*/ 894 h 57150"/>
              <a:gd name="T18" fmla="*/ 0 w 447675"/>
              <a:gd name="T19" fmla="*/ 78 h 57150"/>
              <a:gd name="T20" fmla="*/ 0 w 447675"/>
              <a:gd name="T21" fmla="*/ 777 h 57150"/>
              <a:gd name="T22" fmla="*/ 0 w 447675"/>
              <a:gd name="T23" fmla="*/ 0 h 57150"/>
              <a:gd name="T24" fmla="*/ 0 w 447675"/>
              <a:gd name="T25" fmla="*/ 700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7" name="Freeform 57">
            <a:extLst>
              <a:ext uri="{FF2B5EF4-FFF2-40B4-BE49-F238E27FC236}">
                <a16:creationId xmlns:a16="http://schemas.microsoft.com/office/drawing/2014/main" id="{63057A93-2279-6F90-4563-CCEF38C25930}"/>
              </a:ext>
            </a:extLst>
          </p:cNvPr>
          <p:cNvSpPr>
            <a:spLocks/>
          </p:cNvSpPr>
          <p:nvPr/>
        </p:nvSpPr>
        <p:spPr bwMode="auto">
          <a:xfrm flipV="1">
            <a:off x="3794486" y="4833938"/>
            <a:ext cx="176213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8" name="Freeform 58">
            <a:extLst>
              <a:ext uri="{FF2B5EF4-FFF2-40B4-BE49-F238E27FC236}">
                <a16:creationId xmlns:a16="http://schemas.microsoft.com/office/drawing/2014/main" id="{86A2943F-8B5B-971B-60A4-32F8F83AA5F1}"/>
              </a:ext>
            </a:extLst>
          </p:cNvPr>
          <p:cNvSpPr>
            <a:spLocks/>
          </p:cNvSpPr>
          <p:nvPr/>
        </p:nvSpPr>
        <p:spPr bwMode="auto">
          <a:xfrm flipV="1">
            <a:off x="3511911" y="5354638"/>
            <a:ext cx="198438" cy="46037"/>
          </a:xfrm>
          <a:custGeom>
            <a:avLst/>
            <a:gdLst>
              <a:gd name="T0" fmla="*/ 0 w 447675"/>
              <a:gd name="T1" fmla="*/ 932 h 57150"/>
              <a:gd name="T2" fmla="*/ 0 w 447675"/>
              <a:gd name="T3" fmla="*/ 116 h 57150"/>
              <a:gd name="T4" fmla="*/ 0 w 447675"/>
              <a:gd name="T5" fmla="*/ 893 h 57150"/>
              <a:gd name="T6" fmla="*/ 0 w 447675"/>
              <a:gd name="T7" fmla="*/ 78 h 57150"/>
              <a:gd name="T8" fmla="*/ 0 w 447675"/>
              <a:gd name="T9" fmla="*/ 932 h 57150"/>
              <a:gd name="T10" fmla="*/ 0 w 447675"/>
              <a:gd name="T11" fmla="*/ 78 h 57150"/>
              <a:gd name="T12" fmla="*/ 0 w 447675"/>
              <a:gd name="T13" fmla="*/ 855 h 57150"/>
              <a:gd name="T14" fmla="*/ 0 w 447675"/>
              <a:gd name="T15" fmla="*/ 116 h 57150"/>
              <a:gd name="T16" fmla="*/ 0 w 447675"/>
              <a:gd name="T17" fmla="*/ 893 h 57150"/>
              <a:gd name="T18" fmla="*/ 0 w 447675"/>
              <a:gd name="T19" fmla="*/ 78 h 57150"/>
              <a:gd name="T20" fmla="*/ 0 w 447675"/>
              <a:gd name="T21" fmla="*/ 777 h 57150"/>
              <a:gd name="T22" fmla="*/ 0 w 447675"/>
              <a:gd name="T23" fmla="*/ 0 h 57150"/>
              <a:gd name="T24" fmla="*/ 0 w 447675"/>
              <a:gd name="T25" fmla="*/ 699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79" name="Freeform 59">
            <a:extLst>
              <a:ext uri="{FF2B5EF4-FFF2-40B4-BE49-F238E27FC236}">
                <a16:creationId xmlns:a16="http://schemas.microsoft.com/office/drawing/2014/main" id="{541A762F-0DB4-CD39-5191-FCFAB7C851E5}"/>
              </a:ext>
            </a:extLst>
          </p:cNvPr>
          <p:cNvSpPr>
            <a:spLocks/>
          </p:cNvSpPr>
          <p:nvPr/>
        </p:nvSpPr>
        <p:spPr bwMode="auto">
          <a:xfrm flipV="1">
            <a:off x="5139099" y="2819400"/>
            <a:ext cx="177800" cy="44450"/>
          </a:xfrm>
          <a:custGeom>
            <a:avLst/>
            <a:gdLst>
              <a:gd name="T0" fmla="*/ 0 w 447675"/>
              <a:gd name="T1" fmla="*/ 497 h 57150"/>
              <a:gd name="T2" fmla="*/ 0 w 447675"/>
              <a:gd name="T3" fmla="*/ 62 h 57150"/>
              <a:gd name="T4" fmla="*/ 0 w 447675"/>
              <a:gd name="T5" fmla="*/ 475 h 57150"/>
              <a:gd name="T6" fmla="*/ 0 w 447675"/>
              <a:gd name="T7" fmla="*/ 41 h 57150"/>
              <a:gd name="T8" fmla="*/ 0 w 447675"/>
              <a:gd name="T9" fmla="*/ 497 h 57150"/>
              <a:gd name="T10" fmla="*/ 0 w 447675"/>
              <a:gd name="T11" fmla="*/ 41 h 57150"/>
              <a:gd name="T12" fmla="*/ 0 w 447675"/>
              <a:gd name="T13" fmla="*/ 455 h 57150"/>
              <a:gd name="T14" fmla="*/ 0 w 447675"/>
              <a:gd name="T15" fmla="*/ 62 h 57150"/>
              <a:gd name="T16" fmla="*/ 0 w 447675"/>
              <a:gd name="T17" fmla="*/ 475 h 57150"/>
              <a:gd name="T18" fmla="*/ 0 w 447675"/>
              <a:gd name="T19" fmla="*/ 41 h 57150"/>
              <a:gd name="T20" fmla="*/ 0 w 447675"/>
              <a:gd name="T21" fmla="*/ 413 h 57150"/>
              <a:gd name="T22" fmla="*/ 0 w 447675"/>
              <a:gd name="T23" fmla="*/ 0 h 57150"/>
              <a:gd name="T24" fmla="*/ 0 w 447675"/>
              <a:gd name="T25" fmla="*/ 372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80" name="Freeform 60">
            <a:extLst>
              <a:ext uri="{FF2B5EF4-FFF2-40B4-BE49-F238E27FC236}">
                <a16:creationId xmlns:a16="http://schemas.microsoft.com/office/drawing/2014/main" id="{C636C16D-BF8B-7F3F-6BED-7991580A4EEA}"/>
              </a:ext>
            </a:extLst>
          </p:cNvPr>
          <p:cNvSpPr>
            <a:spLocks/>
          </p:cNvSpPr>
          <p:nvPr/>
        </p:nvSpPr>
        <p:spPr bwMode="auto">
          <a:xfrm flipV="1">
            <a:off x="5320074" y="2819400"/>
            <a:ext cx="201612" cy="47625"/>
          </a:xfrm>
          <a:custGeom>
            <a:avLst/>
            <a:gdLst>
              <a:gd name="T0" fmla="*/ 0 w 447675"/>
              <a:gd name="T1" fmla="*/ 1808 h 57150"/>
              <a:gd name="T2" fmla="*/ 0 w 447675"/>
              <a:gd name="T3" fmla="*/ 226 h 57150"/>
              <a:gd name="T4" fmla="*/ 0 w 447675"/>
              <a:gd name="T5" fmla="*/ 1732 h 57150"/>
              <a:gd name="T6" fmla="*/ 0 w 447675"/>
              <a:gd name="T7" fmla="*/ 152 h 57150"/>
              <a:gd name="T8" fmla="*/ 0 w 447675"/>
              <a:gd name="T9" fmla="*/ 1808 h 57150"/>
              <a:gd name="T10" fmla="*/ 0 w 447675"/>
              <a:gd name="T11" fmla="*/ 152 h 57150"/>
              <a:gd name="T12" fmla="*/ 0 w 447675"/>
              <a:gd name="T13" fmla="*/ 1657 h 57150"/>
              <a:gd name="T14" fmla="*/ 0 w 447675"/>
              <a:gd name="T15" fmla="*/ 226 h 57150"/>
              <a:gd name="T16" fmla="*/ 0 w 447675"/>
              <a:gd name="T17" fmla="*/ 1732 h 57150"/>
              <a:gd name="T18" fmla="*/ 0 w 447675"/>
              <a:gd name="T19" fmla="*/ 152 h 57150"/>
              <a:gd name="T20" fmla="*/ 0 w 447675"/>
              <a:gd name="T21" fmla="*/ 1507 h 57150"/>
              <a:gd name="T22" fmla="*/ 0 w 447675"/>
              <a:gd name="T23" fmla="*/ 0 h 57150"/>
              <a:gd name="T24" fmla="*/ 0 w 447675"/>
              <a:gd name="T25" fmla="*/ 1357 h 57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675"/>
              <a:gd name="T40" fmla="*/ 0 h 57150"/>
              <a:gd name="T41" fmla="*/ 447675 w 447675"/>
              <a:gd name="T42" fmla="*/ 57150 h 57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675" h="57150">
                <a:moveTo>
                  <a:pt x="0" y="57150"/>
                </a:moveTo>
                <a:lnTo>
                  <a:pt x="9525" y="7144"/>
                </a:lnTo>
                <a:lnTo>
                  <a:pt x="66675" y="54769"/>
                </a:lnTo>
                <a:lnTo>
                  <a:pt x="69056" y="4763"/>
                </a:lnTo>
                <a:lnTo>
                  <a:pt x="133350" y="57150"/>
                </a:lnTo>
                <a:lnTo>
                  <a:pt x="135731" y="4763"/>
                </a:lnTo>
                <a:lnTo>
                  <a:pt x="204788" y="52388"/>
                </a:lnTo>
                <a:lnTo>
                  <a:pt x="209550" y="7144"/>
                </a:lnTo>
                <a:lnTo>
                  <a:pt x="295275" y="54769"/>
                </a:lnTo>
                <a:lnTo>
                  <a:pt x="292894" y="4763"/>
                </a:lnTo>
                <a:lnTo>
                  <a:pt x="373856" y="47625"/>
                </a:lnTo>
                <a:lnTo>
                  <a:pt x="373856" y="0"/>
                </a:lnTo>
                <a:lnTo>
                  <a:pt x="447675" y="42863"/>
                </a:lnTo>
              </a:path>
            </a:pathLst>
          </a:cu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81" name="Text Box 86">
            <a:extLst>
              <a:ext uri="{FF2B5EF4-FFF2-40B4-BE49-F238E27FC236}">
                <a16:creationId xmlns:a16="http://schemas.microsoft.com/office/drawing/2014/main" id="{B90F1012-C9EA-EC29-2591-0ED43301D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611" y="3481388"/>
            <a:ext cx="11965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Mixed decay</a:t>
            </a: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98EB6D8B-EA87-55BB-2007-43EE7CCF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299" y="4727575"/>
            <a:ext cx="11021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accent2"/>
                </a:solidFill>
                <a:latin typeface="+mn-lt"/>
              </a:rPr>
              <a:t>Slow decay</a:t>
            </a:r>
          </a:p>
        </p:txBody>
      </p:sp>
      <p:sp>
        <p:nvSpPr>
          <p:cNvPr id="83" name="Line 88">
            <a:extLst>
              <a:ext uri="{FF2B5EF4-FFF2-40B4-BE49-F238E27FC236}">
                <a16:creationId xmlns:a16="http://schemas.microsoft.com/office/drawing/2014/main" id="{9DC1FC08-6C4D-FEE2-CF10-723D278A63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0661" y="3698875"/>
            <a:ext cx="1417638" cy="9525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sp>
        <p:nvSpPr>
          <p:cNvPr id="84" name="Line 89">
            <a:extLst>
              <a:ext uri="{FF2B5EF4-FFF2-40B4-BE49-F238E27FC236}">
                <a16:creationId xmlns:a16="http://schemas.microsoft.com/office/drawing/2014/main" id="{DA046E09-2B65-A494-53B2-053CA73B21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07236" y="4465638"/>
            <a:ext cx="506413" cy="3873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85" name="Line 168">
            <a:extLst>
              <a:ext uri="{FF2B5EF4-FFF2-40B4-BE49-F238E27FC236}">
                <a16:creationId xmlns:a16="http://schemas.microsoft.com/office/drawing/2014/main" id="{8401ED6A-CE5D-1369-820F-30ABA0C3FB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26449" y="2830513"/>
            <a:ext cx="31750" cy="24765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sp>
        <p:nvSpPr>
          <p:cNvPr id="86" name="Freeform 61">
            <a:extLst>
              <a:ext uri="{FF2B5EF4-FFF2-40B4-BE49-F238E27FC236}">
                <a16:creationId xmlns:a16="http://schemas.microsoft.com/office/drawing/2014/main" id="{BDE85882-5C90-8B16-1A56-28A8CA99339D}"/>
              </a:ext>
            </a:extLst>
          </p:cNvPr>
          <p:cNvSpPr/>
          <p:nvPr/>
        </p:nvSpPr>
        <p:spPr bwMode="auto">
          <a:xfrm>
            <a:off x="5555024" y="2971800"/>
            <a:ext cx="157162" cy="112713"/>
          </a:xfrm>
          <a:custGeom>
            <a:avLst/>
            <a:gdLst>
              <a:gd name="connsiteX0" fmla="*/ 0 w 369094"/>
              <a:gd name="connsiteY0" fmla="*/ 235744 h 235744"/>
              <a:gd name="connsiteX1" fmla="*/ 21431 w 369094"/>
              <a:gd name="connsiteY1" fmla="*/ 21431 h 235744"/>
              <a:gd name="connsiteX2" fmla="*/ 54769 w 369094"/>
              <a:gd name="connsiteY2" fmla="*/ 230981 h 235744"/>
              <a:gd name="connsiteX3" fmla="*/ 71437 w 369094"/>
              <a:gd name="connsiteY3" fmla="*/ 50006 h 235744"/>
              <a:gd name="connsiteX4" fmla="*/ 95250 w 369094"/>
              <a:gd name="connsiteY4" fmla="*/ 233362 h 235744"/>
              <a:gd name="connsiteX5" fmla="*/ 116681 w 369094"/>
              <a:gd name="connsiteY5" fmla="*/ 14287 h 235744"/>
              <a:gd name="connsiteX6" fmla="*/ 142875 w 369094"/>
              <a:gd name="connsiteY6" fmla="*/ 223837 h 235744"/>
              <a:gd name="connsiteX7" fmla="*/ 166687 w 369094"/>
              <a:gd name="connsiteY7" fmla="*/ 23812 h 235744"/>
              <a:gd name="connsiteX8" fmla="*/ 195262 w 369094"/>
              <a:gd name="connsiteY8" fmla="*/ 214312 h 235744"/>
              <a:gd name="connsiteX9" fmla="*/ 207169 w 369094"/>
              <a:gd name="connsiteY9" fmla="*/ 0 h 235744"/>
              <a:gd name="connsiteX10" fmla="*/ 245269 w 369094"/>
              <a:gd name="connsiteY10" fmla="*/ 209550 h 235744"/>
              <a:gd name="connsiteX11" fmla="*/ 261937 w 369094"/>
              <a:gd name="connsiteY11" fmla="*/ 4762 h 235744"/>
              <a:gd name="connsiteX12" fmla="*/ 297656 w 369094"/>
              <a:gd name="connsiteY12" fmla="*/ 219075 h 235744"/>
              <a:gd name="connsiteX13" fmla="*/ 314325 w 369094"/>
              <a:gd name="connsiteY13" fmla="*/ 7144 h 235744"/>
              <a:gd name="connsiteX14" fmla="*/ 342900 w 369094"/>
              <a:gd name="connsiteY14" fmla="*/ 209550 h 235744"/>
              <a:gd name="connsiteX15" fmla="*/ 369094 w 369094"/>
              <a:gd name="connsiteY15" fmla="*/ 7144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094" h="235744">
                <a:moveTo>
                  <a:pt x="0" y="235744"/>
                </a:moveTo>
                <a:lnTo>
                  <a:pt x="21431" y="21431"/>
                </a:lnTo>
                <a:lnTo>
                  <a:pt x="54769" y="230981"/>
                </a:lnTo>
                <a:lnTo>
                  <a:pt x="71437" y="50006"/>
                </a:lnTo>
                <a:lnTo>
                  <a:pt x="95250" y="233362"/>
                </a:lnTo>
                <a:lnTo>
                  <a:pt x="116681" y="14287"/>
                </a:lnTo>
                <a:lnTo>
                  <a:pt x="142875" y="223837"/>
                </a:lnTo>
                <a:lnTo>
                  <a:pt x="166687" y="23812"/>
                </a:lnTo>
                <a:lnTo>
                  <a:pt x="195262" y="214312"/>
                </a:lnTo>
                <a:lnTo>
                  <a:pt x="207169" y="0"/>
                </a:lnTo>
                <a:lnTo>
                  <a:pt x="245269" y="209550"/>
                </a:lnTo>
                <a:lnTo>
                  <a:pt x="261937" y="4762"/>
                </a:lnTo>
                <a:lnTo>
                  <a:pt x="297656" y="219075"/>
                </a:lnTo>
                <a:lnTo>
                  <a:pt x="314325" y="7144"/>
                </a:lnTo>
                <a:lnTo>
                  <a:pt x="342900" y="209550"/>
                </a:lnTo>
                <a:lnTo>
                  <a:pt x="369094" y="7144"/>
                </a:lnTo>
              </a:path>
            </a:pathLst>
          </a:custGeom>
          <a:noFill/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sp>
        <p:nvSpPr>
          <p:cNvPr id="87" name="Freeform 63">
            <a:extLst>
              <a:ext uri="{FF2B5EF4-FFF2-40B4-BE49-F238E27FC236}">
                <a16:creationId xmlns:a16="http://schemas.microsoft.com/office/drawing/2014/main" id="{C927761A-C929-C47F-065B-8AA361A6FFA7}"/>
              </a:ext>
            </a:extLst>
          </p:cNvPr>
          <p:cNvSpPr/>
          <p:nvPr/>
        </p:nvSpPr>
        <p:spPr bwMode="auto">
          <a:xfrm>
            <a:off x="5772511" y="3267075"/>
            <a:ext cx="171450" cy="112713"/>
          </a:xfrm>
          <a:custGeom>
            <a:avLst/>
            <a:gdLst>
              <a:gd name="connsiteX0" fmla="*/ 0 w 369094"/>
              <a:gd name="connsiteY0" fmla="*/ 235744 h 235744"/>
              <a:gd name="connsiteX1" fmla="*/ 21431 w 369094"/>
              <a:gd name="connsiteY1" fmla="*/ 21431 h 235744"/>
              <a:gd name="connsiteX2" fmla="*/ 54769 w 369094"/>
              <a:gd name="connsiteY2" fmla="*/ 230981 h 235744"/>
              <a:gd name="connsiteX3" fmla="*/ 71437 w 369094"/>
              <a:gd name="connsiteY3" fmla="*/ 50006 h 235744"/>
              <a:gd name="connsiteX4" fmla="*/ 95250 w 369094"/>
              <a:gd name="connsiteY4" fmla="*/ 233362 h 235744"/>
              <a:gd name="connsiteX5" fmla="*/ 116681 w 369094"/>
              <a:gd name="connsiteY5" fmla="*/ 14287 h 235744"/>
              <a:gd name="connsiteX6" fmla="*/ 142875 w 369094"/>
              <a:gd name="connsiteY6" fmla="*/ 223837 h 235744"/>
              <a:gd name="connsiteX7" fmla="*/ 166687 w 369094"/>
              <a:gd name="connsiteY7" fmla="*/ 23812 h 235744"/>
              <a:gd name="connsiteX8" fmla="*/ 195262 w 369094"/>
              <a:gd name="connsiteY8" fmla="*/ 214312 h 235744"/>
              <a:gd name="connsiteX9" fmla="*/ 207169 w 369094"/>
              <a:gd name="connsiteY9" fmla="*/ 0 h 235744"/>
              <a:gd name="connsiteX10" fmla="*/ 245269 w 369094"/>
              <a:gd name="connsiteY10" fmla="*/ 209550 h 235744"/>
              <a:gd name="connsiteX11" fmla="*/ 261937 w 369094"/>
              <a:gd name="connsiteY11" fmla="*/ 4762 h 235744"/>
              <a:gd name="connsiteX12" fmla="*/ 297656 w 369094"/>
              <a:gd name="connsiteY12" fmla="*/ 219075 h 235744"/>
              <a:gd name="connsiteX13" fmla="*/ 314325 w 369094"/>
              <a:gd name="connsiteY13" fmla="*/ 7144 h 235744"/>
              <a:gd name="connsiteX14" fmla="*/ 342900 w 369094"/>
              <a:gd name="connsiteY14" fmla="*/ 209550 h 235744"/>
              <a:gd name="connsiteX15" fmla="*/ 369094 w 369094"/>
              <a:gd name="connsiteY15" fmla="*/ 7144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094" h="235744">
                <a:moveTo>
                  <a:pt x="0" y="235744"/>
                </a:moveTo>
                <a:lnTo>
                  <a:pt x="21431" y="21431"/>
                </a:lnTo>
                <a:lnTo>
                  <a:pt x="54769" y="230981"/>
                </a:lnTo>
                <a:lnTo>
                  <a:pt x="71437" y="50006"/>
                </a:lnTo>
                <a:lnTo>
                  <a:pt x="95250" y="233362"/>
                </a:lnTo>
                <a:lnTo>
                  <a:pt x="116681" y="14287"/>
                </a:lnTo>
                <a:lnTo>
                  <a:pt x="142875" y="223837"/>
                </a:lnTo>
                <a:lnTo>
                  <a:pt x="166687" y="23812"/>
                </a:lnTo>
                <a:lnTo>
                  <a:pt x="195262" y="214312"/>
                </a:lnTo>
                <a:lnTo>
                  <a:pt x="207169" y="0"/>
                </a:lnTo>
                <a:lnTo>
                  <a:pt x="245269" y="209550"/>
                </a:lnTo>
                <a:lnTo>
                  <a:pt x="261937" y="4762"/>
                </a:lnTo>
                <a:lnTo>
                  <a:pt x="297656" y="219075"/>
                </a:lnTo>
                <a:lnTo>
                  <a:pt x="314325" y="7144"/>
                </a:lnTo>
                <a:lnTo>
                  <a:pt x="342900" y="209550"/>
                </a:lnTo>
                <a:lnTo>
                  <a:pt x="369094" y="7144"/>
                </a:lnTo>
              </a:path>
            </a:pathLst>
          </a:custGeom>
          <a:noFill/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grpSp>
        <p:nvGrpSpPr>
          <p:cNvPr id="88" name="Group 72">
            <a:extLst>
              <a:ext uri="{FF2B5EF4-FFF2-40B4-BE49-F238E27FC236}">
                <a16:creationId xmlns:a16="http://schemas.microsoft.com/office/drawing/2014/main" id="{5D55735B-554B-4E73-1699-39C87806665C}"/>
              </a:ext>
            </a:extLst>
          </p:cNvPr>
          <p:cNvGrpSpPr>
            <a:grpSpLocks/>
          </p:cNvGrpSpPr>
          <p:nvPr/>
        </p:nvGrpSpPr>
        <p:grpSpPr bwMode="auto">
          <a:xfrm>
            <a:off x="5709011" y="2978150"/>
            <a:ext cx="65088" cy="398463"/>
            <a:chOff x="4959350" y="3073398"/>
            <a:chExt cx="64571" cy="312738"/>
          </a:xfrm>
        </p:grpSpPr>
        <p:sp>
          <p:nvSpPr>
            <p:cNvPr id="89" name="Line 168">
              <a:extLst>
                <a:ext uri="{FF2B5EF4-FFF2-40B4-BE49-F238E27FC236}">
                  <a16:creationId xmlns:a16="http://schemas.microsoft.com/office/drawing/2014/main" id="{B0CB7AA5-C3FB-412C-3D2C-5A5CAE7BC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9350" y="3073398"/>
              <a:ext cx="22048" cy="169451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Line 168">
              <a:extLst>
                <a:ext uri="{FF2B5EF4-FFF2-40B4-BE49-F238E27FC236}">
                  <a16:creationId xmlns:a16="http://schemas.microsoft.com/office/drawing/2014/main" id="{2C7F369B-F8CF-83D7-D7F9-24FC53953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1873" y="3216685"/>
              <a:ext cx="22048" cy="169451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561F020-B1BF-B261-E227-59FD1B2AD0A2}"/>
                </a:ext>
              </a:extLst>
            </p:cNvPr>
            <p:cNvCxnSpPr>
              <a:stCxn id="89" idx="0"/>
              <a:endCxn id="90" idx="1"/>
            </p:cNvCxnSpPr>
            <p:nvPr/>
          </p:nvCxnSpPr>
          <p:spPr bwMode="auto">
            <a:xfrm rot="5400000" flipH="1" flipV="1">
              <a:off x="4978553" y="3219530"/>
              <a:ext cx="26165" cy="204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Freeform 73">
            <a:extLst>
              <a:ext uri="{FF2B5EF4-FFF2-40B4-BE49-F238E27FC236}">
                <a16:creationId xmlns:a16="http://schemas.microsoft.com/office/drawing/2014/main" id="{4C2D68F9-177B-4ED5-A808-3A8E5A7225F8}"/>
              </a:ext>
            </a:extLst>
          </p:cNvPr>
          <p:cNvSpPr/>
          <p:nvPr/>
        </p:nvSpPr>
        <p:spPr bwMode="auto">
          <a:xfrm>
            <a:off x="6005874" y="3490913"/>
            <a:ext cx="147637" cy="111125"/>
          </a:xfrm>
          <a:custGeom>
            <a:avLst/>
            <a:gdLst>
              <a:gd name="connsiteX0" fmla="*/ 0 w 369094"/>
              <a:gd name="connsiteY0" fmla="*/ 235744 h 235744"/>
              <a:gd name="connsiteX1" fmla="*/ 21431 w 369094"/>
              <a:gd name="connsiteY1" fmla="*/ 21431 h 235744"/>
              <a:gd name="connsiteX2" fmla="*/ 54769 w 369094"/>
              <a:gd name="connsiteY2" fmla="*/ 230981 h 235744"/>
              <a:gd name="connsiteX3" fmla="*/ 71437 w 369094"/>
              <a:gd name="connsiteY3" fmla="*/ 50006 h 235744"/>
              <a:gd name="connsiteX4" fmla="*/ 95250 w 369094"/>
              <a:gd name="connsiteY4" fmla="*/ 233362 h 235744"/>
              <a:gd name="connsiteX5" fmla="*/ 116681 w 369094"/>
              <a:gd name="connsiteY5" fmla="*/ 14287 h 235744"/>
              <a:gd name="connsiteX6" fmla="*/ 142875 w 369094"/>
              <a:gd name="connsiteY6" fmla="*/ 223837 h 235744"/>
              <a:gd name="connsiteX7" fmla="*/ 166687 w 369094"/>
              <a:gd name="connsiteY7" fmla="*/ 23812 h 235744"/>
              <a:gd name="connsiteX8" fmla="*/ 195262 w 369094"/>
              <a:gd name="connsiteY8" fmla="*/ 214312 h 235744"/>
              <a:gd name="connsiteX9" fmla="*/ 207169 w 369094"/>
              <a:gd name="connsiteY9" fmla="*/ 0 h 235744"/>
              <a:gd name="connsiteX10" fmla="*/ 245269 w 369094"/>
              <a:gd name="connsiteY10" fmla="*/ 209550 h 235744"/>
              <a:gd name="connsiteX11" fmla="*/ 261937 w 369094"/>
              <a:gd name="connsiteY11" fmla="*/ 4762 h 235744"/>
              <a:gd name="connsiteX12" fmla="*/ 297656 w 369094"/>
              <a:gd name="connsiteY12" fmla="*/ 219075 h 235744"/>
              <a:gd name="connsiteX13" fmla="*/ 314325 w 369094"/>
              <a:gd name="connsiteY13" fmla="*/ 7144 h 235744"/>
              <a:gd name="connsiteX14" fmla="*/ 342900 w 369094"/>
              <a:gd name="connsiteY14" fmla="*/ 209550 h 235744"/>
              <a:gd name="connsiteX15" fmla="*/ 369094 w 369094"/>
              <a:gd name="connsiteY15" fmla="*/ 7144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094" h="235744">
                <a:moveTo>
                  <a:pt x="0" y="235744"/>
                </a:moveTo>
                <a:lnTo>
                  <a:pt x="21431" y="21431"/>
                </a:lnTo>
                <a:lnTo>
                  <a:pt x="54769" y="230981"/>
                </a:lnTo>
                <a:lnTo>
                  <a:pt x="71437" y="50006"/>
                </a:lnTo>
                <a:lnTo>
                  <a:pt x="95250" y="233362"/>
                </a:lnTo>
                <a:lnTo>
                  <a:pt x="116681" y="14287"/>
                </a:lnTo>
                <a:lnTo>
                  <a:pt x="142875" y="223837"/>
                </a:lnTo>
                <a:lnTo>
                  <a:pt x="166687" y="23812"/>
                </a:lnTo>
                <a:lnTo>
                  <a:pt x="195262" y="214312"/>
                </a:lnTo>
                <a:lnTo>
                  <a:pt x="207169" y="0"/>
                </a:lnTo>
                <a:lnTo>
                  <a:pt x="245269" y="209550"/>
                </a:lnTo>
                <a:lnTo>
                  <a:pt x="261937" y="4762"/>
                </a:lnTo>
                <a:lnTo>
                  <a:pt x="297656" y="219075"/>
                </a:lnTo>
                <a:lnTo>
                  <a:pt x="314325" y="7144"/>
                </a:lnTo>
                <a:lnTo>
                  <a:pt x="342900" y="209550"/>
                </a:lnTo>
                <a:lnTo>
                  <a:pt x="369094" y="7144"/>
                </a:lnTo>
              </a:path>
            </a:pathLst>
          </a:custGeom>
          <a:noFill/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grpSp>
        <p:nvGrpSpPr>
          <p:cNvPr id="93" name="Group 74">
            <a:extLst>
              <a:ext uri="{FF2B5EF4-FFF2-40B4-BE49-F238E27FC236}">
                <a16:creationId xmlns:a16="http://schemas.microsoft.com/office/drawing/2014/main" id="{D21CD3F0-804B-A928-0289-A5A800F585F3}"/>
              </a:ext>
            </a:extLst>
          </p:cNvPr>
          <p:cNvGrpSpPr>
            <a:grpSpLocks/>
          </p:cNvGrpSpPr>
          <p:nvPr/>
        </p:nvGrpSpPr>
        <p:grpSpPr bwMode="auto">
          <a:xfrm>
            <a:off x="5945549" y="3278188"/>
            <a:ext cx="63500" cy="320675"/>
            <a:chOff x="4959350" y="3073398"/>
            <a:chExt cx="64571" cy="312738"/>
          </a:xfrm>
        </p:grpSpPr>
        <p:sp>
          <p:nvSpPr>
            <p:cNvPr id="94" name="Line 168">
              <a:extLst>
                <a:ext uri="{FF2B5EF4-FFF2-40B4-BE49-F238E27FC236}">
                  <a16:creationId xmlns:a16="http://schemas.microsoft.com/office/drawing/2014/main" id="{AEA4174E-B882-32C4-7779-ED064541F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9350" y="3073398"/>
              <a:ext cx="20985" cy="170303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Line 168">
              <a:extLst>
                <a:ext uri="{FF2B5EF4-FFF2-40B4-BE49-F238E27FC236}">
                  <a16:creationId xmlns:a16="http://schemas.microsoft.com/office/drawing/2014/main" id="{6C0367F4-50AF-3A4B-B69E-2ECE5B6D7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2935" y="3215833"/>
              <a:ext cx="20986" cy="170303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1C47E3B-8B21-3E26-821A-D5300EE0ED1A}"/>
                </a:ext>
              </a:extLst>
            </p:cNvPr>
            <p:cNvCxnSpPr>
              <a:stCxn id="94" idx="0"/>
              <a:endCxn id="95" idx="1"/>
            </p:cNvCxnSpPr>
            <p:nvPr/>
          </p:nvCxnSpPr>
          <p:spPr bwMode="auto">
            <a:xfrm rot="5400000" flipH="1" flipV="1">
              <a:off x="4977701" y="3218467"/>
              <a:ext cx="27868" cy="22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7" name="Group 79">
            <a:extLst>
              <a:ext uri="{FF2B5EF4-FFF2-40B4-BE49-F238E27FC236}">
                <a16:creationId xmlns:a16="http://schemas.microsoft.com/office/drawing/2014/main" id="{F148B9CE-6471-54E3-4731-29C3271107B4}"/>
              </a:ext>
            </a:extLst>
          </p:cNvPr>
          <p:cNvGrpSpPr>
            <a:grpSpLocks/>
          </p:cNvGrpSpPr>
          <p:nvPr/>
        </p:nvGrpSpPr>
        <p:grpSpPr bwMode="auto">
          <a:xfrm>
            <a:off x="6156686" y="3498850"/>
            <a:ext cx="65088" cy="550863"/>
            <a:chOff x="4959350" y="3073398"/>
            <a:chExt cx="64571" cy="312738"/>
          </a:xfrm>
        </p:grpSpPr>
        <p:sp>
          <p:nvSpPr>
            <p:cNvPr id="98" name="Line 168">
              <a:extLst>
                <a:ext uri="{FF2B5EF4-FFF2-40B4-BE49-F238E27FC236}">
                  <a16:creationId xmlns:a16="http://schemas.microsoft.com/office/drawing/2014/main" id="{F038A9AF-E4FC-C3AD-456A-D277AF8ED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9350" y="3073398"/>
              <a:ext cx="22048" cy="169437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Line 168">
              <a:extLst>
                <a:ext uri="{FF2B5EF4-FFF2-40B4-BE49-F238E27FC236}">
                  <a16:creationId xmlns:a16="http://schemas.microsoft.com/office/drawing/2014/main" id="{C1DF47CB-95FD-8D7C-0170-10BA516BA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1873" y="3216699"/>
              <a:ext cx="22048" cy="169437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3460339-49B9-08AB-EB54-737440A3B7ED}"/>
                </a:ext>
              </a:extLst>
            </p:cNvPr>
            <p:cNvCxnSpPr>
              <a:stCxn id="98" idx="0"/>
              <a:endCxn id="99" idx="1"/>
            </p:cNvCxnSpPr>
            <p:nvPr/>
          </p:nvCxnSpPr>
          <p:spPr bwMode="auto">
            <a:xfrm rot="5400000" flipH="1" flipV="1">
              <a:off x="4978567" y="3219530"/>
              <a:ext cx="26136" cy="204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1" name="Freeform 83">
            <a:extLst>
              <a:ext uri="{FF2B5EF4-FFF2-40B4-BE49-F238E27FC236}">
                <a16:creationId xmlns:a16="http://schemas.microsoft.com/office/drawing/2014/main" id="{AB84285C-A8F0-90F4-FCFE-4C942C314205}"/>
              </a:ext>
            </a:extLst>
          </p:cNvPr>
          <p:cNvSpPr/>
          <p:nvPr/>
        </p:nvSpPr>
        <p:spPr bwMode="auto">
          <a:xfrm>
            <a:off x="6221774" y="3940175"/>
            <a:ext cx="171450" cy="112713"/>
          </a:xfrm>
          <a:custGeom>
            <a:avLst/>
            <a:gdLst>
              <a:gd name="connsiteX0" fmla="*/ 0 w 369094"/>
              <a:gd name="connsiteY0" fmla="*/ 235744 h 235744"/>
              <a:gd name="connsiteX1" fmla="*/ 21431 w 369094"/>
              <a:gd name="connsiteY1" fmla="*/ 21431 h 235744"/>
              <a:gd name="connsiteX2" fmla="*/ 54769 w 369094"/>
              <a:gd name="connsiteY2" fmla="*/ 230981 h 235744"/>
              <a:gd name="connsiteX3" fmla="*/ 71437 w 369094"/>
              <a:gd name="connsiteY3" fmla="*/ 50006 h 235744"/>
              <a:gd name="connsiteX4" fmla="*/ 95250 w 369094"/>
              <a:gd name="connsiteY4" fmla="*/ 233362 h 235744"/>
              <a:gd name="connsiteX5" fmla="*/ 116681 w 369094"/>
              <a:gd name="connsiteY5" fmla="*/ 14287 h 235744"/>
              <a:gd name="connsiteX6" fmla="*/ 142875 w 369094"/>
              <a:gd name="connsiteY6" fmla="*/ 223837 h 235744"/>
              <a:gd name="connsiteX7" fmla="*/ 166687 w 369094"/>
              <a:gd name="connsiteY7" fmla="*/ 23812 h 235744"/>
              <a:gd name="connsiteX8" fmla="*/ 195262 w 369094"/>
              <a:gd name="connsiteY8" fmla="*/ 214312 h 235744"/>
              <a:gd name="connsiteX9" fmla="*/ 207169 w 369094"/>
              <a:gd name="connsiteY9" fmla="*/ 0 h 235744"/>
              <a:gd name="connsiteX10" fmla="*/ 245269 w 369094"/>
              <a:gd name="connsiteY10" fmla="*/ 209550 h 235744"/>
              <a:gd name="connsiteX11" fmla="*/ 261937 w 369094"/>
              <a:gd name="connsiteY11" fmla="*/ 4762 h 235744"/>
              <a:gd name="connsiteX12" fmla="*/ 297656 w 369094"/>
              <a:gd name="connsiteY12" fmla="*/ 219075 h 235744"/>
              <a:gd name="connsiteX13" fmla="*/ 314325 w 369094"/>
              <a:gd name="connsiteY13" fmla="*/ 7144 h 235744"/>
              <a:gd name="connsiteX14" fmla="*/ 342900 w 369094"/>
              <a:gd name="connsiteY14" fmla="*/ 209550 h 235744"/>
              <a:gd name="connsiteX15" fmla="*/ 369094 w 369094"/>
              <a:gd name="connsiteY15" fmla="*/ 7144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094" h="235744">
                <a:moveTo>
                  <a:pt x="0" y="235744"/>
                </a:moveTo>
                <a:lnTo>
                  <a:pt x="21431" y="21431"/>
                </a:lnTo>
                <a:lnTo>
                  <a:pt x="54769" y="230981"/>
                </a:lnTo>
                <a:lnTo>
                  <a:pt x="71437" y="50006"/>
                </a:lnTo>
                <a:lnTo>
                  <a:pt x="95250" y="233362"/>
                </a:lnTo>
                <a:lnTo>
                  <a:pt x="116681" y="14287"/>
                </a:lnTo>
                <a:lnTo>
                  <a:pt x="142875" y="223837"/>
                </a:lnTo>
                <a:lnTo>
                  <a:pt x="166687" y="23812"/>
                </a:lnTo>
                <a:lnTo>
                  <a:pt x="195262" y="214312"/>
                </a:lnTo>
                <a:lnTo>
                  <a:pt x="207169" y="0"/>
                </a:lnTo>
                <a:lnTo>
                  <a:pt x="245269" y="209550"/>
                </a:lnTo>
                <a:lnTo>
                  <a:pt x="261937" y="4762"/>
                </a:lnTo>
                <a:lnTo>
                  <a:pt x="297656" y="219075"/>
                </a:lnTo>
                <a:lnTo>
                  <a:pt x="314325" y="7144"/>
                </a:lnTo>
                <a:lnTo>
                  <a:pt x="342900" y="209550"/>
                </a:lnTo>
                <a:lnTo>
                  <a:pt x="369094" y="7144"/>
                </a:lnTo>
              </a:path>
            </a:pathLst>
          </a:custGeom>
          <a:noFill/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sp>
        <p:nvSpPr>
          <p:cNvPr id="102" name="Freeform 84">
            <a:extLst>
              <a:ext uri="{FF2B5EF4-FFF2-40B4-BE49-F238E27FC236}">
                <a16:creationId xmlns:a16="http://schemas.microsoft.com/office/drawing/2014/main" id="{D2E71B89-2434-D838-89E2-7324D9631A5A}"/>
              </a:ext>
            </a:extLst>
          </p:cNvPr>
          <p:cNvSpPr/>
          <p:nvPr/>
        </p:nvSpPr>
        <p:spPr bwMode="auto">
          <a:xfrm>
            <a:off x="6477361" y="4370388"/>
            <a:ext cx="171450" cy="111125"/>
          </a:xfrm>
          <a:custGeom>
            <a:avLst/>
            <a:gdLst>
              <a:gd name="connsiteX0" fmla="*/ 0 w 369094"/>
              <a:gd name="connsiteY0" fmla="*/ 235744 h 235744"/>
              <a:gd name="connsiteX1" fmla="*/ 21431 w 369094"/>
              <a:gd name="connsiteY1" fmla="*/ 21431 h 235744"/>
              <a:gd name="connsiteX2" fmla="*/ 54769 w 369094"/>
              <a:gd name="connsiteY2" fmla="*/ 230981 h 235744"/>
              <a:gd name="connsiteX3" fmla="*/ 71437 w 369094"/>
              <a:gd name="connsiteY3" fmla="*/ 50006 h 235744"/>
              <a:gd name="connsiteX4" fmla="*/ 95250 w 369094"/>
              <a:gd name="connsiteY4" fmla="*/ 233362 h 235744"/>
              <a:gd name="connsiteX5" fmla="*/ 116681 w 369094"/>
              <a:gd name="connsiteY5" fmla="*/ 14287 h 235744"/>
              <a:gd name="connsiteX6" fmla="*/ 142875 w 369094"/>
              <a:gd name="connsiteY6" fmla="*/ 223837 h 235744"/>
              <a:gd name="connsiteX7" fmla="*/ 166687 w 369094"/>
              <a:gd name="connsiteY7" fmla="*/ 23812 h 235744"/>
              <a:gd name="connsiteX8" fmla="*/ 195262 w 369094"/>
              <a:gd name="connsiteY8" fmla="*/ 214312 h 235744"/>
              <a:gd name="connsiteX9" fmla="*/ 207169 w 369094"/>
              <a:gd name="connsiteY9" fmla="*/ 0 h 235744"/>
              <a:gd name="connsiteX10" fmla="*/ 245269 w 369094"/>
              <a:gd name="connsiteY10" fmla="*/ 209550 h 235744"/>
              <a:gd name="connsiteX11" fmla="*/ 261937 w 369094"/>
              <a:gd name="connsiteY11" fmla="*/ 4762 h 235744"/>
              <a:gd name="connsiteX12" fmla="*/ 297656 w 369094"/>
              <a:gd name="connsiteY12" fmla="*/ 219075 h 235744"/>
              <a:gd name="connsiteX13" fmla="*/ 314325 w 369094"/>
              <a:gd name="connsiteY13" fmla="*/ 7144 h 235744"/>
              <a:gd name="connsiteX14" fmla="*/ 342900 w 369094"/>
              <a:gd name="connsiteY14" fmla="*/ 209550 h 235744"/>
              <a:gd name="connsiteX15" fmla="*/ 369094 w 369094"/>
              <a:gd name="connsiteY15" fmla="*/ 7144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094" h="235744">
                <a:moveTo>
                  <a:pt x="0" y="235744"/>
                </a:moveTo>
                <a:lnTo>
                  <a:pt x="21431" y="21431"/>
                </a:lnTo>
                <a:lnTo>
                  <a:pt x="54769" y="230981"/>
                </a:lnTo>
                <a:lnTo>
                  <a:pt x="71437" y="50006"/>
                </a:lnTo>
                <a:lnTo>
                  <a:pt x="95250" y="233362"/>
                </a:lnTo>
                <a:lnTo>
                  <a:pt x="116681" y="14287"/>
                </a:lnTo>
                <a:lnTo>
                  <a:pt x="142875" y="223837"/>
                </a:lnTo>
                <a:lnTo>
                  <a:pt x="166687" y="23812"/>
                </a:lnTo>
                <a:lnTo>
                  <a:pt x="195262" y="214312"/>
                </a:lnTo>
                <a:lnTo>
                  <a:pt x="207169" y="0"/>
                </a:lnTo>
                <a:lnTo>
                  <a:pt x="245269" y="209550"/>
                </a:lnTo>
                <a:lnTo>
                  <a:pt x="261937" y="4762"/>
                </a:lnTo>
                <a:lnTo>
                  <a:pt x="297656" y="219075"/>
                </a:lnTo>
                <a:lnTo>
                  <a:pt x="314325" y="7144"/>
                </a:lnTo>
                <a:lnTo>
                  <a:pt x="342900" y="209550"/>
                </a:lnTo>
                <a:lnTo>
                  <a:pt x="369094" y="7144"/>
                </a:lnTo>
              </a:path>
            </a:pathLst>
          </a:custGeom>
          <a:noFill/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grpSp>
        <p:nvGrpSpPr>
          <p:cNvPr id="103" name="Group 85">
            <a:extLst>
              <a:ext uri="{FF2B5EF4-FFF2-40B4-BE49-F238E27FC236}">
                <a16:creationId xmlns:a16="http://schemas.microsoft.com/office/drawing/2014/main" id="{43435629-16C6-5C30-5FFD-188A9FE1155B}"/>
              </a:ext>
            </a:extLst>
          </p:cNvPr>
          <p:cNvGrpSpPr>
            <a:grpSpLocks/>
          </p:cNvGrpSpPr>
          <p:nvPr/>
        </p:nvGrpSpPr>
        <p:grpSpPr bwMode="auto">
          <a:xfrm>
            <a:off x="6394811" y="3940175"/>
            <a:ext cx="84138" cy="550863"/>
            <a:chOff x="4959350" y="3073398"/>
            <a:chExt cx="64571" cy="312738"/>
          </a:xfrm>
        </p:grpSpPr>
        <p:sp>
          <p:nvSpPr>
            <p:cNvPr id="104" name="Line 168">
              <a:extLst>
                <a:ext uri="{FF2B5EF4-FFF2-40B4-BE49-F238E27FC236}">
                  <a16:creationId xmlns:a16="http://schemas.microsoft.com/office/drawing/2014/main" id="{DE127D6A-655B-E141-4545-0463F558B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9350" y="3073398"/>
              <a:ext cx="21930" cy="169437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Line 168">
              <a:extLst>
                <a:ext uri="{FF2B5EF4-FFF2-40B4-BE49-F238E27FC236}">
                  <a16:creationId xmlns:a16="http://schemas.microsoft.com/office/drawing/2014/main" id="{1DC3E3A1-8AF3-4DED-5283-F37EBDB5F8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1991" y="3216699"/>
              <a:ext cx="21930" cy="169437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7A8631A-DBF9-700A-9AAF-811217070519}"/>
                </a:ext>
              </a:extLst>
            </p:cNvPr>
            <p:cNvCxnSpPr>
              <a:stCxn id="104" idx="0"/>
              <a:endCxn id="105" idx="1"/>
            </p:cNvCxnSpPr>
            <p:nvPr/>
          </p:nvCxnSpPr>
          <p:spPr bwMode="auto">
            <a:xfrm rot="5400000" flipH="1" flipV="1">
              <a:off x="4978567" y="3219411"/>
              <a:ext cx="26136" cy="2071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7" name="Group 89">
            <a:extLst>
              <a:ext uri="{FF2B5EF4-FFF2-40B4-BE49-F238E27FC236}">
                <a16:creationId xmlns:a16="http://schemas.microsoft.com/office/drawing/2014/main" id="{143BD9EA-91BF-1C8D-CB03-6F6DA26973FD}"/>
              </a:ext>
            </a:extLst>
          </p:cNvPr>
          <p:cNvGrpSpPr>
            <a:grpSpLocks/>
          </p:cNvGrpSpPr>
          <p:nvPr/>
        </p:nvGrpSpPr>
        <p:grpSpPr bwMode="auto">
          <a:xfrm>
            <a:off x="6651986" y="4373563"/>
            <a:ext cx="65088" cy="550862"/>
            <a:chOff x="4959350" y="3073398"/>
            <a:chExt cx="64571" cy="312738"/>
          </a:xfrm>
        </p:grpSpPr>
        <p:sp>
          <p:nvSpPr>
            <p:cNvPr id="108" name="Line 168">
              <a:extLst>
                <a:ext uri="{FF2B5EF4-FFF2-40B4-BE49-F238E27FC236}">
                  <a16:creationId xmlns:a16="http://schemas.microsoft.com/office/drawing/2014/main" id="{21344491-58C0-E789-1281-033A38D3EB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9350" y="3073398"/>
              <a:ext cx="22048" cy="169437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Line 168">
              <a:extLst>
                <a:ext uri="{FF2B5EF4-FFF2-40B4-BE49-F238E27FC236}">
                  <a16:creationId xmlns:a16="http://schemas.microsoft.com/office/drawing/2014/main" id="{4E383E51-39CD-6DD5-4E4F-0B26F4AD0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1873" y="3216699"/>
              <a:ext cx="22048" cy="169437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4E57306-0C40-3C94-F460-8E221F492069}"/>
                </a:ext>
              </a:extLst>
            </p:cNvPr>
            <p:cNvCxnSpPr>
              <a:stCxn id="108" idx="0"/>
              <a:endCxn id="109" idx="1"/>
            </p:cNvCxnSpPr>
            <p:nvPr/>
          </p:nvCxnSpPr>
          <p:spPr bwMode="auto">
            <a:xfrm rot="5400000" flipH="1" flipV="1">
              <a:off x="4978567" y="3219530"/>
              <a:ext cx="26137" cy="204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1" name="Freeform 93">
            <a:extLst>
              <a:ext uri="{FF2B5EF4-FFF2-40B4-BE49-F238E27FC236}">
                <a16:creationId xmlns:a16="http://schemas.microsoft.com/office/drawing/2014/main" id="{315B904C-4602-1ED5-808C-EC7BDAF9D170}"/>
              </a:ext>
            </a:extLst>
          </p:cNvPr>
          <p:cNvSpPr/>
          <p:nvPr/>
        </p:nvSpPr>
        <p:spPr bwMode="auto">
          <a:xfrm>
            <a:off x="6713899" y="4816475"/>
            <a:ext cx="171450" cy="112713"/>
          </a:xfrm>
          <a:custGeom>
            <a:avLst/>
            <a:gdLst>
              <a:gd name="connsiteX0" fmla="*/ 0 w 369094"/>
              <a:gd name="connsiteY0" fmla="*/ 235744 h 235744"/>
              <a:gd name="connsiteX1" fmla="*/ 21431 w 369094"/>
              <a:gd name="connsiteY1" fmla="*/ 21431 h 235744"/>
              <a:gd name="connsiteX2" fmla="*/ 54769 w 369094"/>
              <a:gd name="connsiteY2" fmla="*/ 230981 h 235744"/>
              <a:gd name="connsiteX3" fmla="*/ 71437 w 369094"/>
              <a:gd name="connsiteY3" fmla="*/ 50006 h 235744"/>
              <a:gd name="connsiteX4" fmla="*/ 95250 w 369094"/>
              <a:gd name="connsiteY4" fmla="*/ 233362 h 235744"/>
              <a:gd name="connsiteX5" fmla="*/ 116681 w 369094"/>
              <a:gd name="connsiteY5" fmla="*/ 14287 h 235744"/>
              <a:gd name="connsiteX6" fmla="*/ 142875 w 369094"/>
              <a:gd name="connsiteY6" fmla="*/ 223837 h 235744"/>
              <a:gd name="connsiteX7" fmla="*/ 166687 w 369094"/>
              <a:gd name="connsiteY7" fmla="*/ 23812 h 235744"/>
              <a:gd name="connsiteX8" fmla="*/ 195262 w 369094"/>
              <a:gd name="connsiteY8" fmla="*/ 214312 h 235744"/>
              <a:gd name="connsiteX9" fmla="*/ 207169 w 369094"/>
              <a:gd name="connsiteY9" fmla="*/ 0 h 235744"/>
              <a:gd name="connsiteX10" fmla="*/ 245269 w 369094"/>
              <a:gd name="connsiteY10" fmla="*/ 209550 h 235744"/>
              <a:gd name="connsiteX11" fmla="*/ 261937 w 369094"/>
              <a:gd name="connsiteY11" fmla="*/ 4762 h 235744"/>
              <a:gd name="connsiteX12" fmla="*/ 297656 w 369094"/>
              <a:gd name="connsiteY12" fmla="*/ 219075 h 235744"/>
              <a:gd name="connsiteX13" fmla="*/ 314325 w 369094"/>
              <a:gd name="connsiteY13" fmla="*/ 7144 h 235744"/>
              <a:gd name="connsiteX14" fmla="*/ 342900 w 369094"/>
              <a:gd name="connsiteY14" fmla="*/ 209550 h 235744"/>
              <a:gd name="connsiteX15" fmla="*/ 369094 w 369094"/>
              <a:gd name="connsiteY15" fmla="*/ 7144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094" h="235744">
                <a:moveTo>
                  <a:pt x="0" y="235744"/>
                </a:moveTo>
                <a:lnTo>
                  <a:pt x="21431" y="21431"/>
                </a:lnTo>
                <a:lnTo>
                  <a:pt x="54769" y="230981"/>
                </a:lnTo>
                <a:lnTo>
                  <a:pt x="71437" y="50006"/>
                </a:lnTo>
                <a:lnTo>
                  <a:pt x="95250" y="233362"/>
                </a:lnTo>
                <a:lnTo>
                  <a:pt x="116681" y="14287"/>
                </a:lnTo>
                <a:lnTo>
                  <a:pt x="142875" y="223837"/>
                </a:lnTo>
                <a:lnTo>
                  <a:pt x="166687" y="23812"/>
                </a:lnTo>
                <a:lnTo>
                  <a:pt x="195262" y="214312"/>
                </a:lnTo>
                <a:lnTo>
                  <a:pt x="207169" y="0"/>
                </a:lnTo>
                <a:lnTo>
                  <a:pt x="245269" y="209550"/>
                </a:lnTo>
                <a:lnTo>
                  <a:pt x="261937" y="4762"/>
                </a:lnTo>
                <a:lnTo>
                  <a:pt x="297656" y="219075"/>
                </a:lnTo>
                <a:lnTo>
                  <a:pt x="314325" y="7144"/>
                </a:lnTo>
                <a:lnTo>
                  <a:pt x="342900" y="209550"/>
                </a:lnTo>
                <a:lnTo>
                  <a:pt x="369094" y="7144"/>
                </a:lnTo>
              </a:path>
            </a:pathLst>
          </a:custGeom>
          <a:noFill/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sp>
        <p:nvSpPr>
          <p:cNvPr id="112" name="Freeform 94">
            <a:extLst>
              <a:ext uri="{FF2B5EF4-FFF2-40B4-BE49-F238E27FC236}">
                <a16:creationId xmlns:a16="http://schemas.microsoft.com/office/drawing/2014/main" id="{7545EC96-C5F7-D7B7-9BF9-262A79D2BF3D}"/>
              </a:ext>
            </a:extLst>
          </p:cNvPr>
          <p:cNvSpPr/>
          <p:nvPr/>
        </p:nvSpPr>
        <p:spPr bwMode="auto">
          <a:xfrm>
            <a:off x="6998061" y="5305425"/>
            <a:ext cx="171450" cy="112713"/>
          </a:xfrm>
          <a:custGeom>
            <a:avLst/>
            <a:gdLst>
              <a:gd name="connsiteX0" fmla="*/ 0 w 369094"/>
              <a:gd name="connsiteY0" fmla="*/ 235744 h 235744"/>
              <a:gd name="connsiteX1" fmla="*/ 21431 w 369094"/>
              <a:gd name="connsiteY1" fmla="*/ 21431 h 235744"/>
              <a:gd name="connsiteX2" fmla="*/ 54769 w 369094"/>
              <a:gd name="connsiteY2" fmla="*/ 230981 h 235744"/>
              <a:gd name="connsiteX3" fmla="*/ 71437 w 369094"/>
              <a:gd name="connsiteY3" fmla="*/ 50006 h 235744"/>
              <a:gd name="connsiteX4" fmla="*/ 95250 w 369094"/>
              <a:gd name="connsiteY4" fmla="*/ 233362 h 235744"/>
              <a:gd name="connsiteX5" fmla="*/ 116681 w 369094"/>
              <a:gd name="connsiteY5" fmla="*/ 14287 h 235744"/>
              <a:gd name="connsiteX6" fmla="*/ 142875 w 369094"/>
              <a:gd name="connsiteY6" fmla="*/ 223837 h 235744"/>
              <a:gd name="connsiteX7" fmla="*/ 166687 w 369094"/>
              <a:gd name="connsiteY7" fmla="*/ 23812 h 235744"/>
              <a:gd name="connsiteX8" fmla="*/ 195262 w 369094"/>
              <a:gd name="connsiteY8" fmla="*/ 214312 h 235744"/>
              <a:gd name="connsiteX9" fmla="*/ 207169 w 369094"/>
              <a:gd name="connsiteY9" fmla="*/ 0 h 235744"/>
              <a:gd name="connsiteX10" fmla="*/ 245269 w 369094"/>
              <a:gd name="connsiteY10" fmla="*/ 209550 h 235744"/>
              <a:gd name="connsiteX11" fmla="*/ 261937 w 369094"/>
              <a:gd name="connsiteY11" fmla="*/ 4762 h 235744"/>
              <a:gd name="connsiteX12" fmla="*/ 297656 w 369094"/>
              <a:gd name="connsiteY12" fmla="*/ 219075 h 235744"/>
              <a:gd name="connsiteX13" fmla="*/ 314325 w 369094"/>
              <a:gd name="connsiteY13" fmla="*/ 7144 h 235744"/>
              <a:gd name="connsiteX14" fmla="*/ 342900 w 369094"/>
              <a:gd name="connsiteY14" fmla="*/ 209550 h 235744"/>
              <a:gd name="connsiteX15" fmla="*/ 369094 w 369094"/>
              <a:gd name="connsiteY15" fmla="*/ 7144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094" h="235744">
                <a:moveTo>
                  <a:pt x="0" y="235744"/>
                </a:moveTo>
                <a:lnTo>
                  <a:pt x="21431" y="21431"/>
                </a:lnTo>
                <a:lnTo>
                  <a:pt x="54769" y="230981"/>
                </a:lnTo>
                <a:lnTo>
                  <a:pt x="71437" y="50006"/>
                </a:lnTo>
                <a:lnTo>
                  <a:pt x="95250" y="233362"/>
                </a:lnTo>
                <a:lnTo>
                  <a:pt x="116681" y="14287"/>
                </a:lnTo>
                <a:lnTo>
                  <a:pt x="142875" y="223837"/>
                </a:lnTo>
                <a:lnTo>
                  <a:pt x="166687" y="23812"/>
                </a:lnTo>
                <a:lnTo>
                  <a:pt x="195262" y="214312"/>
                </a:lnTo>
                <a:lnTo>
                  <a:pt x="207169" y="0"/>
                </a:lnTo>
                <a:lnTo>
                  <a:pt x="245269" y="209550"/>
                </a:lnTo>
                <a:lnTo>
                  <a:pt x="261937" y="4762"/>
                </a:lnTo>
                <a:lnTo>
                  <a:pt x="297656" y="219075"/>
                </a:lnTo>
                <a:lnTo>
                  <a:pt x="314325" y="7144"/>
                </a:lnTo>
                <a:lnTo>
                  <a:pt x="342900" y="209550"/>
                </a:lnTo>
                <a:lnTo>
                  <a:pt x="369094" y="7144"/>
                </a:lnTo>
              </a:path>
            </a:pathLst>
          </a:custGeom>
          <a:noFill/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grpSp>
        <p:nvGrpSpPr>
          <p:cNvPr id="113" name="Group 95">
            <a:extLst>
              <a:ext uri="{FF2B5EF4-FFF2-40B4-BE49-F238E27FC236}">
                <a16:creationId xmlns:a16="http://schemas.microsoft.com/office/drawing/2014/main" id="{29E7693D-B7A9-AC3D-BFAE-F2543ACB5D43}"/>
              </a:ext>
            </a:extLst>
          </p:cNvPr>
          <p:cNvGrpSpPr>
            <a:grpSpLocks/>
          </p:cNvGrpSpPr>
          <p:nvPr/>
        </p:nvGrpSpPr>
        <p:grpSpPr bwMode="auto">
          <a:xfrm>
            <a:off x="6891699" y="4826000"/>
            <a:ext cx="107950" cy="592138"/>
            <a:chOff x="4959350" y="3073398"/>
            <a:chExt cx="64571" cy="312738"/>
          </a:xfrm>
        </p:grpSpPr>
        <p:sp>
          <p:nvSpPr>
            <p:cNvPr id="114" name="Line 168">
              <a:extLst>
                <a:ext uri="{FF2B5EF4-FFF2-40B4-BE49-F238E27FC236}">
                  <a16:creationId xmlns:a16="http://schemas.microsoft.com/office/drawing/2014/main" id="{E80BBA27-1719-4E8B-BDFC-52EAF6872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9350" y="3073398"/>
              <a:ext cx="21840" cy="170203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Line 168">
              <a:extLst>
                <a:ext uri="{FF2B5EF4-FFF2-40B4-BE49-F238E27FC236}">
                  <a16:creationId xmlns:a16="http://schemas.microsoft.com/office/drawing/2014/main" id="{380742D2-5CDC-69BF-A0AD-B46101402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2081" y="3215933"/>
              <a:ext cx="21840" cy="170203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72E673D-B2E2-EBE7-3571-8D070534272A}"/>
                </a:ext>
              </a:extLst>
            </p:cNvPr>
            <p:cNvCxnSpPr>
              <a:stCxn id="114" idx="0"/>
              <a:endCxn id="115" idx="1"/>
            </p:cNvCxnSpPr>
            <p:nvPr/>
          </p:nvCxnSpPr>
          <p:spPr bwMode="auto">
            <a:xfrm rot="5400000" flipH="1" flipV="1">
              <a:off x="4977801" y="3219321"/>
              <a:ext cx="27669" cy="2089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7" name="Group 99">
            <a:extLst>
              <a:ext uri="{FF2B5EF4-FFF2-40B4-BE49-F238E27FC236}">
                <a16:creationId xmlns:a16="http://schemas.microsoft.com/office/drawing/2014/main" id="{C82073BF-F3B0-BA69-3934-8A1813B882A5}"/>
              </a:ext>
            </a:extLst>
          </p:cNvPr>
          <p:cNvGrpSpPr>
            <a:grpSpLocks/>
          </p:cNvGrpSpPr>
          <p:nvPr/>
        </p:nvGrpSpPr>
        <p:grpSpPr bwMode="auto">
          <a:xfrm>
            <a:off x="7171099" y="5313363"/>
            <a:ext cx="107950" cy="568325"/>
            <a:chOff x="4959350" y="3073398"/>
            <a:chExt cx="64571" cy="312738"/>
          </a:xfrm>
        </p:grpSpPr>
        <p:sp>
          <p:nvSpPr>
            <p:cNvPr id="118" name="Line 168">
              <a:extLst>
                <a:ext uri="{FF2B5EF4-FFF2-40B4-BE49-F238E27FC236}">
                  <a16:creationId xmlns:a16="http://schemas.microsoft.com/office/drawing/2014/main" id="{B44F7DC3-F6CC-C197-F4D6-630C29FBB5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9350" y="3073398"/>
              <a:ext cx="21840" cy="169473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Line 168">
              <a:extLst>
                <a:ext uri="{FF2B5EF4-FFF2-40B4-BE49-F238E27FC236}">
                  <a16:creationId xmlns:a16="http://schemas.microsoft.com/office/drawing/2014/main" id="{2ADCBFE5-363C-CD44-1E20-18395AED7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2081" y="3216663"/>
              <a:ext cx="21840" cy="169473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AEE3F31-C718-F3B2-8218-2D374E480D12}"/>
                </a:ext>
              </a:extLst>
            </p:cNvPr>
            <p:cNvCxnSpPr>
              <a:stCxn id="118" idx="0"/>
              <a:endCxn id="119" idx="1"/>
            </p:cNvCxnSpPr>
            <p:nvPr/>
          </p:nvCxnSpPr>
          <p:spPr bwMode="auto">
            <a:xfrm rot="5400000" flipH="1" flipV="1">
              <a:off x="4978532" y="3219322"/>
              <a:ext cx="26207" cy="2089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554160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E248-C308-ADC4-0A2A-FED1983E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Decay rates – (</a:t>
            </a:r>
            <a:r>
              <a:rPr lang="en-US" altLang="en-US" b="1" dirty="0" err="1"/>
              <a:t>Microstepping</a:t>
            </a:r>
            <a:r>
              <a:rPr lang="en-US" altLang="en-US" b="1" dirty="0"/>
              <a:t>)</a:t>
            </a:r>
            <a:endParaRPr lang="en-US" dirty="0"/>
          </a:p>
        </p:txBody>
      </p:sp>
      <p:pic>
        <p:nvPicPr>
          <p:cNvPr id="5" name="Picture 2" descr="G:\STEPRS\TEK0032.JPG">
            <a:extLst>
              <a:ext uri="{FF2B5EF4-FFF2-40B4-BE49-F238E27FC236}">
                <a16:creationId xmlns:a16="http://schemas.microsoft.com/office/drawing/2014/main" id="{F2728599-2F1A-90C3-8406-C5ACBE4C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14990" r="21565" b="21548"/>
          <a:stretch>
            <a:fillRect/>
          </a:stretch>
        </p:blipFill>
        <p:spPr bwMode="auto">
          <a:xfrm>
            <a:off x="2301688" y="3648075"/>
            <a:ext cx="316441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STEPRS\TEK0033.JPG">
            <a:extLst>
              <a:ext uri="{FF2B5EF4-FFF2-40B4-BE49-F238E27FC236}">
                <a16:creationId xmlns:a16="http://schemas.microsoft.com/office/drawing/2014/main" id="{74A32725-FC39-5DCE-E1F6-A838325A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15028" r="20892" b="21098"/>
          <a:stretch>
            <a:fillRect/>
          </a:stretch>
        </p:blipFill>
        <p:spPr bwMode="auto">
          <a:xfrm>
            <a:off x="5808475" y="3617913"/>
            <a:ext cx="319095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1F78CAD9-4ACF-32C0-DA17-38327D0B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963" y="2662238"/>
            <a:ext cx="2841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Real world example</a:t>
            </a:r>
          </a:p>
          <a:p>
            <a:pPr eaLnBrk="1" hangingPunct="1"/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(actual oscilloscope traces)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5CF89AE6-B79D-2C3E-2E9E-87E0F22E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387" y="5254625"/>
            <a:ext cx="16230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Slow decay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E25F2FEE-1159-F79C-3968-68E820F77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238" y="5267325"/>
            <a:ext cx="3889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+mn-lt"/>
              </a:rPr>
              <a:t>Mixed decay (moderate ripple)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F3350C-9A46-90FF-A139-77901B05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117" y="1497660"/>
            <a:ext cx="1003484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Mixed decay on the falling edge starts with fast decay to transition to the next step quickly, then changes to slow decay to maintain that level with less ripple.</a:t>
            </a:r>
          </a:p>
        </p:txBody>
      </p:sp>
    </p:spTree>
    <p:extLst>
      <p:ext uri="{BB962C8B-B14F-4D97-AF65-F5344CB8AC3E}">
        <p14:creationId xmlns:p14="http://schemas.microsoft.com/office/powerpoint/2010/main" val="12605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Wave Stepping</a:t>
            </a:r>
            <a:endParaRPr lang="en-US" sz="3500" dirty="0"/>
          </a:p>
        </p:txBody>
      </p:sp>
      <p:grpSp>
        <p:nvGrpSpPr>
          <p:cNvPr id="4" name="Group 130"/>
          <p:cNvGrpSpPr>
            <a:grpSpLocks/>
          </p:cNvGrpSpPr>
          <p:nvPr/>
        </p:nvGrpSpPr>
        <p:grpSpPr bwMode="auto">
          <a:xfrm rot="5400000">
            <a:off x="3022601" y="2627312"/>
            <a:ext cx="1663700" cy="1095375"/>
            <a:chOff x="3433763" y="3050381"/>
            <a:chExt cx="1664493" cy="1095375"/>
          </a:xfrm>
        </p:grpSpPr>
        <p:grpSp>
          <p:nvGrpSpPr>
            <p:cNvPr id="17469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17473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74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7470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17471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72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1" name="Group 144"/>
          <p:cNvGrpSpPr>
            <a:grpSpLocks/>
          </p:cNvGrpSpPr>
          <p:nvPr/>
        </p:nvGrpSpPr>
        <p:grpSpPr bwMode="auto">
          <a:xfrm rot="16200000" flipV="1">
            <a:off x="3026569" y="2621756"/>
            <a:ext cx="1665288" cy="1095375"/>
            <a:chOff x="3433763" y="3050381"/>
            <a:chExt cx="1664493" cy="1095375"/>
          </a:xfrm>
        </p:grpSpPr>
        <p:grpSp>
          <p:nvGrpSpPr>
            <p:cNvPr id="17463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17467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68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7464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17465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66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7412" name="Freeform 94"/>
          <p:cNvSpPr>
            <a:spLocks/>
          </p:cNvSpPr>
          <p:nvPr/>
        </p:nvSpPr>
        <p:spPr bwMode="auto">
          <a:xfrm rot="5400000">
            <a:off x="2911475" y="2506663"/>
            <a:ext cx="1671638" cy="1319212"/>
          </a:xfrm>
          <a:custGeom>
            <a:avLst/>
            <a:gdLst>
              <a:gd name="T0" fmla="*/ 1669283 w 1671637"/>
              <a:gd name="T1" fmla="*/ 0 h 1319212"/>
              <a:gd name="T2" fmla="*/ 1326383 w 1671637"/>
              <a:gd name="T3" fmla="*/ 2381 h 1319212"/>
              <a:gd name="T4" fmla="*/ 1326383 w 1671637"/>
              <a:gd name="T5" fmla="*/ 254793 h 1319212"/>
              <a:gd name="T6" fmla="*/ 1393058 w 1671637"/>
              <a:gd name="T7" fmla="*/ 254793 h 1319212"/>
              <a:gd name="T8" fmla="*/ 1395439 w 1671637"/>
              <a:gd name="T9" fmla="*/ 1097757 h 1319212"/>
              <a:gd name="T10" fmla="*/ 278606 w 1671637"/>
              <a:gd name="T11" fmla="*/ 1102519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3 h 1319212"/>
              <a:gd name="T22" fmla="*/ 1671664 w 1671637"/>
              <a:gd name="T23" fmla="*/ 1312069 h 1319212"/>
              <a:gd name="T24" fmla="*/ 1669283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7413" name="Rectangle 151"/>
          <p:cNvSpPr>
            <a:spLocks noChangeArrowheads="1"/>
          </p:cNvSpPr>
          <p:nvPr/>
        </p:nvSpPr>
        <p:spPr bwMode="auto">
          <a:xfrm>
            <a:off x="3433763" y="3605213"/>
            <a:ext cx="28575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37"/>
          <p:cNvGrpSpPr>
            <a:grpSpLocks/>
          </p:cNvGrpSpPr>
          <p:nvPr/>
        </p:nvGrpSpPr>
        <p:grpSpPr bwMode="auto">
          <a:xfrm flipH="1">
            <a:off x="3440113" y="3049588"/>
            <a:ext cx="1663700" cy="1095375"/>
            <a:chOff x="3433763" y="3050381"/>
            <a:chExt cx="1664493" cy="1095375"/>
          </a:xfrm>
        </p:grpSpPr>
        <p:grpSp>
          <p:nvGrpSpPr>
            <p:cNvPr id="17457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17461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62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7458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17459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60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7" name="Group 49"/>
          <p:cNvGrpSpPr>
            <a:grpSpLocks/>
          </p:cNvGrpSpPr>
          <p:nvPr/>
        </p:nvGrpSpPr>
        <p:grpSpPr bwMode="auto">
          <a:xfrm rot="10800000">
            <a:off x="3854450" y="3036888"/>
            <a:ext cx="836613" cy="258762"/>
            <a:chOff x="3854431" y="3037564"/>
            <a:chExt cx="836365" cy="258763"/>
          </a:xfrm>
        </p:grpSpPr>
        <p:sp>
          <p:nvSpPr>
            <p:cNvPr id="17454" name="Rectangle 32"/>
            <p:cNvSpPr>
              <a:spLocks noChangeArrowheads="1"/>
            </p:cNvSpPr>
            <p:nvPr/>
          </p:nvSpPr>
          <p:spPr bwMode="auto">
            <a:xfrm rot="16200000" flipH="1">
              <a:off x="3898829" y="3003602"/>
              <a:ext cx="233467" cy="322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7455" name="Rectangle 33"/>
            <p:cNvSpPr>
              <a:spLocks noChangeArrowheads="1"/>
            </p:cNvSpPr>
            <p:nvPr/>
          </p:nvSpPr>
          <p:spPr bwMode="auto">
            <a:xfrm rot="16200000" flipH="1">
              <a:off x="4412984" y="3005934"/>
              <a:ext cx="238123" cy="3175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7456" name="Oval 34"/>
            <p:cNvSpPr>
              <a:spLocks noChangeArrowheads="1"/>
            </p:cNvSpPr>
            <p:nvPr/>
          </p:nvSpPr>
          <p:spPr bwMode="auto">
            <a:xfrm flipH="1">
              <a:off x="4149354" y="3037564"/>
              <a:ext cx="254000" cy="258763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7416" name="Text Box 35"/>
          <p:cNvSpPr txBox="1">
            <a:spLocks noChangeArrowheads="1"/>
          </p:cNvSpPr>
          <p:nvPr/>
        </p:nvSpPr>
        <p:spPr bwMode="auto">
          <a:xfrm>
            <a:off x="2632075" y="30416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A</a:t>
            </a:r>
          </a:p>
        </p:txBody>
      </p:sp>
      <p:sp>
        <p:nvSpPr>
          <p:cNvPr id="17417" name="Text Box 36"/>
          <p:cNvSpPr txBox="1">
            <a:spLocks noChangeArrowheads="1"/>
          </p:cNvSpPr>
          <p:nvPr/>
        </p:nvSpPr>
        <p:spPr bwMode="auto">
          <a:xfrm>
            <a:off x="4238625" y="45910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B</a:t>
            </a:r>
          </a:p>
        </p:txBody>
      </p:sp>
      <p:grpSp>
        <p:nvGrpSpPr>
          <p:cNvPr id="33" name="Group 129"/>
          <p:cNvGrpSpPr>
            <a:grpSpLocks/>
          </p:cNvGrpSpPr>
          <p:nvPr/>
        </p:nvGrpSpPr>
        <p:grpSpPr bwMode="auto">
          <a:xfrm>
            <a:off x="3430588" y="3051175"/>
            <a:ext cx="1665287" cy="1095375"/>
            <a:chOff x="3433763" y="3050381"/>
            <a:chExt cx="1664493" cy="1095375"/>
          </a:xfrm>
        </p:grpSpPr>
        <p:grpSp>
          <p:nvGrpSpPr>
            <p:cNvPr id="17448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17452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53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7449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17450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51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7419" name="Group 51"/>
          <p:cNvGrpSpPr>
            <a:grpSpLocks/>
          </p:cNvGrpSpPr>
          <p:nvPr/>
        </p:nvGrpSpPr>
        <p:grpSpPr bwMode="auto">
          <a:xfrm flipH="1">
            <a:off x="3898900" y="4030663"/>
            <a:ext cx="820738" cy="760412"/>
            <a:chOff x="717" y="3234"/>
            <a:chExt cx="267" cy="257"/>
          </a:xfrm>
        </p:grpSpPr>
        <p:sp>
          <p:nvSpPr>
            <p:cNvPr id="17437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38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39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40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41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42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43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44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45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7446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7447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7420" name="Group 51"/>
          <p:cNvGrpSpPr>
            <a:grpSpLocks/>
          </p:cNvGrpSpPr>
          <p:nvPr/>
        </p:nvGrpSpPr>
        <p:grpSpPr bwMode="auto">
          <a:xfrm rot="16200000" flipV="1">
            <a:off x="2632075" y="2827338"/>
            <a:ext cx="820738" cy="760412"/>
            <a:chOff x="717" y="3234"/>
            <a:chExt cx="267" cy="257"/>
          </a:xfrm>
        </p:grpSpPr>
        <p:sp>
          <p:nvSpPr>
            <p:cNvPr id="17426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27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28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29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30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31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32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33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7434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7435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7436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4" name="Line 117"/>
          <p:cNvSpPr>
            <a:spLocks noChangeShapeType="1"/>
          </p:cNvSpPr>
          <p:nvPr/>
        </p:nvSpPr>
        <p:spPr bwMode="auto">
          <a:xfrm>
            <a:off x="2549525" y="28321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7422" name="Freeform 88"/>
          <p:cNvSpPr>
            <a:spLocks/>
          </p:cNvSpPr>
          <p:nvPr/>
        </p:nvSpPr>
        <p:spPr bwMode="auto">
          <a:xfrm>
            <a:off x="3432175" y="3046413"/>
            <a:ext cx="1671638" cy="1319212"/>
          </a:xfrm>
          <a:custGeom>
            <a:avLst/>
            <a:gdLst>
              <a:gd name="T0" fmla="*/ 1669282 w 1671637"/>
              <a:gd name="T1" fmla="*/ 0 h 1319212"/>
              <a:gd name="T2" fmla="*/ 1326382 w 1671637"/>
              <a:gd name="T3" fmla="*/ 2381 h 1319212"/>
              <a:gd name="T4" fmla="*/ 1326382 w 1671637"/>
              <a:gd name="T5" fmla="*/ 254793 h 1319212"/>
              <a:gd name="T6" fmla="*/ 1393057 w 1671637"/>
              <a:gd name="T7" fmla="*/ 254793 h 1319212"/>
              <a:gd name="T8" fmla="*/ 1395438 w 1671637"/>
              <a:gd name="T9" fmla="*/ 1097756 h 1319212"/>
              <a:gd name="T10" fmla="*/ 278606 w 1671637"/>
              <a:gd name="T11" fmla="*/ 1102518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2 h 1319212"/>
              <a:gd name="T22" fmla="*/ 1671663 w 1671637"/>
              <a:gd name="T23" fmla="*/ 1312068 h 1319212"/>
              <a:gd name="T24" fmla="*/ 1669282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6" name="Line 117"/>
          <p:cNvSpPr>
            <a:spLocks noChangeShapeType="1"/>
          </p:cNvSpPr>
          <p:nvPr/>
        </p:nvSpPr>
        <p:spPr bwMode="auto">
          <a:xfrm flipV="1">
            <a:off x="2544763" y="29464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7" name="Line 117"/>
          <p:cNvSpPr>
            <a:spLocks noChangeShapeType="1"/>
          </p:cNvSpPr>
          <p:nvPr/>
        </p:nvSpPr>
        <p:spPr bwMode="auto">
          <a:xfrm rot="5400000">
            <a:off x="4321175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8" name="Line 117"/>
          <p:cNvSpPr>
            <a:spLocks noChangeShapeType="1"/>
          </p:cNvSpPr>
          <p:nvPr/>
        </p:nvSpPr>
        <p:spPr bwMode="auto">
          <a:xfrm rot="16200000" flipH="1">
            <a:off x="4211638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8" grpId="0" animBg="1"/>
      <p:bldP spid="6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Normal Full Stepping</a:t>
            </a:r>
            <a:endParaRPr lang="en-US" sz="3500" dirty="0"/>
          </a:p>
        </p:txBody>
      </p:sp>
      <p:sp>
        <p:nvSpPr>
          <p:cNvPr id="18434" name="Rectangle 25"/>
          <p:cNvSpPr>
            <a:spLocks noChangeArrowheads="1"/>
          </p:cNvSpPr>
          <p:nvPr/>
        </p:nvSpPr>
        <p:spPr bwMode="auto">
          <a:xfrm>
            <a:off x="855663" y="1403350"/>
            <a:ext cx="79248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r>
              <a:rPr lang="en-US" sz="1400" dirty="0">
                <a:latin typeface="+mn-lt"/>
              </a:rPr>
              <a:t>Electric current distributed between both coils</a:t>
            </a: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 Current per coil is lower for same torque</a:t>
            </a: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 Overall current is higher for same torque</a:t>
            </a:r>
          </a:p>
          <a:p>
            <a:pPr lvl="1">
              <a:buFontTx/>
              <a:buChar char="•"/>
            </a:pPr>
            <a:r>
              <a:rPr lang="en-US" sz="1400" dirty="0">
                <a:latin typeface="+mn-lt"/>
              </a:rPr>
              <a:t> Lower electrical efficiency</a:t>
            </a:r>
          </a:p>
        </p:txBody>
      </p:sp>
      <p:sp>
        <p:nvSpPr>
          <p:cNvPr id="18435" name="Rectangle 421"/>
          <p:cNvSpPr>
            <a:spLocks noChangeArrowheads="1"/>
          </p:cNvSpPr>
          <p:nvPr/>
        </p:nvSpPr>
        <p:spPr bwMode="auto">
          <a:xfrm>
            <a:off x="7018338" y="5337175"/>
            <a:ext cx="139700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6" name="Rectangle 422"/>
          <p:cNvSpPr>
            <a:spLocks noChangeArrowheads="1"/>
          </p:cNvSpPr>
          <p:nvPr/>
        </p:nvSpPr>
        <p:spPr bwMode="auto">
          <a:xfrm>
            <a:off x="6983413" y="5203825"/>
            <a:ext cx="176212" cy="1349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7" name="Rectangle 423"/>
          <p:cNvSpPr>
            <a:spLocks noChangeArrowheads="1"/>
          </p:cNvSpPr>
          <p:nvPr/>
        </p:nvSpPr>
        <p:spPr bwMode="auto">
          <a:xfrm>
            <a:off x="6297613" y="5329238"/>
            <a:ext cx="142875" cy="57467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8" name="Rectangle 424"/>
          <p:cNvSpPr>
            <a:spLocks noChangeArrowheads="1"/>
          </p:cNvSpPr>
          <p:nvPr/>
        </p:nvSpPr>
        <p:spPr bwMode="auto">
          <a:xfrm>
            <a:off x="6299200" y="5205413"/>
            <a:ext cx="174625" cy="136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9" name="Line 425"/>
          <p:cNvSpPr>
            <a:spLocks noChangeShapeType="1"/>
          </p:cNvSpPr>
          <p:nvPr/>
        </p:nvSpPr>
        <p:spPr bwMode="auto">
          <a:xfrm>
            <a:off x="6508750" y="6243638"/>
            <a:ext cx="4683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18440" name="Group 427"/>
          <p:cNvGrpSpPr>
            <a:grpSpLocks/>
          </p:cNvGrpSpPr>
          <p:nvPr/>
        </p:nvGrpSpPr>
        <p:grpSpPr bwMode="auto">
          <a:xfrm>
            <a:off x="6296025" y="5202238"/>
            <a:ext cx="863600" cy="706437"/>
            <a:chOff x="565" y="2902"/>
            <a:chExt cx="544" cy="445"/>
          </a:xfrm>
        </p:grpSpPr>
        <p:sp>
          <p:nvSpPr>
            <p:cNvPr id="18795" name="Line 428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96" name="Line 429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97" name="Line 430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98" name="Line 431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99" name="Line 432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800" name="Line 433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801" name="Line 434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802" name="Line 435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803" name="Line 436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804" name="Line 437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805" name="Line 438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806" name="Line 439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0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8441" name="Group 440"/>
          <p:cNvGrpSpPr>
            <a:grpSpLocks/>
          </p:cNvGrpSpPr>
          <p:nvPr/>
        </p:nvGrpSpPr>
        <p:grpSpPr bwMode="auto">
          <a:xfrm flipH="1">
            <a:off x="6537325" y="5729288"/>
            <a:ext cx="423863" cy="407987"/>
            <a:chOff x="717" y="3234"/>
            <a:chExt cx="267" cy="257"/>
          </a:xfrm>
        </p:grpSpPr>
        <p:sp>
          <p:nvSpPr>
            <p:cNvPr id="18784" name="Freeform 441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85" name="Freeform 442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86" name="Freeform 443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87" name="Freeform 444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88" name="Freeform 445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89" name="Freeform 446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90" name="Freeform 447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91" name="Line 448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92" name="Line 449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793" name="Oval 450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794" name="Oval 451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8442" name="Line 452"/>
          <p:cNvSpPr>
            <a:spLocks noChangeShapeType="1"/>
          </p:cNvSpPr>
          <p:nvPr/>
        </p:nvSpPr>
        <p:spPr bwMode="auto">
          <a:xfrm>
            <a:off x="5762625" y="5072063"/>
            <a:ext cx="158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8443" name="Text Box 453"/>
          <p:cNvSpPr txBox="1">
            <a:spLocks noChangeArrowheads="1"/>
          </p:cNvSpPr>
          <p:nvPr/>
        </p:nvSpPr>
        <p:spPr bwMode="auto">
          <a:xfrm>
            <a:off x="5788025" y="5151438"/>
            <a:ext cx="166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A</a:t>
            </a:r>
          </a:p>
        </p:txBody>
      </p:sp>
      <p:sp>
        <p:nvSpPr>
          <p:cNvPr id="18444" name="Text Box 454"/>
          <p:cNvSpPr txBox="1">
            <a:spLocks noChangeArrowheads="1"/>
          </p:cNvSpPr>
          <p:nvPr/>
        </p:nvSpPr>
        <p:spPr bwMode="auto">
          <a:xfrm>
            <a:off x="6677025" y="5973763"/>
            <a:ext cx="166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B</a:t>
            </a:r>
          </a:p>
        </p:txBody>
      </p:sp>
      <p:sp>
        <p:nvSpPr>
          <p:cNvPr id="18445" name="Rectangle 455"/>
          <p:cNvSpPr>
            <a:spLocks noChangeArrowheads="1"/>
          </p:cNvSpPr>
          <p:nvPr/>
        </p:nvSpPr>
        <p:spPr bwMode="auto">
          <a:xfrm rot="16200000" flipV="1">
            <a:off x="6327775" y="4618038"/>
            <a:ext cx="139700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46" name="Rectangle 456"/>
          <p:cNvSpPr>
            <a:spLocks noChangeArrowheads="1"/>
          </p:cNvSpPr>
          <p:nvPr/>
        </p:nvSpPr>
        <p:spPr bwMode="auto">
          <a:xfrm rot="16200000" flipV="1">
            <a:off x="6657976" y="4857750"/>
            <a:ext cx="176212" cy="134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47" name="Rectangle 457"/>
          <p:cNvSpPr>
            <a:spLocks noChangeArrowheads="1"/>
          </p:cNvSpPr>
          <p:nvPr/>
        </p:nvSpPr>
        <p:spPr bwMode="auto">
          <a:xfrm rot="16200000" flipV="1">
            <a:off x="6319838" y="5332413"/>
            <a:ext cx="142875" cy="57467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48" name="Rectangle 458"/>
          <p:cNvSpPr>
            <a:spLocks noChangeArrowheads="1"/>
          </p:cNvSpPr>
          <p:nvPr/>
        </p:nvSpPr>
        <p:spPr bwMode="auto">
          <a:xfrm rot="16200000" flipV="1">
            <a:off x="6656388" y="5543550"/>
            <a:ext cx="174625" cy="136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8449" name="Group 459"/>
          <p:cNvGrpSpPr>
            <a:grpSpLocks/>
          </p:cNvGrpSpPr>
          <p:nvPr/>
        </p:nvGrpSpPr>
        <p:grpSpPr bwMode="auto">
          <a:xfrm rot="-2641739" flipH="1" flipV="1">
            <a:off x="6524625" y="5187950"/>
            <a:ext cx="434975" cy="138113"/>
            <a:chOff x="776" y="2903"/>
            <a:chExt cx="274" cy="87"/>
          </a:xfrm>
        </p:grpSpPr>
        <p:sp>
          <p:nvSpPr>
            <p:cNvPr id="18781" name="Rectangle 460"/>
            <p:cNvSpPr>
              <a:spLocks noChangeArrowheads="1"/>
            </p:cNvSpPr>
            <p:nvPr/>
          </p:nvSpPr>
          <p:spPr bwMode="auto">
            <a:xfrm rot="5400000">
              <a:off x="955" y="2893"/>
              <a:ext cx="85" cy="10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782" name="Rectangle 461"/>
            <p:cNvSpPr>
              <a:spLocks noChangeArrowheads="1"/>
            </p:cNvSpPr>
            <p:nvPr/>
          </p:nvSpPr>
          <p:spPr bwMode="auto">
            <a:xfrm rot="5400000">
              <a:off x="785" y="2895"/>
              <a:ext cx="86" cy="10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783" name="Oval 462"/>
            <p:cNvSpPr>
              <a:spLocks noChangeArrowheads="1"/>
            </p:cNvSpPr>
            <p:nvPr/>
          </p:nvSpPr>
          <p:spPr bwMode="auto">
            <a:xfrm rot="5400000">
              <a:off x="869" y="2905"/>
              <a:ext cx="86" cy="8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8450" name="Group 463"/>
          <p:cNvGrpSpPr>
            <a:grpSpLocks/>
          </p:cNvGrpSpPr>
          <p:nvPr/>
        </p:nvGrpSpPr>
        <p:grpSpPr bwMode="auto">
          <a:xfrm rot="16200000" flipV="1">
            <a:off x="5907882" y="4793456"/>
            <a:ext cx="863600" cy="935037"/>
            <a:chOff x="565" y="2902"/>
            <a:chExt cx="544" cy="589"/>
          </a:xfrm>
        </p:grpSpPr>
        <p:grpSp>
          <p:nvGrpSpPr>
            <p:cNvPr id="18756" name="Group 464"/>
            <p:cNvGrpSpPr>
              <a:grpSpLocks/>
            </p:cNvGrpSpPr>
            <p:nvPr/>
          </p:nvGrpSpPr>
          <p:grpSpPr bwMode="auto">
            <a:xfrm>
              <a:off x="565" y="2902"/>
              <a:ext cx="544" cy="445"/>
              <a:chOff x="565" y="2902"/>
              <a:chExt cx="544" cy="445"/>
            </a:xfrm>
          </p:grpSpPr>
          <p:sp>
            <p:nvSpPr>
              <p:cNvPr id="18769" name="Line 465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70" name="Line 466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71" name="Line 467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72" name="Line 468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73" name="Line 469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74" name="Line 470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75" name="Line 471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76" name="Line 472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77" name="Line 473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78" name="Line 474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79" name="Line 475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80" name="Line 476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0" cy="4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8757" name="Group 477"/>
            <p:cNvGrpSpPr>
              <a:grpSpLocks/>
            </p:cNvGrpSpPr>
            <p:nvPr/>
          </p:nvGrpSpPr>
          <p:grpSpPr bwMode="auto">
            <a:xfrm>
              <a:off x="717" y="3234"/>
              <a:ext cx="267" cy="257"/>
              <a:chOff x="717" y="3234"/>
              <a:chExt cx="267" cy="257"/>
            </a:xfrm>
          </p:grpSpPr>
          <p:sp>
            <p:nvSpPr>
              <p:cNvPr id="18758" name="Freeform 478"/>
              <p:cNvSpPr>
                <a:spLocks/>
              </p:cNvSpPr>
              <p:nvPr/>
            </p:nvSpPr>
            <p:spPr bwMode="auto">
              <a:xfrm>
                <a:off x="735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59" name="Freeform 479"/>
              <p:cNvSpPr>
                <a:spLocks/>
              </p:cNvSpPr>
              <p:nvPr/>
            </p:nvSpPr>
            <p:spPr bwMode="auto">
              <a:xfrm>
                <a:off x="770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60" name="Freeform 480"/>
              <p:cNvSpPr>
                <a:spLocks/>
              </p:cNvSpPr>
              <p:nvPr/>
            </p:nvSpPr>
            <p:spPr bwMode="auto">
              <a:xfrm>
                <a:off x="80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61" name="Freeform 481"/>
              <p:cNvSpPr>
                <a:spLocks/>
              </p:cNvSpPr>
              <p:nvPr/>
            </p:nvSpPr>
            <p:spPr bwMode="auto">
              <a:xfrm>
                <a:off x="842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62" name="Freeform 482"/>
              <p:cNvSpPr>
                <a:spLocks/>
              </p:cNvSpPr>
              <p:nvPr/>
            </p:nvSpPr>
            <p:spPr bwMode="auto">
              <a:xfrm>
                <a:off x="87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63" name="Freeform 483"/>
              <p:cNvSpPr>
                <a:spLocks/>
              </p:cNvSpPr>
              <p:nvPr/>
            </p:nvSpPr>
            <p:spPr bwMode="auto">
              <a:xfrm>
                <a:off x="911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64" name="Freeform 484"/>
              <p:cNvSpPr>
                <a:spLocks/>
              </p:cNvSpPr>
              <p:nvPr/>
            </p:nvSpPr>
            <p:spPr bwMode="auto">
              <a:xfrm>
                <a:off x="944" y="3234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65" name="Line 485"/>
              <p:cNvSpPr>
                <a:spLocks noChangeShapeType="1"/>
              </p:cNvSpPr>
              <p:nvPr/>
            </p:nvSpPr>
            <p:spPr bwMode="auto">
              <a:xfrm>
                <a:off x="735" y="3347"/>
                <a:ext cx="0" cy="1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66" name="Line 486"/>
              <p:cNvSpPr>
                <a:spLocks noChangeShapeType="1"/>
              </p:cNvSpPr>
              <p:nvPr/>
            </p:nvSpPr>
            <p:spPr bwMode="auto">
              <a:xfrm>
                <a:off x="969" y="3373"/>
                <a:ext cx="0" cy="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767" name="Oval 487"/>
              <p:cNvSpPr>
                <a:spLocks noChangeArrowheads="1"/>
              </p:cNvSpPr>
              <p:nvPr/>
            </p:nvSpPr>
            <p:spPr bwMode="auto">
              <a:xfrm>
                <a:off x="717" y="3453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768" name="Oval 488"/>
              <p:cNvSpPr>
                <a:spLocks noChangeArrowheads="1"/>
              </p:cNvSpPr>
              <p:nvPr/>
            </p:nvSpPr>
            <p:spPr bwMode="auto">
              <a:xfrm>
                <a:off x="952" y="3456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8451" name="Group 489"/>
          <p:cNvGrpSpPr>
            <a:grpSpLocks/>
          </p:cNvGrpSpPr>
          <p:nvPr/>
        </p:nvGrpSpPr>
        <p:grpSpPr bwMode="auto">
          <a:xfrm>
            <a:off x="836613" y="4857750"/>
            <a:ext cx="1387475" cy="1398588"/>
            <a:chOff x="871" y="3096"/>
            <a:chExt cx="874" cy="881"/>
          </a:xfrm>
        </p:grpSpPr>
        <p:grpSp>
          <p:nvGrpSpPr>
            <p:cNvPr id="18686" name="Group 490"/>
            <p:cNvGrpSpPr>
              <a:grpSpLocks/>
            </p:cNvGrpSpPr>
            <p:nvPr/>
          </p:nvGrpSpPr>
          <p:grpSpPr bwMode="auto">
            <a:xfrm>
              <a:off x="921" y="3096"/>
              <a:ext cx="589" cy="548"/>
              <a:chOff x="2085" y="3194"/>
              <a:chExt cx="589" cy="548"/>
            </a:xfrm>
          </p:grpSpPr>
          <p:sp>
            <p:nvSpPr>
              <p:cNvPr id="18726" name="Rectangle 491"/>
              <p:cNvSpPr>
                <a:spLocks noChangeArrowheads="1"/>
              </p:cNvSpPr>
              <p:nvPr/>
            </p:nvSpPr>
            <p:spPr bwMode="auto">
              <a:xfrm rot="16200000" flipV="1">
                <a:off x="2367" y="3061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727" name="Rectangle 492"/>
              <p:cNvSpPr>
                <a:spLocks noChangeArrowheads="1"/>
              </p:cNvSpPr>
              <p:nvPr/>
            </p:nvSpPr>
            <p:spPr bwMode="auto">
              <a:xfrm rot="16200000" flipV="1">
                <a:off x="2575" y="3212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728" name="Rectangle 493"/>
              <p:cNvSpPr>
                <a:spLocks noChangeArrowheads="1"/>
              </p:cNvSpPr>
              <p:nvPr/>
            </p:nvSpPr>
            <p:spPr bwMode="auto">
              <a:xfrm rot="16200000" flipV="1">
                <a:off x="2368" y="3511"/>
                <a:ext cx="90" cy="362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729" name="Rectangle 494"/>
              <p:cNvSpPr>
                <a:spLocks noChangeArrowheads="1"/>
              </p:cNvSpPr>
              <p:nvPr/>
            </p:nvSpPr>
            <p:spPr bwMode="auto">
              <a:xfrm rot="16200000" flipV="1">
                <a:off x="2574" y="3644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8730" name="Group 495"/>
              <p:cNvGrpSpPr>
                <a:grpSpLocks/>
              </p:cNvGrpSpPr>
              <p:nvPr/>
            </p:nvGrpSpPr>
            <p:grpSpPr bwMode="auto">
              <a:xfrm rot="16200000" flipV="1">
                <a:off x="2108" y="3171"/>
                <a:ext cx="544" cy="589"/>
                <a:chOff x="565" y="2902"/>
                <a:chExt cx="544" cy="589"/>
              </a:xfrm>
            </p:grpSpPr>
            <p:grpSp>
              <p:nvGrpSpPr>
                <p:cNvPr id="18731" name="Group 496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1874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4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46" name="Line 4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4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48" name="Line 5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49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50" name="Line 5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51" name="Line 5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52" name="Line 5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53" name="Line 5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54" name="Line 5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55" name="Line 5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32" name="Group 509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18733" name="Freeform 510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34" name="Freeform 511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35" name="Freeform 512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36" name="Freeform 513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37" name="Freeform 514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38" name="Freeform 515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39" name="Freeform 516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4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4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42" name="Oval 519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18743" name="Oval 520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grpSp>
          <p:nvGrpSpPr>
            <p:cNvPr id="18687" name="Group 521"/>
            <p:cNvGrpSpPr>
              <a:grpSpLocks/>
            </p:cNvGrpSpPr>
            <p:nvPr/>
          </p:nvGrpSpPr>
          <p:grpSpPr bwMode="auto">
            <a:xfrm rot="2814723">
              <a:off x="1334" y="3328"/>
              <a:ext cx="274" cy="87"/>
              <a:chOff x="776" y="2903"/>
              <a:chExt cx="274" cy="87"/>
            </a:xfrm>
          </p:grpSpPr>
          <p:sp>
            <p:nvSpPr>
              <p:cNvPr id="18723" name="Rectangle 522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724" name="Rectangle 523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725" name="Oval 524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8688" name="Group 525"/>
            <p:cNvGrpSpPr>
              <a:grpSpLocks/>
            </p:cNvGrpSpPr>
            <p:nvPr/>
          </p:nvGrpSpPr>
          <p:grpSpPr bwMode="auto">
            <a:xfrm>
              <a:off x="1201" y="3331"/>
              <a:ext cx="544" cy="589"/>
              <a:chOff x="2365" y="3429"/>
              <a:chExt cx="544" cy="589"/>
            </a:xfrm>
          </p:grpSpPr>
          <p:sp>
            <p:nvSpPr>
              <p:cNvPr id="18693" name="Rectangle 526"/>
              <p:cNvSpPr>
                <a:spLocks noChangeArrowheads="1"/>
              </p:cNvSpPr>
              <p:nvPr/>
            </p:nvSpPr>
            <p:spPr bwMode="auto">
              <a:xfrm flipH="1">
                <a:off x="2366" y="3514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694" name="Rectangle 527"/>
              <p:cNvSpPr>
                <a:spLocks noChangeArrowheads="1"/>
              </p:cNvSpPr>
              <p:nvPr/>
            </p:nvSpPr>
            <p:spPr bwMode="auto">
              <a:xfrm flipH="1">
                <a:off x="2365" y="3430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695" name="Rectangle 528"/>
              <p:cNvSpPr>
                <a:spLocks noChangeArrowheads="1"/>
              </p:cNvSpPr>
              <p:nvPr/>
            </p:nvSpPr>
            <p:spPr bwMode="auto">
              <a:xfrm flipH="1">
                <a:off x="2818" y="3509"/>
                <a:ext cx="90" cy="362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696" name="Rectangle 529"/>
              <p:cNvSpPr>
                <a:spLocks noChangeArrowheads="1"/>
              </p:cNvSpPr>
              <p:nvPr/>
            </p:nvSpPr>
            <p:spPr bwMode="auto">
              <a:xfrm flipH="1">
                <a:off x="2797" y="3431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8697" name="Group 530"/>
              <p:cNvGrpSpPr>
                <a:grpSpLocks/>
              </p:cNvGrpSpPr>
              <p:nvPr/>
            </p:nvGrpSpPr>
            <p:grpSpPr bwMode="auto">
              <a:xfrm flipH="1">
                <a:off x="2365" y="3429"/>
                <a:ext cx="544" cy="589"/>
                <a:chOff x="565" y="2902"/>
                <a:chExt cx="544" cy="589"/>
              </a:xfrm>
            </p:grpSpPr>
            <p:grpSp>
              <p:nvGrpSpPr>
                <p:cNvPr id="18698" name="Group 531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18711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12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13" name="Line 5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14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15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16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17" name="Line 5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18" name="Line 5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19" name="Line 5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20" name="Line 5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21" name="Line 5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22" name="Line 5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9" name="Group 544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18700" name="Freeform 545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01" name="Freeform 546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02" name="Freeform 547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03" name="Freeform 548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04" name="Freeform 549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05" name="Freeform 550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06" name="Freeform 551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07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08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709" name="Oval 554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18710" name="Oval 555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18689" name="Line 556"/>
            <p:cNvSpPr>
              <a:spLocks noChangeShapeType="1"/>
            </p:cNvSpPr>
            <p:nvPr/>
          </p:nvSpPr>
          <p:spPr bwMode="auto">
            <a:xfrm>
              <a:off x="871" y="3238"/>
              <a:ext cx="1" cy="2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90" name="Text Box 557"/>
            <p:cNvSpPr txBox="1">
              <a:spLocks noChangeArrowheads="1"/>
            </p:cNvSpPr>
            <p:nvPr/>
          </p:nvSpPr>
          <p:spPr bwMode="auto">
            <a:xfrm>
              <a:off x="887" y="3288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18691" name="Text Box 558"/>
            <p:cNvSpPr txBox="1">
              <a:spLocks noChangeArrowheads="1"/>
            </p:cNvSpPr>
            <p:nvPr/>
          </p:nvSpPr>
          <p:spPr bwMode="auto">
            <a:xfrm>
              <a:off x="1405" y="3820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  <p:sp>
          <p:nvSpPr>
            <p:cNvPr id="18692" name="Line 559"/>
            <p:cNvSpPr>
              <a:spLocks noChangeShapeType="1"/>
            </p:cNvSpPr>
            <p:nvPr/>
          </p:nvSpPr>
          <p:spPr bwMode="auto">
            <a:xfrm>
              <a:off x="1303" y="3975"/>
              <a:ext cx="29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18452" name="Rectangle 561"/>
          <p:cNvSpPr>
            <a:spLocks noChangeArrowheads="1"/>
          </p:cNvSpPr>
          <p:nvPr/>
        </p:nvSpPr>
        <p:spPr bwMode="auto">
          <a:xfrm flipH="1">
            <a:off x="3019425" y="5348288"/>
            <a:ext cx="139700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53" name="Rectangle 562"/>
          <p:cNvSpPr>
            <a:spLocks noChangeArrowheads="1"/>
          </p:cNvSpPr>
          <p:nvPr/>
        </p:nvSpPr>
        <p:spPr bwMode="auto">
          <a:xfrm flipH="1">
            <a:off x="3017838" y="5214938"/>
            <a:ext cx="176212" cy="134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54" name="Rectangle 563"/>
          <p:cNvSpPr>
            <a:spLocks noChangeArrowheads="1"/>
          </p:cNvSpPr>
          <p:nvPr/>
        </p:nvSpPr>
        <p:spPr bwMode="auto">
          <a:xfrm flipH="1">
            <a:off x="3736975" y="5340350"/>
            <a:ext cx="142875" cy="57467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55" name="Rectangle 564"/>
          <p:cNvSpPr>
            <a:spLocks noChangeArrowheads="1"/>
          </p:cNvSpPr>
          <p:nvPr/>
        </p:nvSpPr>
        <p:spPr bwMode="auto">
          <a:xfrm flipH="1">
            <a:off x="3703638" y="5216525"/>
            <a:ext cx="174625" cy="136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8456" name="Group 565"/>
          <p:cNvGrpSpPr>
            <a:grpSpLocks/>
          </p:cNvGrpSpPr>
          <p:nvPr/>
        </p:nvGrpSpPr>
        <p:grpSpPr bwMode="auto">
          <a:xfrm flipH="1">
            <a:off x="3017838" y="5213350"/>
            <a:ext cx="863600" cy="935038"/>
            <a:chOff x="565" y="2902"/>
            <a:chExt cx="544" cy="589"/>
          </a:xfrm>
        </p:grpSpPr>
        <p:grpSp>
          <p:nvGrpSpPr>
            <p:cNvPr id="18661" name="Group 566"/>
            <p:cNvGrpSpPr>
              <a:grpSpLocks/>
            </p:cNvGrpSpPr>
            <p:nvPr/>
          </p:nvGrpSpPr>
          <p:grpSpPr bwMode="auto">
            <a:xfrm>
              <a:off x="565" y="2902"/>
              <a:ext cx="544" cy="445"/>
              <a:chOff x="565" y="2902"/>
              <a:chExt cx="544" cy="445"/>
            </a:xfrm>
          </p:grpSpPr>
          <p:sp>
            <p:nvSpPr>
              <p:cNvPr id="18674" name="Line 567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75" name="Line 568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76" name="Line 569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77" name="Line 570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78" name="Line 571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79" name="Line 572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80" name="Line 573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81" name="Line 574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82" name="Line 575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83" name="Line 576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84" name="Line 577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85" name="Line 578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0" cy="4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18662" name="Group 579"/>
            <p:cNvGrpSpPr>
              <a:grpSpLocks/>
            </p:cNvGrpSpPr>
            <p:nvPr/>
          </p:nvGrpSpPr>
          <p:grpSpPr bwMode="auto">
            <a:xfrm>
              <a:off x="717" y="3234"/>
              <a:ext cx="267" cy="257"/>
              <a:chOff x="717" y="3234"/>
              <a:chExt cx="267" cy="257"/>
            </a:xfrm>
          </p:grpSpPr>
          <p:sp>
            <p:nvSpPr>
              <p:cNvPr id="18663" name="Freeform 580"/>
              <p:cNvSpPr>
                <a:spLocks/>
              </p:cNvSpPr>
              <p:nvPr/>
            </p:nvSpPr>
            <p:spPr bwMode="auto">
              <a:xfrm>
                <a:off x="735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64" name="Freeform 581"/>
              <p:cNvSpPr>
                <a:spLocks/>
              </p:cNvSpPr>
              <p:nvPr/>
            </p:nvSpPr>
            <p:spPr bwMode="auto">
              <a:xfrm>
                <a:off x="770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65" name="Freeform 582"/>
              <p:cNvSpPr>
                <a:spLocks/>
              </p:cNvSpPr>
              <p:nvPr/>
            </p:nvSpPr>
            <p:spPr bwMode="auto">
              <a:xfrm>
                <a:off x="80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66" name="Freeform 583"/>
              <p:cNvSpPr>
                <a:spLocks/>
              </p:cNvSpPr>
              <p:nvPr/>
            </p:nvSpPr>
            <p:spPr bwMode="auto">
              <a:xfrm>
                <a:off x="842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67" name="Freeform 584"/>
              <p:cNvSpPr>
                <a:spLocks/>
              </p:cNvSpPr>
              <p:nvPr/>
            </p:nvSpPr>
            <p:spPr bwMode="auto">
              <a:xfrm>
                <a:off x="87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68" name="Freeform 585"/>
              <p:cNvSpPr>
                <a:spLocks/>
              </p:cNvSpPr>
              <p:nvPr/>
            </p:nvSpPr>
            <p:spPr bwMode="auto">
              <a:xfrm>
                <a:off x="911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69" name="Freeform 586"/>
              <p:cNvSpPr>
                <a:spLocks/>
              </p:cNvSpPr>
              <p:nvPr/>
            </p:nvSpPr>
            <p:spPr bwMode="auto">
              <a:xfrm>
                <a:off x="944" y="3234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70" name="Line 587"/>
              <p:cNvSpPr>
                <a:spLocks noChangeShapeType="1"/>
              </p:cNvSpPr>
              <p:nvPr/>
            </p:nvSpPr>
            <p:spPr bwMode="auto">
              <a:xfrm>
                <a:off x="735" y="3347"/>
                <a:ext cx="0" cy="1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71" name="Line 588"/>
              <p:cNvSpPr>
                <a:spLocks noChangeShapeType="1"/>
              </p:cNvSpPr>
              <p:nvPr/>
            </p:nvSpPr>
            <p:spPr bwMode="auto">
              <a:xfrm>
                <a:off x="969" y="3373"/>
                <a:ext cx="0" cy="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18672" name="Oval 589"/>
              <p:cNvSpPr>
                <a:spLocks noChangeArrowheads="1"/>
              </p:cNvSpPr>
              <p:nvPr/>
            </p:nvSpPr>
            <p:spPr bwMode="auto">
              <a:xfrm>
                <a:off x="717" y="3453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673" name="Oval 590"/>
              <p:cNvSpPr>
                <a:spLocks noChangeArrowheads="1"/>
              </p:cNvSpPr>
              <p:nvPr/>
            </p:nvSpPr>
            <p:spPr bwMode="auto">
              <a:xfrm>
                <a:off x="952" y="3456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8457" name="Line 591"/>
          <p:cNvSpPr>
            <a:spLocks noChangeShapeType="1"/>
          </p:cNvSpPr>
          <p:nvPr/>
        </p:nvSpPr>
        <p:spPr bwMode="auto">
          <a:xfrm>
            <a:off x="2486025" y="5091113"/>
            <a:ext cx="1588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8458" name="Text Box 592"/>
          <p:cNvSpPr txBox="1">
            <a:spLocks noChangeArrowheads="1"/>
          </p:cNvSpPr>
          <p:nvPr/>
        </p:nvSpPr>
        <p:spPr bwMode="auto">
          <a:xfrm>
            <a:off x="2511425" y="5170488"/>
            <a:ext cx="166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A</a:t>
            </a:r>
          </a:p>
        </p:txBody>
      </p:sp>
      <p:sp>
        <p:nvSpPr>
          <p:cNvPr id="18459" name="Text Box 593"/>
          <p:cNvSpPr txBox="1">
            <a:spLocks noChangeArrowheads="1"/>
          </p:cNvSpPr>
          <p:nvPr/>
        </p:nvSpPr>
        <p:spPr bwMode="auto">
          <a:xfrm>
            <a:off x="3355975" y="5992813"/>
            <a:ext cx="166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B</a:t>
            </a:r>
          </a:p>
        </p:txBody>
      </p:sp>
      <p:sp>
        <p:nvSpPr>
          <p:cNvPr id="18460" name="Rectangle 594"/>
          <p:cNvSpPr>
            <a:spLocks noChangeArrowheads="1"/>
          </p:cNvSpPr>
          <p:nvPr/>
        </p:nvSpPr>
        <p:spPr bwMode="auto">
          <a:xfrm rot="5400000">
            <a:off x="3051175" y="5357813"/>
            <a:ext cx="139700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61" name="Rectangle 595"/>
          <p:cNvSpPr>
            <a:spLocks noChangeArrowheads="1"/>
          </p:cNvSpPr>
          <p:nvPr/>
        </p:nvSpPr>
        <p:spPr bwMode="auto">
          <a:xfrm rot="5400000">
            <a:off x="3379788" y="5556250"/>
            <a:ext cx="176212" cy="1349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62" name="Rectangle 596"/>
          <p:cNvSpPr>
            <a:spLocks noChangeArrowheads="1"/>
          </p:cNvSpPr>
          <p:nvPr/>
        </p:nvSpPr>
        <p:spPr bwMode="auto">
          <a:xfrm rot="5400000">
            <a:off x="3043238" y="4633913"/>
            <a:ext cx="142875" cy="57467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63" name="Rectangle 597"/>
          <p:cNvSpPr>
            <a:spLocks noChangeArrowheads="1"/>
          </p:cNvSpPr>
          <p:nvPr/>
        </p:nvSpPr>
        <p:spPr bwMode="auto">
          <a:xfrm rot="5400000">
            <a:off x="3370263" y="4870450"/>
            <a:ext cx="174625" cy="136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8464" name="Group 598"/>
          <p:cNvGrpSpPr>
            <a:grpSpLocks/>
          </p:cNvGrpSpPr>
          <p:nvPr/>
        </p:nvGrpSpPr>
        <p:grpSpPr bwMode="auto">
          <a:xfrm rot="8274651" flipH="1">
            <a:off x="3246438" y="5213350"/>
            <a:ext cx="434975" cy="138113"/>
            <a:chOff x="776" y="2903"/>
            <a:chExt cx="274" cy="87"/>
          </a:xfrm>
        </p:grpSpPr>
        <p:sp>
          <p:nvSpPr>
            <p:cNvPr id="18658" name="Rectangle 599"/>
            <p:cNvSpPr>
              <a:spLocks noChangeArrowheads="1"/>
            </p:cNvSpPr>
            <p:nvPr/>
          </p:nvSpPr>
          <p:spPr bwMode="auto">
            <a:xfrm rot="5400000">
              <a:off x="955" y="2893"/>
              <a:ext cx="85" cy="10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659" name="Rectangle 600"/>
            <p:cNvSpPr>
              <a:spLocks noChangeArrowheads="1"/>
            </p:cNvSpPr>
            <p:nvPr/>
          </p:nvSpPr>
          <p:spPr bwMode="auto">
            <a:xfrm rot="5400000">
              <a:off x="785" y="2895"/>
              <a:ext cx="86" cy="10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660" name="Oval 601"/>
            <p:cNvSpPr>
              <a:spLocks noChangeArrowheads="1"/>
            </p:cNvSpPr>
            <p:nvPr/>
          </p:nvSpPr>
          <p:spPr bwMode="auto">
            <a:xfrm rot="5400000">
              <a:off x="869" y="2905"/>
              <a:ext cx="86" cy="8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8465" name="Group 603"/>
          <p:cNvGrpSpPr>
            <a:grpSpLocks/>
          </p:cNvGrpSpPr>
          <p:nvPr/>
        </p:nvGrpSpPr>
        <p:grpSpPr bwMode="auto">
          <a:xfrm rot="5400000">
            <a:off x="2743200" y="4927600"/>
            <a:ext cx="863600" cy="704850"/>
            <a:chOff x="565" y="2902"/>
            <a:chExt cx="544" cy="445"/>
          </a:xfrm>
        </p:grpSpPr>
        <p:sp>
          <p:nvSpPr>
            <p:cNvPr id="18646" name="Line 604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47" name="Line 605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48" name="Line 606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49" name="Line 607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50" name="Line 608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51" name="Line 609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52" name="Line 610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53" name="Line 611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54" name="Line 612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55" name="Line 613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56" name="Line 614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57" name="Line 615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0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8466" name="Group 616"/>
          <p:cNvGrpSpPr>
            <a:grpSpLocks/>
          </p:cNvGrpSpPr>
          <p:nvPr/>
        </p:nvGrpSpPr>
        <p:grpSpPr bwMode="auto">
          <a:xfrm rot="16200000" flipV="1">
            <a:off x="2586037" y="5097463"/>
            <a:ext cx="423863" cy="407988"/>
            <a:chOff x="717" y="3234"/>
            <a:chExt cx="267" cy="257"/>
          </a:xfrm>
        </p:grpSpPr>
        <p:sp>
          <p:nvSpPr>
            <p:cNvPr id="18635" name="Freeform 617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36" name="Freeform 618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37" name="Freeform 619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38" name="Freeform 620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39" name="Freeform 621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40" name="Freeform 622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41" name="Freeform 623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42" name="Line 624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43" name="Line 625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44" name="Oval 626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645" name="Oval 627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8467" name="Line 628"/>
          <p:cNvSpPr>
            <a:spLocks noChangeShapeType="1"/>
          </p:cNvSpPr>
          <p:nvPr/>
        </p:nvSpPr>
        <p:spPr bwMode="auto">
          <a:xfrm>
            <a:off x="3197225" y="6254750"/>
            <a:ext cx="4683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8468" name="Rectangle 630"/>
          <p:cNvSpPr>
            <a:spLocks noChangeArrowheads="1"/>
          </p:cNvSpPr>
          <p:nvPr/>
        </p:nvSpPr>
        <p:spPr bwMode="auto">
          <a:xfrm rot="5400000">
            <a:off x="4635500" y="5357813"/>
            <a:ext cx="139700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69" name="Rectangle 631"/>
          <p:cNvSpPr>
            <a:spLocks noChangeArrowheads="1"/>
          </p:cNvSpPr>
          <p:nvPr/>
        </p:nvSpPr>
        <p:spPr bwMode="auto">
          <a:xfrm rot="5400000">
            <a:off x="4964113" y="5556250"/>
            <a:ext cx="176212" cy="1349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70" name="Rectangle 632"/>
          <p:cNvSpPr>
            <a:spLocks noChangeArrowheads="1"/>
          </p:cNvSpPr>
          <p:nvPr/>
        </p:nvSpPr>
        <p:spPr bwMode="auto">
          <a:xfrm rot="5400000">
            <a:off x="4627563" y="4633913"/>
            <a:ext cx="142875" cy="57467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71" name="Rectangle 633"/>
          <p:cNvSpPr>
            <a:spLocks noChangeArrowheads="1"/>
          </p:cNvSpPr>
          <p:nvPr/>
        </p:nvSpPr>
        <p:spPr bwMode="auto">
          <a:xfrm rot="5400000">
            <a:off x="4954588" y="4870450"/>
            <a:ext cx="174625" cy="136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8472" name="Group 635"/>
          <p:cNvGrpSpPr>
            <a:grpSpLocks/>
          </p:cNvGrpSpPr>
          <p:nvPr/>
        </p:nvGrpSpPr>
        <p:grpSpPr bwMode="auto">
          <a:xfrm rot="5400000">
            <a:off x="4328319" y="4926806"/>
            <a:ext cx="863600" cy="706438"/>
            <a:chOff x="565" y="2902"/>
            <a:chExt cx="544" cy="445"/>
          </a:xfrm>
        </p:grpSpPr>
        <p:sp>
          <p:nvSpPr>
            <p:cNvPr id="18623" name="Line 636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24" name="Line 637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25" name="Line 638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26" name="Line 639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27" name="Line 640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28" name="Line 641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29" name="Line 642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30" name="Line 643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31" name="Line 644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32" name="Line 645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33" name="Line 646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34" name="Line 647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0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8473" name="Group 648"/>
          <p:cNvGrpSpPr>
            <a:grpSpLocks/>
          </p:cNvGrpSpPr>
          <p:nvPr/>
        </p:nvGrpSpPr>
        <p:grpSpPr bwMode="auto">
          <a:xfrm rot="16200000" flipV="1">
            <a:off x="4170362" y="5097463"/>
            <a:ext cx="423863" cy="407988"/>
            <a:chOff x="717" y="3234"/>
            <a:chExt cx="267" cy="257"/>
          </a:xfrm>
        </p:grpSpPr>
        <p:sp>
          <p:nvSpPr>
            <p:cNvPr id="18612" name="Freeform 649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13" name="Freeform 650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14" name="Freeform 651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15" name="Freeform 652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16" name="Freeform 653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17" name="Freeform 654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18" name="Freeform 655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19" name="Line 656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20" name="Line 657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21" name="Oval 658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622" name="Oval 659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8474" name="Rectangle 660"/>
          <p:cNvSpPr>
            <a:spLocks noChangeArrowheads="1"/>
          </p:cNvSpPr>
          <p:nvPr/>
        </p:nvSpPr>
        <p:spPr bwMode="auto">
          <a:xfrm>
            <a:off x="5346700" y="5357813"/>
            <a:ext cx="139700" cy="5651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75" name="Rectangle 661"/>
          <p:cNvSpPr>
            <a:spLocks noChangeArrowheads="1"/>
          </p:cNvSpPr>
          <p:nvPr/>
        </p:nvSpPr>
        <p:spPr bwMode="auto">
          <a:xfrm>
            <a:off x="5311775" y="5224463"/>
            <a:ext cx="176213" cy="134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76" name="Rectangle 662"/>
          <p:cNvSpPr>
            <a:spLocks noChangeArrowheads="1"/>
          </p:cNvSpPr>
          <p:nvPr/>
        </p:nvSpPr>
        <p:spPr bwMode="auto">
          <a:xfrm>
            <a:off x="4625975" y="5349875"/>
            <a:ext cx="142875" cy="574675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77" name="Rectangle 663"/>
          <p:cNvSpPr>
            <a:spLocks noChangeArrowheads="1"/>
          </p:cNvSpPr>
          <p:nvPr/>
        </p:nvSpPr>
        <p:spPr bwMode="auto">
          <a:xfrm>
            <a:off x="4627563" y="5226050"/>
            <a:ext cx="174625" cy="136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78" name="Line 664"/>
          <p:cNvSpPr>
            <a:spLocks noChangeShapeType="1"/>
          </p:cNvSpPr>
          <p:nvPr/>
        </p:nvSpPr>
        <p:spPr bwMode="auto">
          <a:xfrm>
            <a:off x="4837113" y="6264275"/>
            <a:ext cx="4683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18479" name="Group 665"/>
          <p:cNvGrpSpPr>
            <a:grpSpLocks/>
          </p:cNvGrpSpPr>
          <p:nvPr/>
        </p:nvGrpSpPr>
        <p:grpSpPr bwMode="auto">
          <a:xfrm rot="2542479" flipH="1">
            <a:off x="4841875" y="5218113"/>
            <a:ext cx="434975" cy="138112"/>
            <a:chOff x="776" y="2903"/>
            <a:chExt cx="274" cy="87"/>
          </a:xfrm>
        </p:grpSpPr>
        <p:sp>
          <p:nvSpPr>
            <p:cNvPr id="18609" name="Rectangle 666"/>
            <p:cNvSpPr>
              <a:spLocks noChangeArrowheads="1"/>
            </p:cNvSpPr>
            <p:nvPr/>
          </p:nvSpPr>
          <p:spPr bwMode="auto">
            <a:xfrm rot="5400000">
              <a:off x="955" y="2893"/>
              <a:ext cx="85" cy="10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610" name="Rectangle 667"/>
            <p:cNvSpPr>
              <a:spLocks noChangeArrowheads="1"/>
            </p:cNvSpPr>
            <p:nvPr/>
          </p:nvSpPr>
          <p:spPr bwMode="auto">
            <a:xfrm rot="5400000">
              <a:off x="785" y="2895"/>
              <a:ext cx="86" cy="10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611" name="Oval 668"/>
            <p:cNvSpPr>
              <a:spLocks noChangeArrowheads="1"/>
            </p:cNvSpPr>
            <p:nvPr/>
          </p:nvSpPr>
          <p:spPr bwMode="auto">
            <a:xfrm rot="5400000">
              <a:off x="869" y="2905"/>
              <a:ext cx="86" cy="84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8480" name="Text Box 669"/>
          <p:cNvSpPr txBox="1">
            <a:spLocks noChangeArrowheads="1"/>
          </p:cNvSpPr>
          <p:nvPr/>
        </p:nvSpPr>
        <p:spPr bwMode="auto">
          <a:xfrm>
            <a:off x="4110038" y="5172075"/>
            <a:ext cx="166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A</a:t>
            </a:r>
          </a:p>
        </p:txBody>
      </p:sp>
      <p:sp>
        <p:nvSpPr>
          <p:cNvPr id="18481" name="Text Box 670"/>
          <p:cNvSpPr txBox="1">
            <a:spLocks noChangeArrowheads="1"/>
          </p:cNvSpPr>
          <p:nvPr/>
        </p:nvSpPr>
        <p:spPr bwMode="auto">
          <a:xfrm>
            <a:off x="4989513" y="6035675"/>
            <a:ext cx="166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B</a:t>
            </a:r>
          </a:p>
        </p:txBody>
      </p:sp>
      <p:grpSp>
        <p:nvGrpSpPr>
          <p:cNvPr id="18482" name="Group 672"/>
          <p:cNvGrpSpPr>
            <a:grpSpLocks/>
          </p:cNvGrpSpPr>
          <p:nvPr/>
        </p:nvGrpSpPr>
        <p:grpSpPr bwMode="auto">
          <a:xfrm>
            <a:off x="4624388" y="5222875"/>
            <a:ext cx="863600" cy="706438"/>
            <a:chOff x="565" y="2902"/>
            <a:chExt cx="544" cy="445"/>
          </a:xfrm>
        </p:grpSpPr>
        <p:sp>
          <p:nvSpPr>
            <p:cNvPr id="18597" name="Line 673"/>
            <p:cNvSpPr>
              <a:spLocks noChangeShapeType="1"/>
            </p:cNvSpPr>
            <p:nvPr/>
          </p:nvSpPr>
          <p:spPr bwMode="auto">
            <a:xfrm>
              <a:off x="678" y="290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98" name="Line 674"/>
            <p:cNvSpPr>
              <a:spLocks noChangeShapeType="1"/>
            </p:cNvSpPr>
            <p:nvPr/>
          </p:nvSpPr>
          <p:spPr bwMode="auto">
            <a:xfrm>
              <a:off x="656" y="2990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99" name="Line 675"/>
            <p:cNvSpPr>
              <a:spLocks noChangeShapeType="1"/>
            </p:cNvSpPr>
            <p:nvPr/>
          </p:nvSpPr>
          <p:spPr bwMode="auto">
            <a:xfrm flipH="1" flipV="1">
              <a:off x="568" y="2904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00" name="Line 676"/>
            <p:cNvSpPr>
              <a:spLocks noChangeShapeType="1"/>
            </p:cNvSpPr>
            <p:nvPr/>
          </p:nvSpPr>
          <p:spPr bwMode="auto">
            <a:xfrm>
              <a:off x="656" y="2992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01" name="Line 677"/>
            <p:cNvSpPr>
              <a:spLocks noChangeShapeType="1"/>
            </p:cNvSpPr>
            <p:nvPr/>
          </p:nvSpPr>
          <p:spPr bwMode="auto">
            <a:xfrm flipV="1">
              <a:off x="565" y="2904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02" name="Line 678"/>
            <p:cNvSpPr>
              <a:spLocks noChangeShapeType="1"/>
            </p:cNvSpPr>
            <p:nvPr/>
          </p:nvSpPr>
          <p:spPr bwMode="auto">
            <a:xfrm>
              <a:off x="657" y="327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03" name="Line 679"/>
            <p:cNvSpPr>
              <a:spLocks noChangeShapeType="1"/>
            </p:cNvSpPr>
            <p:nvPr/>
          </p:nvSpPr>
          <p:spPr bwMode="auto">
            <a:xfrm flipV="1">
              <a:off x="569" y="3345"/>
              <a:ext cx="5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04" name="Line 680"/>
            <p:cNvSpPr>
              <a:spLocks noChangeShapeType="1"/>
            </p:cNvSpPr>
            <p:nvPr/>
          </p:nvSpPr>
          <p:spPr bwMode="auto">
            <a:xfrm flipH="1">
              <a:off x="997" y="2904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05" name="Line 681"/>
            <p:cNvSpPr>
              <a:spLocks noChangeShapeType="1"/>
            </p:cNvSpPr>
            <p:nvPr/>
          </p:nvSpPr>
          <p:spPr bwMode="auto">
            <a:xfrm flipH="1">
              <a:off x="997" y="2988"/>
              <a:ext cx="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06" name="Line 682"/>
            <p:cNvSpPr>
              <a:spLocks noChangeShapeType="1"/>
            </p:cNvSpPr>
            <p:nvPr/>
          </p:nvSpPr>
          <p:spPr bwMode="auto">
            <a:xfrm flipV="1">
              <a:off x="999" y="2902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07" name="Line 683"/>
            <p:cNvSpPr>
              <a:spLocks noChangeShapeType="1"/>
            </p:cNvSpPr>
            <p:nvPr/>
          </p:nvSpPr>
          <p:spPr bwMode="auto">
            <a:xfrm flipH="1">
              <a:off x="1019" y="2990"/>
              <a:ext cx="0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608" name="Line 684"/>
            <p:cNvSpPr>
              <a:spLocks noChangeShapeType="1"/>
            </p:cNvSpPr>
            <p:nvPr/>
          </p:nvSpPr>
          <p:spPr bwMode="auto">
            <a:xfrm flipH="1" flipV="1">
              <a:off x="1109" y="2902"/>
              <a:ext cx="0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8483" name="Group 685"/>
          <p:cNvGrpSpPr>
            <a:grpSpLocks/>
          </p:cNvGrpSpPr>
          <p:nvPr/>
        </p:nvGrpSpPr>
        <p:grpSpPr bwMode="auto">
          <a:xfrm flipH="1">
            <a:off x="4865688" y="5749925"/>
            <a:ext cx="423862" cy="407988"/>
            <a:chOff x="717" y="3234"/>
            <a:chExt cx="267" cy="257"/>
          </a:xfrm>
        </p:grpSpPr>
        <p:sp>
          <p:nvSpPr>
            <p:cNvPr id="18586" name="Freeform 686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87" name="Freeform 687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88" name="Freeform 688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89" name="Freeform 689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90" name="Freeform 690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91" name="Freeform 691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92" name="Freeform 692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93" name="Line 693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94" name="Line 694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95" name="Oval 695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596" name="Oval 696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8484" name="Line 697"/>
          <p:cNvSpPr>
            <a:spLocks noChangeShapeType="1"/>
          </p:cNvSpPr>
          <p:nvPr/>
        </p:nvSpPr>
        <p:spPr bwMode="auto">
          <a:xfrm flipV="1">
            <a:off x="4084638" y="5106988"/>
            <a:ext cx="7937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grpSp>
        <p:nvGrpSpPr>
          <p:cNvPr id="18485" name="Group 698"/>
          <p:cNvGrpSpPr>
            <a:grpSpLocks/>
          </p:cNvGrpSpPr>
          <p:nvPr/>
        </p:nvGrpSpPr>
        <p:grpSpPr bwMode="auto">
          <a:xfrm>
            <a:off x="7480300" y="4791075"/>
            <a:ext cx="1387475" cy="1398588"/>
            <a:chOff x="871" y="3096"/>
            <a:chExt cx="874" cy="881"/>
          </a:xfrm>
        </p:grpSpPr>
        <p:grpSp>
          <p:nvGrpSpPr>
            <p:cNvPr id="18516" name="Group 699"/>
            <p:cNvGrpSpPr>
              <a:grpSpLocks/>
            </p:cNvGrpSpPr>
            <p:nvPr/>
          </p:nvGrpSpPr>
          <p:grpSpPr bwMode="auto">
            <a:xfrm>
              <a:off x="921" y="3096"/>
              <a:ext cx="594" cy="544"/>
              <a:chOff x="2085" y="3194"/>
              <a:chExt cx="594" cy="544"/>
            </a:xfrm>
          </p:grpSpPr>
          <p:sp>
            <p:nvSpPr>
              <p:cNvPr id="18556" name="Rectangle 700"/>
              <p:cNvSpPr>
                <a:spLocks noChangeArrowheads="1"/>
              </p:cNvSpPr>
              <p:nvPr/>
            </p:nvSpPr>
            <p:spPr bwMode="auto">
              <a:xfrm rot="16200000" flipV="1">
                <a:off x="2373" y="3067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557" name="Rectangle 701"/>
              <p:cNvSpPr>
                <a:spLocks noChangeArrowheads="1"/>
              </p:cNvSpPr>
              <p:nvPr/>
            </p:nvSpPr>
            <p:spPr bwMode="auto">
              <a:xfrm rot="16200000" flipV="1">
                <a:off x="2581" y="3212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558" name="Rectangle 702"/>
              <p:cNvSpPr>
                <a:spLocks noChangeArrowheads="1"/>
              </p:cNvSpPr>
              <p:nvPr/>
            </p:nvSpPr>
            <p:spPr bwMode="auto">
              <a:xfrm rot="16200000" flipV="1">
                <a:off x="2368" y="3511"/>
                <a:ext cx="90" cy="362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559" name="Rectangle 703"/>
              <p:cNvSpPr>
                <a:spLocks noChangeArrowheads="1"/>
              </p:cNvSpPr>
              <p:nvPr/>
            </p:nvSpPr>
            <p:spPr bwMode="auto">
              <a:xfrm rot="16200000" flipV="1">
                <a:off x="2574" y="3638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8560" name="Group 704"/>
              <p:cNvGrpSpPr>
                <a:grpSpLocks/>
              </p:cNvGrpSpPr>
              <p:nvPr/>
            </p:nvGrpSpPr>
            <p:grpSpPr bwMode="auto">
              <a:xfrm rot="16200000" flipV="1">
                <a:off x="2108" y="3171"/>
                <a:ext cx="544" cy="589"/>
                <a:chOff x="565" y="2902"/>
                <a:chExt cx="544" cy="589"/>
              </a:xfrm>
            </p:grpSpPr>
            <p:grpSp>
              <p:nvGrpSpPr>
                <p:cNvPr id="18561" name="Group 705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18574" name="Line 706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75" name="Line 707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76" name="Line 7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77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78" name="Line 7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79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80" name="Line 7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81" name="Line 7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82" name="Line 7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83" name="Line 7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84" name="Line 7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85" name="Line 7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" name="Group 718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18563" name="Freeform 719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64" name="Freeform 720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65" name="Freeform 721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66" name="Freeform 722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67" name="Freeform 723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68" name="Freeform 724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69" name="Freeform 725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70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71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72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18573" name="Oval 729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grpSp>
          <p:nvGrpSpPr>
            <p:cNvPr id="18517" name="Group 730"/>
            <p:cNvGrpSpPr>
              <a:grpSpLocks/>
            </p:cNvGrpSpPr>
            <p:nvPr/>
          </p:nvGrpSpPr>
          <p:grpSpPr bwMode="auto">
            <a:xfrm rot="2814723">
              <a:off x="1334" y="3328"/>
              <a:ext cx="274" cy="87"/>
              <a:chOff x="776" y="2903"/>
              <a:chExt cx="274" cy="87"/>
            </a:xfrm>
          </p:grpSpPr>
          <p:sp>
            <p:nvSpPr>
              <p:cNvPr id="18553" name="Rectangle 731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554" name="Rectangle 732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555" name="Oval 733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8518" name="Group 734"/>
            <p:cNvGrpSpPr>
              <a:grpSpLocks/>
            </p:cNvGrpSpPr>
            <p:nvPr/>
          </p:nvGrpSpPr>
          <p:grpSpPr bwMode="auto">
            <a:xfrm>
              <a:off x="1201" y="3331"/>
              <a:ext cx="544" cy="589"/>
              <a:chOff x="2365" y="3429"/>
              <a:chExt cx="544" cy="589"/>
            </a:xfrm>
          </p:grpSpPr>
          <p:sp>
            <p:nvSpPr>
              <p:cNvPr id="18523" name="Rectangle 735"/>
              <p:cNvSpPr>
                <a:spLocks noChangeArrowheads="1"/>
              </p:cNvSpPr>
              <p:nvPr/>
            </p:nvSpPr>
            <p:spPr bwMode="auto">
              <a:xfrm flipH="1">
                <a:off x="2366" y="3514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524" name="Rectangle 736"/>
              <p:cNvSpPr>
                <a:spLocks noChangeArrowheads="1"/>
              </p:cNvSpPr>
              <p:nvPr/>
            </p:nvSpPr>
            <p:spPr bwMode="auto">
              <a:xfrm flipH="1">
                <a:off x="2365" y="3430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525" name="Rectangle 737"/>
              <p:cNvSpPr>
                <a:spLocks noChangeArrowheads="1"/>
              </p:cNvSpPr>
              <p:nvPr/>
            </p:nvSpPr>
            <p:spPr bwMode="auto">
              <a:xfrm flipH="1">
                <a:off x="2818" y="3509"/>
                <a:ext cx="90" cy="362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526" name="Rectangle 738"/>
              <p:cNvSpPr>
                <a:spLocks noChangeArrowheads="1"/>
              </p:cNvSpPr>
              <p:nvPr/>
            </p:nvSpPr>
            <p:spPr bwMode="auto">
              <a:xfrm flipH="1">
                <a:off x="2797" y="3431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8527" name="Group 739"/>
              <p:cNvGrpSpPr>
                <a:grpSpLocks/>
              </p:cNvGrpSpPr>
              <p:nvPr/>
            </p:nvGrpSpPr>
            <p:grpSpPr bwMode="auto">
              <a:xfrm flipH="1">
                <a:off x="2365" y="3429"/>
                <a:ext cx="544" cy="589"/>
                <a:chOff x="565" y="2902"/>
                <a:chExt cx="544" cy="589"/>
              </a:xfrm>
            </p:grpSpPr>
            <p:grpSp>
              <p:nvGrpSpPr>
                <p:cNvPr id="18528" name="Group 740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18541" name="Line 741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42" name="Line 742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43" name="Line 7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44" name="Line 744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45" name="Line 7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46" name="Line 746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47" name="Line 7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48" name="Line 7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49" name="Line 7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50" name="Line 7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51" name="Line 7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52" name="Line 7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29" name="Group 753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18530" name="Freeform 754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31" name="Freeform 755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32" name="Freeform 756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33" name="Freeform 757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34" name="Freeform 758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35" name="Freeform 759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36" name="Freeform 760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37" name="Line 761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38" name="Line 762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18539" name="Oval 763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18540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18519" name="Line 765"/>
            <p:cNvSpPr>
              <a:spLocks noChangeShapeType="1"/>
            </p:cNvSpPr>
            <p:nvPr/>
          </p:nvSpPr>
          <p:spPr bwMode="auto">
            <a:xfrm>
              <a:off x="871" y="3238"/>
              <a:ext cx="1" cy="2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20" name="Text Box 766"/>
            <p:cNvSpPr txBox="1">
              <a:spLocks noChangeArrowheads="1"/>
            </p:cNvSpPr>
            <p:nvPr/>
          </p:nvSpPr>
          <p:spPr bwMode="auto">
            <a:xfrm>
              <a:off x="887" y="3288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18521" name="Text Box 767"/>
            <p:cNvSpPr txBox="1">
              <a:spLocks noChangeArrowheads="1"/>
            </p:cNvSpPr>
            <p:nvPr/>
          </p:nvSpPr>
          <p:spPr bwMode="auto">
            <a:xfrm>
              <a:off x="1405" y="3820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  <p:sp>
          <p:nvSpPr>
            <p:cNvPr id="18522" name="Line 768"/>
            <p:cNvSpPr>
              <a:spLocks noChangeShapeType="1"/>
            </p:cNvSpPr>
            <p:nvPr/>
          </p:nvSpPr>
          <p:spPr bwMode="auto">
            <a:xfrm>
              <a:off x="1303" y="3975"/>
              <a:ext cx="29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8486" name="Group 775"/>
          <p:cNvGrpSpPr>
            <a:grpSpLocks/>
          </p:cNvGrpSpPr>
          <p:nvPr/>
        </p:nvGrpSpPr>
        <p:grpSpPr bwMode="auto">
          <a:xfrm>
            <a:off x="887413" y="3100387"/>
            <a:ext cx="7751762" cy="1167829"/>
            <a:chOff x="320" y="1326"/>
            <a:chExt cx="4883" cy="992"/>
          </a:xfrm>
        </p:grpSpPr>
        <p:sp>
          <p:nvSpPr>
            <p:cNvPr id="18501" name="Line 7"/>
            <p:cNvSpPr>
              <a:spLocks noChangeShapeType="1"/>
            </p:cNvSpPr>
            <p:nvPr/>
          </p:nvSpPr>
          <p:spPr bwMode="auto">
            <a:xfrm>
              <a:off x="2277" y="2260"/>
              <a:ext cx="1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02" name="Line 9"/>
            <p:cNvSpPr>
              <a:spLocks noChangeShapeType="1"/>
            </p:cNvSpPr>
            <p:nvPr/>
          </p:nvSpPr>
          <p:spPr bwMode="auto">
            <a:xfrm>
              <a:off x="4233" y="1898"/>
              <a:ext cx="9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03" name="Line 11"/>
            <p:cNvSpPr>
              <a:spLocks noChangeShapeType="1"/>
            </p:cNvSpPr>
            <p:nvPr/>
          </p:nvSpPr>
          <p:spPr bwMode="auto">
            <a:xfrm>
              <a:off x="353" y="1900"/>
              <a:ext cx="19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04" name="Line 12"/>
            <p:cNvSpPr>
              <a:spLocks noChangeShapeType="1"/>
            </p:cNvSpPr>
            <p:nvPr/>
          </p:nvSpPr>
          <p:spPr bwMode="auto">
            <a:xfrm>
              <a:off x="341" y="2082"/>
              <a:ext cx="4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05" name="Line 14"/>
            <p:cNvSpPr>
              <a:spLocks noChangeShapeType="1"/>
            </p:cNvSpPr>
            <p:nvPr/>
          </p:nvSpPr>
          <p:spPr bwMode="auto">
            <a:xfrm flipV="1">
              <a:off x="1311" y="1329"/>
              <a:ext cx="0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06" name="Line 18"/>
            <p:cNvSpPr>
              <a:spLocks noChangeShapeType="1"/>
            </p:cNvSpPr>
            <p:nvPr/>
          </p:nvSpPr>
          <p:spPr bwMode="auto">
            <a:xfrm>
              <a:off x="1314" y="1690"/>
              <a:ext cx="1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07" name="Line 20"/>
            <p:cNvSpPr>
              <a:spLocks noChangeShapeType="1"/>
            </p:cNvSpPr>
            <p:nvPr/>
          </p:nvSpPr>
          <p:spPr bwMode="auto">
            <a:xfrm>
              <a:off x="342" y="1336"/>
              <a:ext cx="9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08" name="Line 22"/>
            <p:cNvSpPr>
              <a:spLocks noChangeShapeType="1"/>
            </p:cNvSpPr>
            <p:nvPr/>
          </p:nvSpPr>
          <p:spPr bwMode="auto">
            <a:xfrm flipV="1">
              <a:off x="335" y="1511"/>
              <a:ext cx="486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09" name="Text Box 23"/>
            <p:cNvSpPr txBox="1">
              <a:spLocks noChangeArrowheads="1"/>
            </p:cNvSpPr>
            <p:nvPr/>
          </p:nvSpPr>
          <p:spPr bwMode="auto">
            <a:xfrm>
              <a:off x="320" y="1484"/>
              <a:ext cx="39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400" dirty="0">
                  <a:latin typeface="+mn-lt"/>
                </a:rPr>
                <a:t>Coil A</a:t>
              </a:r>
            </a:p>
          </p:txBody>
        </p:sp>
        <p:sp>
          <p:nvSpPr>
            <p:cNvPr id="18510" name="Text Box 24"/>
            <p:cNvSpPr txBox="1">
              <a:spLocks noChangeArrowheads="1"/>
            </p:cNvSpPr>
            <p:nvPr/>
          </p:nvSpPr>
          <p:spPr bwMode="auto">
            <a:xfrm>
              <a:off x="324" y="2057"/>
              <a:ext cx="38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400" dirty="0">
                  <a:latin typeface="+mn-lt"/>
                </a:rPr>
                <a:t>Coil B</a:t>
              </a:r>
            </a:p>
          </p:txBody>
        </p:sp>
        <p:sp>
          <p:nvSpPr>
            <p:cNvPr id="18511" name="Line 770"/>
            <p:cNvSpPr>
              <a:spLocks noChangeShapeType="1"/>
            </p:cNvSpPr>
            <p:nvPr/>
          </p:nvSpPr>
          <p:spPr bwMode="auto">
            <a:xfrm>
              <a:off x="2277" y="1896"/>
              <a:ext cx="0" cy="3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12" name="Line 771"/>
            <p:cNvSpPr>
              <a:spLocks noChangeShapeType="1"/>
            </p:cNvSpPr>
            <p:nvPr/>
          </p:nvSpPr>
          <p:spPr bwMode="auto">
            <a:xfrm>
              <a:off x="1311" y="1329"/>
              <a:ext cx="0" cy="3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13" name="Line 772"/>
            <p:cNvSpPr>
              <a:spLocks noChangeShapeType="1"/>
            </p:cNvSpPr>
            <p:nvPr/>
          </p:nvSpPr>
          <p:spPr bwMode="auto">
            <a:xfrm>
              <a:off x="3255" y="1326"/>
              <a:ext cx="0" cy="3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14" name="Line 773"/>
            <p:cNvSpPr>
              <a:spLocks noChangeShapeType="1"/>
            </p:cNvSpPr>
            <p:nvPr/>
          </p:nvSpPr>
          <p:spPr bwMode="auto">
            <a:xfrm>
              <a:off x="4233" y="1896"/>
              <a:ext cx="0" cy="3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8515" name="Line 774"/>
            <p:cNvSpPr>
              <a:spLocks noChangeShapeType="1"/>
            </p:cNvSpPr>
            <p:nvPr/>
          </p:nvSpPr>
          <p:spPr bwMode="auto">
            <a:xfrm>
              <a:off x="3255" y="1330"/>
              <a:ext cx="1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18487" name="Arc 413"/>
          <p:cNvSpPr>
            <a:spLocks/>
          </p:cNvSpPr>
          <p:nvPr/>
        </p:nvSpPr>
        <p:spPr bwMode="auto">
          <a:xfrm rot="8148673" flipV="1">
            <a:off x="3233738" y="5148263"/>
            <a:ext cx="130175" cy="12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18488" name="Arc 413"/>
          <p:cNvSpPr>
            <a:spLocks/>
          </p:cNvSpPr>
          <p:nvPr/>
        </p:nvSpPr>
        <p:spPr bwMode="auto">
          <a:xfrm rot="18900000" flipV="1">
            <a:off x="3562350" y="5294313"/>
            <a:ext cx="130175" cy="12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18489" name="Arc 413"/>
          <p:cNvSpPr>
            <a:spLocks/>
          </p:cNvSpPr>
          <p:nvPr/>
        </p:nvSpPr>
        <p:spPr bwMode="auto">
          <a:xfrm rot="2700000" flipV="1">
            <a:off x="4937125" y="5370513"/>
            <a:ext cx="130175" cy="12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18490" name="Arc 413"/>
          <p:cNvSpPr>
            <a:spLocks/>
          </p:cNvSpPr>
          <p:nvPr/>
        </p:nvSpPr>
        <p:spPr bwMode="auto">
          <a:xfrm rot="13500000" flipV="1">
            <a:off x="5051425" y="5065713"/>
            <a:ext cx="130175" cy="12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18491" name="Arc 413"/>
          <p:cNvSpPr>
            <a:spLocks/>
          </p:cNvSpPr>
          <p:nvPr/>
        </p:nvSpPr>
        <p:spPr bwMode="auto">
          <a:xfrm rot="18900000" flipV="1">
            <a:off x="6834187" y="5246688"/>
            <a:ext cx="130175" cy="12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18492" name="Arc 413"/>
          <p:cNvSpPr>
            <a:spLocks/>
          </p:cNvSpPr>
          <p:nvPr/>
        </p:nvSpPr>
        <p:spPr bwMode="auto">
          <a:xfrm rot="8100000" flipV="1">
            <a:off x="6527800" y="5133976"/>
            <a:ext cx="130175" cy="12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18493" name="Arc 413"/>
          <p:cNvSpPr>
            <a:spLocks/>
          </p:cNvSpPr>
          <p:nvPr/>
        </p:nvSpPr>
        <p:spPr bwMode="auto">
          <a:xfrm rot="2700000" flipV="1">
            <a:off x="8291513" y="5313363"/>
            <a:ext cx="130175" cy="12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18494" name="Arc 413"/>
          <p:cNvSpPr>
            <a:spLocks/>
          </p:cNvSpPr>
          <p:nvPr/>
        </p:nvSpPr>
        <p:spPr bwMode="auto">
          <a:xfrm rot="13500000" flipV="1">
            <a:off x="8423275" y="5003800"/>
            <a:ext cx="130175" cy="12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45720" rIns="45720" anchor="ctr"/>
          <a:lstStyle/>
          <a:p>
            <a:r>
              <a:rPr lang="en-US" sz="1600">
                <a:solidFill>
                  <a:schemeClr val="bg1"/>
                </a:solidFill>
                <a:latin typeface="Arial Narrow" pitchFamily="34" charset="0"/>
              </a:rPr>
              <a:t>                           </a:t>
            </a:r>
          </a:p>
        </p:txBody>
      </p:sp>
      <p:sp>
        <p:nvSpPr>
          <p:cNvPr id="18495" name="Line 7"/>
          <p:cNvSpPr>
            <a:spLocks noChangeShapeType="1"/>
          </p:cNvSpPr>
          <p:nvPr/>
        </p:nvSpPr>
        <p:spPr bwMode="auto">
          <a:xfrm>
            <a:off x="6515100" y="2119313"/>
            <a:ext cx="447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8496" name="Line 9"/>
          <p:cNvSpPr>
            <a:spLocks noChangeShapeType="1"/>
          </p:cNvSpPr>
          <p:nvPr/>
        </p:nvSpPr>
        <p:spPr bwMode="auto">
          <a:xfrm>
            <a:off x="6945313" y="1706563"/>
            <a:ext cx="571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8497" name="Line 12"/>
          <p:cNvSpPr>
            <a:spLocks noChangeShapeType="1"/>
          </p:cNvSpPr>
          <p:nvPr/>
        </p:nvSpPr>
        <p:spPr bwMode="auto">
          <a:xfrm>
            <a:off x="6515100" y="190341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374" name="TextBox 373"/>
          <p:cNvSpPr txBox="1"/>
          <p:nvPr/>
        </p:nvSpPr>
        <p:spPr>
          <a:xfrm>
            <a:off x="5434013" y="1630471"/>
            <a:ext cx="1019175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Positive current: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Negative current:</a:t>
            </a:r>
          </a:p>
        </p:txBody>
      </p:sp>
      <p:sp>
        <p:nvSpPr>
          <p:cNvPr id="18499" name="Line 6"/>
          <p:cNvSpPr>
            <a:spLocks noChangeShapeType="1"/>
          </p:cNvSpPr>
          <p:nvPr/>
        </p:nvSpPr>
        <p:spPr bwMode="auto">
          <a:xfrm flipV="1">
            <a:off x="6950075" y="1905000"/>
            <a:ext cx="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8500" name="Line 6"/>
          <p:cNvSpPr>
            <a:spLocks noChangeShapeType="1"/>
          </p:cNvSpPr>
          <p:nvPr/>
        </p:nvSpPr>
        <p:spPr bwMode="auto">
          <a:xfrm flipV="1">
            <a:off x="6950075" y="1708150"/>
            <a:ext cx="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Full Stepping</a:t>
            </a:r>
            <a:endParaRPr lang="en-US" sz="3500" dirty="0"/>
          </a:p>
        </p:txBody>
      </p:sp>
      <p:grpSp>
        <p:nvGrpSpPr>
          <p:cNvPr id="4" name="Group 130"/>
          <p:cNvGrpSpPr>
            <a:grpSpLocks/>
          </p:cNvGrpSpPr>
          <p:nvPr/>
        </p:nvGrpSpPr>
        <p:grpSpPr bwMode="auto">
          <a:xfrm rot="5400000">
            <a:off x="3022601" y="2627312"/>
            <a:ext cx="1663700" cy="1095375"/>
            <a:chOff x="3433763" y="3050381"/>
            <a:chExt cx="1664493" cy="1095375"/>
          </a:xfrm>
        </p:grpSpPr>
        <p:grpSp>
          <p:nvGrpSpPr>
            <p:cNvPr id="19517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19521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22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9518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19519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20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1" name="Group 144"/>
          <p:cNvGrpSpPr>
            <a:grpSpLocks/>
          </p:cNvGrpSpPr>
          <p:nvPr/>
        </p:nvGrpSpPr>
        <p:grpSpPr bwMode="auto">
          <a:xfrm rot="16200000" flipV="1">
            <a:off x="3024982" y="2624931"/>
            <a:ext cx="1665288" cy="1095375"/>
            <a:chOff x="3433763" y="3050381"/>
            <a:chExt cx="1664493" cy="1095375"/>
          </a:xfrm>
        </p:grpSpPr>
        <p:grpSp>
          <p:nvGrpSpPr>
            <p:cNvPr id="19511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19515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16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9512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19513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14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9460" name="Freeform 94"/>
          <p:cNvSpPr>
            <a:spLocks/>
          </p:cNvSpPr>
          <p:nvPr/>
        </p:nvSpPr>
        <p:spPr bwMode="auto">
          <a:xfrm rot="5400000">
            <a:off x="2911475" y="2506663"/>
            <a:ext cx="1671638" cy="1319212"/>
          </a:xfrm>
          <a:custGeom>
            <a:avLst/>
            <a:gdLst>
              <a:gd name="T0" fmla="*/ 1669283 w 1671637"/>
              <a:gd name="T1" fmla="*/ 0 h 1319212"/>
              <a:gd name="T2" fmla="*/ 1326383 w 1671637"/>
              <a:gd name="T3" fmla="*/ 2381 h 1319212"/>
              <a:gd name="T4" fmla="*/ 1326383 w 1671637"/>
              <a:gd name="T5" fmla="*/ 254793 h 1319212"/>
              <a:gd name="T6" fmla="*/ 1393058 w 1671637"/>
              <a:gd name="T7" fmla="*/ 254793 h 1319212"/>
              <a:gd name="T8" fmla="*/ 1395439 w 1671637"/>
              <a:gd name="T9" fmla="*/ 1097757 h 1319212"/>
              <a:gd name="T10" fmla="*/ 278606 w 1671637"/>
              <a:gd name="T11" fmla="*/ 1102519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3 h 1319212"/>
              <a:gd name="T22" fmla="*/ 1671664 w 1671637"/>
              <a:gd name="T23" fmla="*/ 1312069 h 1319212"/>
              <a:gd name="T24" fmla="*/ 1669283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9461" name="Rectangle 151"/>
          <p:cNvSpPr>
            <a:spLocks noChangeArrowheads="1"/>
          </p:cNvSpPr>
          <p:nvPr/>
        </p:nvSpPr>
        <p:spPr bwMode="auto">
          <a:xfrm>
            <a:off x="3433763" y="3605213"/>
            <a:ext cx="28575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endParaRPr lang="en-US" sz="16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37"/>
          <p:cNvGrpSpPr>
            <a:grpSpLocks/>
          </p:cNvGrpSpPr>
          <p:nvPr/>
        </p:nvGrpSpPr>
        <p:grpSpPr bwMode="auto">
          <a:xfrm flipH="1">
            <a:off x="3443288" y="3049588"/>
            <a:ext cx="1663700" cy="1095375"/>
            <a:chOff x="3433763" y="3050381"/>
            <a:chExt cx="1664493" cy="1095375"/>
          </a:xfrm>
        </p:grpSpPr>
        <p:grpSp>
          <p:nvGrpSpPr>
            <p:cNvPr id="19505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19509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10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9506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19507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08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7" name="Group 49"/>
          <p:cNvGrpSpPr>
            <a:grpSpLocks/>
          </p:cNvGrpSpPr>
          <p:nvPr/>
        </p:nvGrpSpPr>
        <p:grpSpPr bwMode="auto">
          <a:xfrm rot="-8100000">
            <a:off x="3855244" y="3037681"/>
            <a:ext cx="835025" cy="258763"/>
            <a:chOff x="3854431" y="3037564"/>
            <a:chExt cx="836365" cy="258763"/>
          </a:xfrm>
        </p:grpSpPr>
        <p:sp>
          <p:nvSpPr>
            <p:cNvPr id="19502" name="Rectangle 32"/>
            <p:cNvSpPr>
              <a:spLocks noChangeArrowheads="1"/>
            </p:cNvSpPr>
            <p:nvPr/>
          </p:nvSpPr>
          <p:spPr bwMode="auto">
            <a:xfrm rot="16200000" flipH="1">
              <a:off x="3898829" y="3003602"/>
              <a:ext cx="233467" cy="322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503" name="Rectangle 33"/>
            <p:cNvSpPr>
              <a:spLocks noChangeArrowheads="1"/>
            </p:cNvSpPr>
            <p:nvPr/>
          </p:nvSpPr>
          <p:spPr bwMode="auto">
            <a:xfrm rot="16200000" flipH="1">
              <a:off x="4412984" y="3005934"/>
              <a:ext cx="238123" cy="31750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504" name="Oval 34"/>
            <p:cNvSpPr>
              <a:spLocks noChangeArrowheads="1"/>
            </p:cNvSpPr>
            <p:nvPr/>
          </p:nvSpPr>
          <p:spPr bwMode="auto">
            <a:xfrm flipH="1">
              <a:off x="4149354" y="3037564"/>
              <a:ext cx="254000" cy="258763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9464" name="Text Box 35"/>
          <p:cNvSpPr txBox="1">
            <a:spLocks noChangeArrowheads="1"/>
          </p:cNvSpPr>
          <p:nvPr/>
        </p:nvSpPr>
        <p:spPr bwMode="auto">
          <a:xfrm>
            <a:off x="2632075" y="30416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A</a:t>
            </a:r>
          </a:p>
        </p:txBody>
      </p:sp>
      <p:sp>
        <p:nvSpPr>
          <p:cNvPr id="19465" name="Text Box 36"/>
          <p:cNvSpPr txBox="1">
            <a:spLocks noChangeArrowheads="1"/>
          </p:cNvSpPr>
          <p:nvPr/>
        </p:nvSpPr>
        <p:spPr bwMode="auto">
          <a:xfrm>
            <a:off x="4238625" y="4591050"/>
            <a:ext cx="163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>
                <a:latin typeface="Arial Narrow" pitchFamily="34" charset="0"/>
              </a:rPr>
              <a:t>B</a:t>
            </a:r>
          </a:p>
        </p:txBody>
      </p:sp>
      <p:grpSp>
        <p:nvGrpSpPr>
          <p:cNvPr id="33" name="Group 129"/>
          <p:cNvGrpSpPr>
            <a:grpSpLocks/>
          </p:cNvGrpSpPr>
          <p:nvPr/>
        </p:nvGrpSpPr>
        <p:grpSpPr bwMode="auto">
          <a:xfrm>
            <a:off x="3427413" y="3051175"/>
            <a:ext cx="1666875" cy="1095375"/>
            <a:chOff x="3433763" y="3050381"/>
            <a:chExt cx="1664493" cy="1095375"/>
          </a:xfrm>
        </p:grpSpPr>
        <p:grpSp>
          <p:nvGrpSpPr>
            <p:cNvPr id="19496" name="Group 127"/>
            <p:cNvGrpSpPr>
              <a:grpSpLocks/>
            </p:cNvGrpSpPr>
            <p:nvPr/>
          </p:nvGrpSpPr>
          <p:grpSpPr bwMode="auto">
            <a:xfrm>
              <a:off x="4760117" y="3050381"/>
              <a:ext cx="338139" cy="1090612"/>
              <a:chOff x="4760117" y="3050381"/>
              <a:chExt cx="338139" cy="1090612"/>
            </a:xfrm>
          </p:grpSpPr>
          <p:sp>
            <p:nvSpPr>
              <p:cNvPr id="19500" name="Rectangle 121"/>
              <p:cNvSpPr>
                <a:spLocks noChangeArrowheads="1"/>
              </p:cNvSpPr>
              <p:nvPr/>
            </p:nvSpPr>
            <p:spPr bwMode="auto">
              <a:xfrm rot="10800000" flipV="1">
                <a:off x="4827664" y="3299348"/>
                <a:ext cx="270592" cy="8416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01" name="Rectangle 122"/>
              <p:cNvSpPr>
                <a:spLocks noChangeArrowheads="1"/>
              </p:cNvSpPr>
              <p:nvPr/>
            </p:nvSpPr>
            <p:spPr bwMode="auto">
              <a:xfrm rot="10800000" flipV="1">
                <a:off x="4760117" y="3050381"/>
                <a:ext cx="338137" cy="2500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9497" name="Group 126"/>
            <p:cNvGrpSpPr>
              <a:grpSpLocks/>
            </p:cNvGrpSpPr>
            <p:nvPr/>
          </p:nvGrpSpPr>
          <p:grpSpPr bwMode="auto">
            <a:xfrm>
              <a:off x="3433763" y="3055144"/>
              <a:ext cx="347662" cy="1090612"/>
              <a:chOff x="3433763" y="3055144"/>
              <a:chExt cx="347662" cy="1090612"/>
            </a:xfrm>
          </p:grpSpPr>
          <p:sp>
            <p:nvSpPr>
              <p:cNvPr id="19498" name="Rectangle 123"/>
              <p:cNvSpPr>
                <a:spLocks noChangeArrowheads="1"/>
              </p:cNvSpPr>
              <p:nvPr/>
            </p:nvSpPr>
            <p:spPr bwMode="auto">
              <a:xfrm rot="10800000" flipV="1">
                <a:off x="3433837" y="3301730"/>
                <a:ext cx="276150" cy="844026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499" name="Rectangle 124"/>
              <p:cNvSpPr>
                <a:spLocks noChangeArrowheads="1"/>
              </p:cNvSpPr>
              <p:nvPr/>
            </p:nvSpPr>
            <p:spPr bwMode="auto">
              <a:xfrm rot="10800000" flipV="1">
                <a:off x="3433763" y="3055144"/>
                <a:ext cx="347662" cy="25003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9467" name="Group 51"/>
          <p:cNvGrpSpPr>
            <a:grpSpLocks/>
          </p:cNvGrpSpPr>
          <p:nvPr/>
        </p:nvGrpSpPr>
        <p:grpSpPr bwMode="auto">
          <a:xfrm flipH="1">
            <a:off x="3898900" y="4030663"/>
            <a:ext cx="820738" cy="760412"/>
            <a:chOff x="717" y="3234"/>
            <a:chExt cx="267" cy="257"/>
          </a:xfrm>
        </p:grpSpPr>
        <p:sp>
          <p:nvSpPr>
            <p:cNvPr id="19485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86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87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88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89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90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91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92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93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494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495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19468" name="Group 51"/>
          <p:cNvGrpSpPr>
            <a:grpSpLocks/>
          </p:cNvGrpSpPr>
          <p:nvPr/>
        </p:nvGrpSpPr>
        <p:grpSpPr bwMode="auto">
          <a:xfrm rot="16200000" flipV="1">
            <a:off x="2632075" y="2827338"/>
            <a:ext cx="820738" cy="760412"/>
            <a:chOff x="717" y="3234"/>
            <a:chExt cx="267" cy="257"/>
          </a:xfrm>
        </p:grpSpPr>
        <p:sp>
          <p:nvSpPr>
            <p:cNvPr id="19474" name="Freeform 53"/>
            <p:cNvSpPr>
              <a:spLocks/>
            </p:cNvSpPr>
            <p:nvPr/>
          </p:nvSpPr>
          <p:spPr bwMode="auto">
            <a:xfrm>
              <a:off x="770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75" name="Freeform 54"/>
            <p:cNvSpPr>
              <a:spLocks/>
            </p:cNvSpPr>
            <p:nvPr/>
          </p:nvSpPr>
          <p:spPr bwMode="auto">
            <a:xfrm>
              <a:off x="80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76" name="Freeform 55"/>
            <p:cNvSpPr>
              <a:spLocks/>
            </p:cNvSpPr>
            <p:nvPr/>
          </p:nvSpPr>
          <p:spPr bwMode="auto">
            <a:xfrm>
              <a:off x="842" y="3238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77" name="Freeform 56"/>
            <p:cNvSpPr>
              <a:spLocks/>
            </p:cNvSpPr>
            <p:nvPr/>
          </p:nvSpPr>
          <p:spPr bwMode="auto">
            <a:xfrm>
              <a:off x="877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78" name="Freeform 57"/>
            <p:cNvSpPr>
              <a:spLocks/>
            </p:cNvSpPr>
            <p:nvPr/>
          </p:nvSpPr>
          <p:spPr bwMode="auto">
            <a:xfrm>
              <a:off x="911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79" name="Freeform 58"/>
            <p:cNvSpPr>
              <a:spLocks/>
            </p:cNvSpPr>
            <p:nvPr/>
          </p:nvSpPr>
          <p:spPr bwMode="auto">
            <a:xfrm>
              <a:off x="944" y="3234"/>
              <a:ext cx="25" cy="140"/>
            </a:xfrm>
            <a:custGeom>
              <a:avLst/>
              <a:gdLst>
                <a:gd name="T0" fmla="*/ 0 w 25"/>
                <a:gd name="T1" fmla="*/ 39 h 140"/>
                <a:gd name="T2" fmla="*/ 6 w 25"/>
                <a:gd name="T3" fmla="*/ 17 h 140"/>
                <a:gd name="T4" fmla="*/ 25 w 25"/>
                <a:gd name="T5" fmla="*/ 140 h 140"/>
                <a:gd name="T6" fmla="*/ 0 60000 65536"/>
                <a:gd name="T7" fmla="*/ 0 60000 65536"/>
                <a:gd name="T8" fmla="*/ 0 60000 65536"/>
                <a:gd name="T9" fmla="*/ 0 w 25"/>
                <a:gd name="T10" fmla="*/ 0 h 140"/>
                <a:gd name="T11" fmla="*/ 25 w 2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0">
                  <a:moveTo>
                    <a:pt x="0" y="39"/>
                  </a:moveTo>
                  <a:cubicBezTo>
                    <a:pt x="1" y="19"/>
                    <a:pt x="2" y="0"/>
                    <a:pt x="6" y="17"/>
                  </a:cubicBezTo>
                  <a:cubicBezTo>
                    <a:pt x="10" y="34"/>
                    <a:pt x="21" y="119"/>
                    <a:pt x="25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80" name="Line 59"/>
            <p:cNvSpPr>
              <a:spLocks noChangeShapeType="1"/>
            </p:cNvSpPr>
            <p:nvPr/>
          </p:nvSpPr>
          <p:spPr bwMode="auto">
            <a:xfrm>
              <a:off x="735" y="3347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81" name="Line 60"/>
            <p:cNvSpPr>
              <a:spLocks noChangeShapeType="1"/>
            </p:cNvSpPr>
            <p:nvPr/>
          </p:nvSpPr>
          <p:spPr bwMode="auto">
            <a:xfrm>
              <a:off x="969" y="3373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19482" name="Oval 61"/>
            <p:cNvSpPr>
              <a:spLocks noChangeArrowheads="1"/>
            </p:cNvSpPr>
            <p:nvPr/>
          </p:nvSpPr>
          <p:spPr bwMode="auto">
            <a:xfrm>
              <a:off x="717" y="3453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483" name="Oval 62"/>
            <p:cNvSpPr>
              <a:spLocks noChangeArrowheads="1"/>
            </p:cNvSpPr>
            <p:nvPr/>
          </p:nvSpPr>
          <p:spPr bwMode="auto">
            <a:xfrm>
              <a:off x="952" y="3456"/>
              <a:ext cx="32" cy="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484" name="Freeform 52"/>
            <p:cNvSpPr>
              <a:spLocks/>
            </p:cNvSpPr>
            <p:nvPr/>
          </p:nvSpPr>
          <p:spPr bwMode="auto">
            <a:xfrm>
              <a:off x="735" y="3237"/>
              <a:ext cx="31" cy="144"/>
            </a:xfrm>
            <a:custGeom>
              <a:avLst/>
              <a:gdLst>
                <a:gd name="T0" fmla="*/ 0 w 31"/>
                <a:gd name="T1" fmla="*/ 35 h 144"/>
                <a:gd name="T2" fmla="*/ 6 w 31"/>
                <a:gd name="T3" fmla="*/ 15 h 144"/>
                <a:gd name="T4" fmla="*/ 25 w 31"/>
                <a:gd name="T5" fmla="*/ 128 h 144"/>
                <a:gd name="T6" fmla="*/ 31 w 31"/>
                <a:gd name="T7" fmla="*/ 11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44"/>
                <a:gd name="T14" fmla="*/ 31 w 31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44">
                  <a:moveTo>
                    <a:pt x="0" y="35"/>
                  </a:moveTo>
                  <a:cubicBezTo>
                    <a:pt x="1" y="17"/>
                    <a:pt x="2" y="0"/>
                    <a:pt x="6" y="15"/>
                  </a:cubicBezTo>
                  <a:cubicBezTo>
                    <a:pt x="10" y="30"/>
                    <a:pt x="21" y="112"/>
                    <a:pt x="25" y="128"/>
                  </a:cubicBezTo>
                  <a:cubicBezTo>
                    <a:pt x="29" y="144"/>
                    <a:pt x="30" y="127"/>
                    <a:pt x="3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64" name="Line 117"/>
          <p:cNvSpPr>
            <a:spLocks noChangeShapeType="1"/>
          </p:cNvSpPr>
          <p:nvPr/>
        </p:nvSpPr>
        <p:spPr bwMode="auto">
          <a:xfrm>
            <a:off x="2549525" y="28321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9470" name="Freeform 88"/>
          <p:cNvSpPr>
            <a:spLocks/>
          </p:cNvSpPr>
          <p:nvPr/>
        </p:nvSpPr>
        <p:spPr bwMode="auto">
          <a:xfrm>
            <a:off x="3432175" y="3046413"/>
            <a:ext cx="1671638" cy="1319212"/>
          </a:xfrm>
          <a:custGeom>
            <a:avLst/>
            <a:gdLst>
              <a:gd name="T0" fmla="*/ 1669282 w 1671637"/>
              <a:gd name="T1" fmla="*/ 0 h 1319212"/>
              <a:gd name="T2" fmla="*/ 1326382 w 1671637"/>
              <a:gd name="T3" fmla="*/ 2381 h 1319212"/>
              <a:gd name="T4" fmla="*/ 1326382 w 1671637"/>
              <a:gd name="T5" fmla="*/ 254793 h 1319212"/>
              <a:gd name="T6" fmla="*/ 1393057 w 1671637"/>
              <a:gd name="T7" fmla="*/ 254793 h 1319212"/>
              <a:gd name="T8" fmla="*/ 1395438 w 1671637"/>
              <a:gd name="T9" fmla="*/ 1097756 h 1319212"/>
              <a:gd name="T10" fmla="*/ 278606 w 1671637"/>
              <a:gd name="T11" fmla="*/ 1102518 h 1319212"/>
              <a:gd name="T12" fmla="*/ 278606 w 1671637"/>
              <a:gd name="T13" fmla="*/ 261937 h 1319212"/>
              <a:gd name="T14" fmla="*/ 347662 w 1671637"/>
              <a:gd name="T15" fmla="*/ 261937 h 1319212"/>
              <a:gd name="T16" fmla="*/ 345281 w 1671637"/>
              <a:gd name="T17" fmla="*/ 7143 h 1319212"/>
              <a:gd name="T18" fmla="*/ 2381 w 1671637"/>
              <a:gd name="T19" fmla="*/ 9525 h 1319212"/>
              <a:gd name="T20" fmla="*/ 0 w 1671637"/>
              <a:gd name="T21" fmla="*/ 1319212 h 1319212"/>
              <a:gd name="T22" fmla="*/ 1671663 w 1671637"/>
              <a:gd name="T23" fmla="*/ 1312068 h 1319212"/>
              <a:gd name="T24" fmla="*/ 1669282 w 1671637"/>
              <a:gd name="T25" fmla="*/ 0 h 13192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1637"/>
              <a:gd name="T40" fmla="*/ 0 h 1319212"/>
              <a:gd name="T41" fmla="*/ 1671637 w 1671637"/>
              <a:gd name="T42" fmla="*/ 1319212 h 13192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1637" h="1319212">
                <a:moveTo>
                  <a:pt x="1669256" y="0"/>
                </a:moveTo>
                <a:lnTo>
                  <a:pt x="1326356" y="2381"/>
                </a:lnTo>
                <a:lnTo>
                  <a:pt x="1326356" y="254793"/>
                </a:lnTo>
                <a:lnTo>
                  <a:pt x="1393031" y="254793"/>
                </a:lnTo>
                <a:cubicBezTo>
                  <a:pt x="1393825" y="535781"/>
                  <a:pt x="1394618" y="816768"/>
                  <a:pt x="1395412" y="1097756"/>
                </a:cubicBezTo>
                <a:lnTo>
                  <a:pt x="278606" y="1102518"/>
                </a:lnTo>
                <a:lnTo>
                  <a:pt x="278606" y="261937"/>
                </a:lnTo>
                <a:lnTo>
                  <a:pt x="347662" y="261937"/>
                </a:lnTo>
                <a:cubicBezTo>
                  <a:pt x="346868" y="177006"/>
                  <a:pt x="346075" y="92074"/>
                  <a:pt x="345281" y="7143"/>
                </a:cubicBezTo>
                <a:lnTo>
                  <a:pt x="2381" y="9525"/>
                </a:lnTo>
                <a:cubicBezTo>
                  <a:pt x="1587" y="446087"/>
                  <a:pt x="794" y="882650"/>
                  <a:pt x="0" y="1319212"/>
                </a:cubicBezTo>
                <a:lnTo>
                  <a:pt x="1671637" y="1312068"/>
                </a:lnTo>
                <a:cubicBezTo>
                  <a:pt x="1670843" y="874712"/>
                  <a:pt x="1670050" y="437356"/>
                  <a:pt x="1669256" y="0"/>
                </a:cubicBezTo>
                <a:close/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6" name="Line 117"/>
          <p:cNvSpPr>
            <a:spLocks noChangeShapeType="1"/>
          </p:cNvSpPr>
          <p:nvPr/>
        </p:nvSpPr>
        <p:spPr bwMode="auto">
          <a:xfrm flipV="1">
            <a:off x="2544763" y="2946400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7" name="Line 117"/>
          <p:cNvSpPr>
            <a:spLocks noChangeShapeType="1"/>
          </p:cNvSpPr>
          <p:nvPr/>
        </p:nvSpPr>
        <p:spPr bwMode="auto">
          <a:xfrm rot="5400000">
            <a:off x="4321175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68" name="Line 117"/>
          <p:cNvSpPr>
            <a:spLocks noChangeShapeType="1"/>
          </p:cNvSpPr>
          <p:nvPr/>
        </p:nvSpPr>
        <p:spPr bwMode="auto">
          <a:xfrm rot="16200000" flipH="1">
            <a:off x="4211638" y="463708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Half Stepping</a:t>
            </a:r>
            <a:endParaRPr lang="en-US" sz="3500" dirty="0"/>
          </a:p>
        </p:txBody>
      </p:sp>
      <p:grpSp>
        <p:nvGrpSpPr>
          <p:cNvPr id="20482" name="Group 615"/>
          <p:cNvGrpSpPr>
            <a:grpSpLocks/>
          </p:cNvGrpSpPr>
          <p:nvPr/>
        </p:nvGrpSpPr>
        <p:grpSpPr bwMode="auto">
          <a:xfrm>
            <a:off x="1127125" y="3351848"/>
            <a:ext cx="1404938" cy="1389062"/>
            <a:chOff x="388938" y="3422650"/>
            <a:chExt cx="1404937" cy="1389063"/>
          </a:xfrm>
        </p:grpSpPr>
        <p:grpSp>
          <p:nvGrpSpPr>
            <p:cNvPr id="21034" name="Group 71"/>
            <p:cNvGrpSpPr>
              <a:grpSpLocks/>
            </p:cNvGrpSpPr>
            <p:nvPr/>
          </p:nvGrpSpPr>
          <p:grpSpPr bwMode="auto">
            <a:xfrm>
              <a:off x="923925" y="3787775"/>
              <a:ext cx="869950" cy="706438"/>
              <a:chOff x="565" y="2902"/>
              <a:chExt cx="548" cy="445"/>
            </a:xfrm>
          </p:grpSpPr>
          <p:sp>
            <p:nvSpPr>
              <p:cNvPr id="21085" name="Line 72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86" name="Line 73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87" name="Line 74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88" name="Line 75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89" name="Line 76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90" name="Line 77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91" name="Line 78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92" name="Line 79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93" name="Line 80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94" name="Line 81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95" name="Line 82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96" name="Line 83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4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1035" name="Group 84"/>
            <p:cNvGrpSpPr>
              <a:grpSpLocks/>
            </p:cNvGrpSpPr>
            <p:nvPr/>
          </p:nvGrpSpPr>
          <p:grpSpPr bwMode="auto">
            <a:xfrm flipH="1">
              <a:off x="1165225" y="4314825"/>
              <a:ext cx="423863" cy="407988"/>
              <a:chOff x="714" y="3141"/>
              <a:chExt cx="267" cy="257"/>
            </a:xfrm>
          </p:grpSpPr>
          <p:sp>
            <p:nvSpPr>
              <p:cNvPr id="21074" name="Freeform 85"/>
              <p:cNvSpPr>
                <a:spLocks/>
              </p:cNvSpPr>
              <p:nvPr/>
            </p:nvSpPr>
            <p:spPr bwMode="auto">
              <a:xfrm>
                <a:off x="732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75" name="Freeform 86"/>
              <p:cNvSpPr>
                <a:spLocks/>
              </p:cNvSpPr>
              <p:nvPr/>
            </p:nvSpPr>
            <p:spPr bwMode="auto">
              <a:xfrm>
                <a:off x="767" y="3145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76" name="Freeform 87"/>
              <p:cNvSpPr>
                <a:spLocks/>
              </p:cNvSpPr>
              <p:nvPr/>
            </p:nvSpPr>
            <p:spPr bwMode="auto">
              <a:xfrm>
                <a:off x="804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77" name="Freeform 88"/>
              <p:cNvSpPr>
                <a:spLocks/>
              </p:cNvSpPr>
              <p:nvPr/>
            </p:nvSpPr>
            <p:spPr bwMode="auto">
              <a:xfrm>
                <a:off x="839" y="3145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78" name="Freeform 89"/>
              <p:cNvSpPr>
                <a:spLocks/>
              </p:cNvSpPr>
              <p:nvPr/>
            </p:nvSpPr>
            <p:spPr bwMode="auto">
              <a:xfrm>
                <a:off x="874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79" name="Freeform 90"/>
              <p:cNvSpPr>
                <a:spLocks/>
              </p:cNvSpPr>
              <p:nvPr/>
            </p:nvSpPr>
            <p:spPr bwMode="auto">
              <a:xfrm>
                <a:off x="908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80" name="Freeform 91"/>
              <p:cNvSpPr>
                <a:spLocks/>
              </p:cNvSpPr>
              <p:nvPr/>
            </p:nvSpPr>
            <p:spPr bwMode="auto">
              <a:xfrm>
                <a:off x="941" y="3141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81" name="Line 92"/>
              <p:cNvSpPr>
                <a:spLocks noChangeShapeType="1"/>
              </p:cNvSpPr>
              <p:nvPr/>
            </p:nvSpPr>
            <p:spPr bwMode="auto">
              <a:xfrm>
                <a:off x="732" y="3254"/>
                <a:ext cx="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82" name="Line 93"/>
              <p:cNvSpPr>
                <a:spLocks noChangeShapeType="1"/>
              </p:cNvSpPr>
              <p:nvPr/>
            </p:nvSpPr>
            <p:spPr bwMode="auto">
              <a:xfrm>
                <a:off x="966" y="3280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83" name="Oval 94"/>
              <p:cNvSpPr>
                <a:spLocks noChangeArrowheads="1"/>
              </p:cNvSpPr>
              <p:nvPr/>
            </p:nvSpPr>
            <p:spPr bwMode="auto">
              <a:xfrm>
                <a:off x="714" y="3360"/>
                <a:ext cx="32" cy="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084" name="Oval 95"/>
              <p:cNvSpPr>
                <a:spLocks noChangeArrowheads="1"/>
              </p:cNvSpPr>
              <p:nvPr/>
            </p:nvSpPr>
            <p:spPr bwMode="auto">
              <a:xfrm>
                <a:off x="949" y="3363"/>
                <a:ext cx="32" cy="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1036" name="Line 96"/>
            <p:cNvSpPr>
              <a:spLocks noChangeShapeType="1"/>
            </p:cNvSpPr>
            <p:nvPr/>
          </p:nvSpPr>
          <p:spPr bwMode="auto">
            <a:xfrm>
              <a:off x="388938" y="3665538"/>
              <a:ext cx="1587" cy="346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1037" name="Text Box 97"/>
            <p:cNvSpPr txBox="1">
              <a:spLocks noChangeArrowheads="1"/>
            </p:cNvSpPr>
            <p:nvPr/>
          </p:nvSpPr>
          <p:spPr bwMode="auto">
            <a:xfrm>
              <a:off x="414338" y="3744913"/>
              <a:ext cx="166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1038" name="Text Box 98"/>
            <p:cNvSpPr txBox="1">
              <a:spLocks noChangeArrowheads="1"/>
            </p:cNvSpPr>
            <p:nvPr/>
          </p:nvSpPr>
          <p:spPr bwMode="auto">
            <a:xfrm>
              <a:off x="1303338" y="4567238"/>
              <a:ext cx="1619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>
                  <a:latin typeface="Arial Narrow" pitchFamily="34" charset="0"/>
                </a:rPr>
                <a:t>B</a:t>
              </a:r>
            </a:p>
          </p:txBody>
        </p:sp>
        <p:grpSp>
          <p:nvGrpSpPr>
            <p:cNvPr id="21039" name="Group 99"/>
            <p:cNvGrpSpPr>
              <a:grpSpLocks/>
            </p:cNvGrpSpPr>
            <p:nvPr/>
          </p:nvGrpSpPr>
          <p:grpSpPr bwMode="auto">
            <a:xfrm rot="16200000" flipV="1">
              <a:off x="534988" y="3384550"/>
              <a:ext cx="863600" cy="939800"/>
              <a:chOff x="1785" y="2915"/>
              <a:chExt cx="544" cy="592"/>
            </a:xfrm>
          </p:grpSpPr>
          <p:sp>
            <p:nvSpPr>
              <p:cNvPr id="21040" name="Rectangle 100"/>
              <p:cNvSpPr>
                <a:spLocks noChangeArrowheads="1"/>
              </p:cNvSpPr>
              <p:nvPr/>
            </p:nvSpPr>
            <p:spPr bwMode="auto">
              <a:xfrm>
                <a:off x="2240" y="3003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041" name="Rectangle 101"/>
              <p:cNvSpPr>
                <a:spLocks noChangeArrowheads="1"/>
              </p:cNvSpPr>
              <p:nvPr/>
            </p:nvSpPr>
            <p:spPr bwMode="auto">
              <a:xfrm>
                <a:off x="2218" y="2919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042" name="Rectangle 102"/>
              <p:cNvSpPr>
                <a:spLocks noChangeArrowheads="1"/>
              </p:cNvSpPr>
              <p:nvPr/>
            </p:nvSpPr>
            <p:spPr bwMode="auto">
              <a:xfrm>
                <a:off x="1786" y="2998"/>
                <a:ext cx="90" cy="362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043" name="Rectangle 103"/>
              <p:cNvSpPr>
                <a:spLocks noChangeArrowheads="1"/>
              </p:cNvSpPr>
              <p:nvPr/>
            </p:nvSpPr>
            <p:spPr bwMode="auto">
              <a:xfrm>
                <a:off x="1787" y="2920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1044" name="Group 104"/>
              <p:cNvGrpSpPr>
                <a:grpSpLocks/>
              </p:cNvGrpSpPr>
              <p:nvPr/>
            </p:nvGrpSpPr>
            <p:grpSpPr bwMode="auto">
              <a:xfrm flipH="1">
                <a:off x="1922" y="2915"/>
                <a:ext cx="274" cy="87"/>
                <a:chOff x="776" y="2903"/>
                <a:chExt cx="274" cy="87"/>
              </a:xfrm>
            </p:grpSpPr>
            <p:sp>
              <p:nvSpPr>
                <p:cNvPr id="21071" name="Rectangle 105"/>
                <p:cNvSpPr>
                  <a:spLocks noChangeArrowheads="1"/>
                </p:cNvSpPr>
                <p:nvPr/>
              </p:nvSpPr>
              <p:spPr bwMode="auto">
                <a:xfrm rot="5400000">
                  <a:off x="955" y="2893"/>
                  <a:ext cx="85" cy="10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1072" name="Rectangle 106"/>
                <p:cNvSpPr>
                  <a:spLocks noChangeArrowheads="1"/>
                </p:cNvSpPr>
                <p:nvPr/>
              </p:nvSpPr>
              <p:spPr bwMode="auto">
                <a:xfrm rot="5400000">
                  <a:off x="785" y="2895"/>
                  <a:ext cx="86" cy="10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1073" name="Oval 107"/>
                <p:cNvSpPr>
                  <a:spLocks noChangeArrowheads="1"/>
                </p:cNvSpPr>
                <p:nvPr/>
              </p:nvSpPr>
              <p:spPr bwMode="auto">
                <a:xfrm rot="5400000">
                  <a:off x="869" y="2905"/>
                  <a:ext cx="86" cy="84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1045" name="Group 108"/>
              <p:cNvGrpSpPr>
                <a:grpSpLocks/>
              </p:cNvGrpSpPr>
              <p:nvPr/>
            </p:nvGrpSpPr>
            <p:grpSpPr bwMode="auto">
              <a:xfrm>
                <a:off x="1785" y="2918"/>
                <a:ext cx="544" cy="589"/>
                <a:chOff x="565" y="2902"/>
                <a:chExt cx="544" cy="589"/>
              </a:xfrm>
            </p:grpSpPr>
            <p:grpSp>
              <p:nvGrpSpPr>
                <p:cNvPr id="21046" name="Group 109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1059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60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61" name="Line 1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62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63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64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65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66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67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68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69" name="Line 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70" name="Line 1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47" name="Group 122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1048" name="Freeform 123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49" name="Freeform 124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50" name="Freeform 125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51" name="Freeform 126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52" name="Freeform 127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53" name="Freeform 128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54" name="Freeform 129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5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56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5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058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0483" name="Group 614"/>
          <p:cNvGrpSpPr>
            <a:grpSpLocks/>
          </p:cNvGrpSpPr>
          <p:nvPr/>
        </p:nvGrpSpPr>
        <p:grpSpPr bwMode="auto">
          <a:xfrm>
            <a:off x="2830513" y="3353435"/>
            <a:ext cx="1377950" cy="1428750"/>
            <a:chOff x="2092325" y="3424238"/>
            <a:chExt cx="1377950" cy="1428750"/>
          </a:xfrm>
        </p:grpSpPr>
        <p:grpSp>
          <p:nvGrpSpPr>
            <p:cNvPr id="20971" name="Group 137"/>
            <p:cNvGrpSpPr>
              <a:grpSpLocks/>
            </p:cNvGrpSpPr>
            <p:nvPr/>
          </p:nvGrpSpPr>
          <p:grpSpPr bwMode="auto">
            <a:xfrm rot="5400000">
              <a:off x="2320132" y="3505994"/>
              <a:ext cx="869950" cy="706437"/>
              <a:chOff x="565" y="2902"/>
              <a:chExt cx="548" cy="445"/>
            </a:xfrm>
          </p:grpSpPr>
          <p:sp>
            <p:nvSpPr>
              <p:cNvPr id="21022" name="Line 138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23" name="Line 139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24" name="Line 140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25" name="Line 141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26" name="Line 142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27" name="Line 143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28" name="Line 144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29" name="Line 145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30" name="Line 146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31" name="Line 147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32" name="Line 148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33" name="Line 149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4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972" name="Group 150"/>
            <p:cNvGrpSpPr>
              <a:grpSpLocks/>
            </p:cNvGrpSpPr>
            <p:nvPr/>
          </p:nvGrpSpPr>
          <p:grpSpPr bwMode="auto">
            <a:xfrm rot="16200000" flipV="1">
              <a:off x="2165350" y="3671888"/>
              <a:ext cx="423863" cy="407987"/>
              <a:chOff x="714" y="3141"/>
              <a:chExt cx="267" cy="257"/>
            </a:xfrm>
          </p:grpSpPr>
          <p:sp>
            <p:nvSpPr>
              <p:cNvPr id="21011" name="Freeform 151"/>
              <p:cNvSpPr>
                <a:spLocks/>
              </p:cNvSpPr>
              <p:nvPr/>
            </p:nvSpPr>
            <p:spPr bwMode="auto">
              <a:xfrm>
                <a:off x="732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12" name="Freeform 152"/>
              <p:cNvSpPr>
                <a:spLocks/>
              </p:cNvSpPr>
              <p:nvPr/>
            </p:nvSpPr>
            <p:spPr bwMode="auto">
              <a:xfrm>
                <a:off x="767" y="3145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13" name="Freeform 153"/>
              <p:cNvSpPr>
                <a:spLocks/>
              </p:cNvSpPr>
              <p:nvPr/>
            </p:nvSpPr>
            <p:spPr bwMode="auto">
              <a:xfrm>
                <a:off x="804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14" name="Freeform 154"/>
              <p:cNvSpPr>
                <a:spLocks/>
              </p:cNvSpPr>
              <p:nvPr/>
            </p:nvSpPr>
            <p:spPr bwMode="auto">
              <a:xfrm>
                <a:off x="839" y="3145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15" name="Freeform 155"/>
              <p:cNvSpPr>
                <a:spLocks/>
              </p:cNvSpPr>
              <p:nvPr/>
            </p:nvSpPr>
            <p:spPr bwMode="auto">
              <a:xfrm>
                <a:off x="874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16" name="Freeform 156"/>
              <p:cNvSpPr>
                <a:spLocks/>
              </p:cNvSpPr>
              <p:nvPr/>
            </p:nvSpPr>
            <p:spPr bwMode="auto">
              <a:xfrm>
                <a:off x="908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17" name="Freeform 157"/>
              <p:cNvSpPr>
                <a:spLocks/>
              </p:cNvSpPr>
              <p:nvPr/>
            </p:nvSpPr>
            <p:spPr bwMode="auto">
              <a:xfrm>
                <a:off x="941" y="3141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18" name="Line 158"/>
              <p:cNvSpPr>
                <a:spLocks noChangeShapeType="1"/>
              </p:cNvSpPr>
              <p:nvPr/>
            </p:nvSpPr>
            <p:spPr bwMode="auto">
              <a:xfrm>
                <a:off x="732" y="3254"/>
                <a:ext cx="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19" name="Line 159"/>
              <p:cNvSpPr>
                <a:spLocks noChangeShapeType="1"/>
              </p:cNvSpPr>
              <p:nvPr/>
            </p:nvSpPr>
            <p:spPr bwMode="auto">
              <a:xfrm>
                <a:off x="966" y="3280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1020" name="Oval 160"/>
              <p:cNvSpPr>
                <a:spLocks noChangeArrowheads="1"/>
              </p:cNvSpPr>
              <p:nvPr/>
            </p:nvSpPr>
            <p:spPr bwMode="auto">
              <a:xfrm>
                <a:off x="714" y="3360"/>
                <a:ext cx="32" cy="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021" name="Oval 161"/>
              <p:cNvSpPr>
                <a:spLocks noChangeArrowheads="1"/>
              </p:cNvSpPr>
              <p:nvPr/>
            </p:nvSpPr>
            <p:spPr bwMode="auto">
              <a:xfrm>
                <a:off x="949" y="3363"/>
                <a:ext cx="32" cy="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0973" name="Line 162"/>
            <p:cNvSpPr>
              <a:spLocks noChangeShapeType="1"/>
            </p:cNvSpPr>
            <p:nvPr/>
          </p:nvSpPr>
          <p:spPr bwMode="auto">
            <a:xfrm>
              <a:off x="2819400" y="4837113"/>
              <a:ext cx="468313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974" name="Text Box 163"/>
            <p:cNvSpPr txBox="1">
              <a:spLocks noChangeArrowheads="1"/>
            </p:cNvSpPr>
            <p:nvPr/>
          </p:nvSpPr>
          <p:spPr bwMode="auto">
            <a:xfrm>
              <a:off x="2092325" y="3744913"/>
              <a:ext cx="1619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>
                  <a:latin typeface="Arial Narrow" pitchFamily="34" charset="0"/>
                </a:rPr>
                <a:t>A</a:t>
              </a:r>
            </a:p>
          </p:txBody>
        </p:sp>
        <p:sp>
          <p:nvSpPr>
            <p:cNvPr id="20975" name="Text Box 164"/>
            <p:cNvSpPr txBox="1">
              <a:spLocks noChangeArrowheads="1"/>
            </p:cNvSpPr>
            <p:nvPr/>
          </p:nvSpPr>
          <p:spPr bwMode="auto">
            <a:xfrm>
              <a:off x="2971800" y="4608513"/>
              <a:ext cx="166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  <p:grpSp>
          <p:nvGrpSpPr>
            <p:cNvPr id="20976" name="Group 165"/>
            <p:cNvGrpSpPr>
              <a:grpSpLocks/>
            </p:cNvGrpSpPr>
            <p:nvPr/>
          </p:nvGrpSpPr>
          <p:grpSpPr bwMode="auto">
            <a:xfrm flipH="1">
              <a:off x="2606675" y="3790950"/>
              <a:ext cx="863600" cy="939800"/>
              <a:chOff x="3051" y="2887"/>
              <a:chExt cx="544" cy="592"/>
            </a:xfrm>
          </p:grpSpPr>
          <p:sp>
            <p:nvSpPr>
              <p:cNvPr id="20977" name="Rectangle 166"/>
              <p:cNvSpPr>
                <a:spLocks noChangeArrowheads="1"/>
              </p:cNvSpPr>
              <p:nvPr/>
            </p:nvSpPr>
            <p:spPr bwMode="auto">
              <a:xfrm>
                <a:off x="3506" y="2975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978" name="Rectangle 167"/>
              <p:cNvSpPr>
                <a:spLocks noChangeArrowheads="1"/>
              </p:cNvSpPr>
              <p:nvPr/>
            </p:nvSpPr>
            <p:spPr bwMode="auto">
              <a:xfrm>
                <a:off x="3484" y="2891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979" name="Rectangle 168"/>
              <p:cNvSpPr>
                <a:spLocks noChangeArrowheads="1"/>
              </p:cNvSpPr>
              <p:nvPr/>
            </p:nvSpPr>
            <p:spPr bwMode="auto">
              <a:xfrm>
                <a:off x="3052" y="2970"/>
                <a:ext cx="90" cy="362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980" name="Rectangle 169"/>
              <p:cNvSpPr>
                <a:spLocks noChangeArrowheads="1"/>
              </p:cNvSpPr>
              <p:nvPr/>
            </p:nvSpPr>
            <p:spPr bwMode="auto">
              <a:xfrm>
                <a:off x="3053" y="2892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0981" name="Group 170"/>
              <p:cNvGrpSpPr>
                <a:grpSpLocks/>
              </p:cNvGrpSpPr>
              <p:nvPr/>
            </p:nvGrpSpPr>
            <p:grpSpPr bwMode="auto">
              <a:xfrm flipH="1">
                <a:off x="3188" y="2887"/>
                <a:ext cx="274" cy="87"/>
                <a:chOff x="776" y="2903"/>
                <a:chExt cx="274" cy="87"/>
              </a:xfrm>
            </p:grpSpPr>
            <p:sp>
              <p:nvSpPr>
                <p:cNvPr id="21008" name="Rectangle 171"/>
                <p:cNvSpPr>
                  <a:spLocks noChangeArrowheads="1"/>
                </p:cNvSpPr>
                <p:nvPr/>
              </p:nvSpPr>
              <p:spPr bwMode="auto">
                <a:xfrm rot="5400000">
                  <a:off x="955" y="2893"/>
                  <a:ext cx="85" cy="10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1009" name="Rectangle 172"/>
                <p:cNvSpPr>
                  <a:spLocks noChangeArrowheads="1"/>
                </p:cNvSpPr>
                <p:nvPr/>
              </p:nvSpPr>
              <p:spPr bwMode="auto">
                <a:xfrm rot="5400000">
                  <a:off x="785" y="2895"/>
                  <a:ext cx="86" cy="10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1010" name="Oval 173"/>
                <p:cNvSpPr>
                  <a:spLocks noChangeArrowheads="1"/>
                </p:cNvSpPr>
                <p:nvPr/>
              </p:nvSpPr>
              <p:spPr bwMode="auto">
                <a:xfrm rot="5400000">
                  <a:off x="869" y="2905"/>
                  <a:ext cx="86" cy="84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0982" name="Group 174"/>
              <p:cNvGrpSpPr>
                <a:grpSpLocks/>
              </p:cNvGrpSpPr>
              <p:nvPr/>
            </p:nvGrpSpPr>
            <p:grpSpPr bwMode="auto">
              <a:xfrm>
                <a:off x="3051" y="2890"/>
                <a:ext cx="544" cy="589"/>
                <a:chOff x="565" y="2902"/>
                <a:chExt cx="544" cy="589"/>
              </a:xfrm>
            </p:grpSpPr>
            <p:grpSp>
              <p:nvGrpSpPr>
                <p:cNvPr id="20983" name="Group 175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0996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97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98" name="Line 1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99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00" name="Line 1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01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02" name="Line 1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03" name="Line 1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04" name="Line 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05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06" name="Line 1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1007" name="Line 1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4" name="Group 188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0985" name="Freeform 189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86" name="Freeform 190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87" name="Freeform 191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88" name="Freeform 192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89" name="Freeform 193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90" name="Freeform 194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91" name="Freeform 195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92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93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994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995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0484" name="Group 612"/>
          <p:cNvGrpSpPr>
            <a:grpSpLocks/>
          </p:cNvGrpSpPr>
          <p:nvPr/>
        </p:nvGrpSpPr>
        <p:grpSpPr bwMode="auto">
          <a:xfrm>
            <a:off x="4470400" y="3342323"/>
            <a:ext cx="1404938" cy="1389062"/>
            <a:chOff x="3732213" y="3413125"/>
            <a:chExt cx="1404937" cy="1389063"/>
          </a:xfrm>
        </p:grpSpPr>
        <p:grpSp>
          <p:nvGrpSpPr>
            <p:cNvPr id="20910" name="Group 201"/>
            <p:cNvGrpSpPr>
              <a:grpSpLocks/>
            </p:cNvGrpSpPr>
            <p:nvPr/>
          </p:nvGrpSpPr>
          <p:grpSpPr bwMode="auto">
            <a:xfrm>
              <a:off x="4267200" y="3778250"/>
              <a:ext cx="869950" cy="706438"/>
              <a:chOff x="565" y="2902"/>
              <a:chExt cx="548" cy="445"/>
            </a:xfrm>
          </p:grpSpPr>
          <p:sp>
            <p:nvSpPr>
              <p:cNvPr id="20959" name="Line 202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60" name="Line 203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61" name="Line 204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62" name="Line 205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63" name="Line 206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64" name="Line 207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65" name="Line 208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66" name="Line 209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67" name="Line 210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68" name="Line 211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69" name="Line 212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70" name="Line 213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4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911" name="Group 214"/>
            <p:cNvGrpSpPr>
              <a:grpSpLocks/>
            </p:cNvGrpSpPr>
            <p:nvPr/>
          </p:nvGrpSpPr>
          <p:grpSpPr bwMode="auto">
            <a:xfrm flipH="1">
              <a:off x="4508500" y="4305300"/>
              <a:ext cx="423863" cy="407988"/>
              <a:chOff x="714" y="3141"/>
              <a:chExt cx="267" cy="257"/>
            </a:xfrm>
          </p:grpSpPr>
          <p:sp>
            <p:nvSpPr>
              <p:cNvPr id="20948" name="Freeform 215"/>
              <p:cNvSpPr>
                <a:spLocks/>
              </p:cNvSpPr>
              <p:nvPr/>
            </p:nvSpPr>
            <p:spPr bwMode="auto">
              <a:xfrm>
                <a:off x="732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49" name="Freeform 216"/>
              <p:cNvSpPr>
                <a:spLocks/>
              </p:cNvSpPr>
              <p:nvPr/>
            </p:nvSpPr>
            <p:spPr bwMode="auto">
              <a:xfrm>
                <a:off x="767" y="3145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50" name="Freeform 217"/>
              <p:cNvSpPr>
                <a:spLocks/>
              </p:cNvSpPr>
              <p:nvPr/>
            </p:nvSpPr>
            <p:spPr bwMode="auto">
              <a:xfrm>
                <a:off x="804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51" name="Freeform 218"/>
              <p:cNvSpPr>
                <a:spLocks/>
              </p:cNvSpPr>
              <p:nvPr/>
            </p:nvSpPr>
            <p:spPr bwMode="auto">
              <a:xfrm>
                <a:off x="839" y="3145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52" name="Freeform 219"/>
              <p:cNvSpPr>
                <a:spLocks/>
              </p:cNvSpPr>
              <p:nvPr/>
            </p:nvSpPr>
            <p:spPr bwMode="auto">
              <a:xfrm>
                <a:off x="874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53" name="Freeform 220"/>
              <p:cNvSpPr>
                <a:spLocks/>
              </p:cNvSpPr>
              <p:nvPr/>
            </p:nvSpPr>
            <p:spPr bwMode="auto">
              <a:xfrm>
                <a:off x="908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54" name="Freeform 221"/>
              <p:cNvSpPr>
                <a:spLocks/>
              </p:cNvSpPr>
              <p:nvPr/>
            </p:nvSpPr>
            <p:spPr bwMode="auto">
              <a:xfrm>
                <a:off x="941" y="3141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55" name="Line 222"/>
              <p:cNvSpPr>
                <a:spLocks noChangeShapeType="1"/>
              </p:cNvSpPr>
              <p:nvPr/>
            </p:nvSpPr>
            <p:spPr bwMode="auto">
              <a:xfrm>
                <a:off x="732" y="3254"/>
                <a:ext cx="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56" name="Line 223"/>
              <p:cNvSpPr>
                <a:spLocks noChangeShapeType="1"/>
              </p:cNvSpPr>
              <p:nvPr/>
            </p:nvSpPr>
            <p:spPr bwMode="auto">
              <a:xfrm>
                <a:off x="966" y="3280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57" name="Oval 224"/>
              <p:cNvSpPr>
                <a:spLocks noChangeArrowheads="1"/>
              </p:cNvSpPr>
              <p:nvPr/>
            </p:nvSpPr>
            <p:spPr bwMode="auto">
              <a:xfrm>
                <a:off x="714" y="3360"/>
                <a:ext cx="32" cy="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958" name="Oval 225"/>
              <p:cNvSpPr>
                <a:spLocks noChangeArrowheads="1"/>
              </p:cNvSpPr>
              <p:nvPr/>
            </p:nvSpPr>
            <p:spPr bwMode="auto">
              <a:xfrm>
                <a:off x="949" y="3363"/>
                <a:ext cx="32" cy="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0912" name="Line 226"/>
            <p:cNvSpPr>
              <a:spLocks noChangeShapeType="1"/>
            </p:cNvSpPr>
            <p:nvPr/>
          </p:nvSpPr>
          <p:spPr bwMode="auto">
            <a:xfrm>
              <a:off x="3732213" y="3656013"/>
              <a:ext cx="1587" cy="346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913" name="Text Box 227"/>
            <p:cNvSpPr txBox="1">
              <a:spLocks noChangeArrowheads="1"/>
            </p:cNvSpPr>
            <p:nvPr/>
          </p:nvSpPr>
          <p:spPr bwMode="auto">
            <a:xfrm>
              <a:off x="3757613" y="3735388"/>
              <a:ext cx="166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0914" name="Text Box 228"/>
            <p:cNvSpPr txBox="1">
              <a:spLocks noChangeArrowheads="1"/>
            </p:cNvSpPr>
            <p:nvPr/>
          </p:nvSpPr>
          <p:spPr bwMode="auto">
            <a:xfrm>
              <a:off x="4646613" y="4557713"/>
              <a:ext cx="1619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>
                  <a:latin typeface="Arial Narrow" pitchFamily="34" charset="0"/>
                </a:rPr>
                <a:t>B</a:t>
              </a:r>
            </a:p>
          </p:txBody>
        </p:sp>
        <p:sp>
          <p:nvSpPr>
            <p:cNvPr id="20915" name="Rectangle 230"/>
            <p:cNvSpPr>
              <a:spLocks noChangeArrowheads="1"/>
            </p:cNvSpPr>
            <p:nvPr/>
          </p:nvSpPr>
          <p:spPr bwMode="auto">
            <a:xfrm rot="5400000">
              <a:off x="4287838" y="3922713"/>
              <a:ext cx="139700" cy="56515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916" name="Rectangle 231"/>
            <p:cNvSpPr>
              <a:spLocks noChangeArrowheads="1"/>
            </p:cNvSpPr>
            <p:nvPr/>
          </p:nvSpPr>
          <p:spPr bwMode="auto">
            <a:xfrm rot="5400000">
              <a:off x="4618038" y="4121150"/>
              <a:ext cx="176212" cy="13493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917" name="Rectangle 232"/>
            <p:cNvSpPr>
              <a:spLocks noChangeArrowheads="1"/>
            </p:cNvSpPr>
            <p:nvPr/>
          </p:nvSpPr>
          <p:spPr bwMode="auto">
            <a:xfrm rot="5400000">
              <a:off x="4289425" y="3198813"/>
              <a:ext cx="142875" cy="574675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918" name="Rectangle 233"/>
            <p:cNvSpPr>
              <a:spLocks noChangeArrowheads="1"/>
            </p:cNvSpPr>
            <p:nvPr/>
          </p:nvSpPr>
          <p:spPr bwMode="auto">
            <a:xfrm rot="5400000">
              <a:off x="4616450" y="3435350"/>
              <a:ext cx="174625" cy="1365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0919" name="Group 234"/>
            <p:cNvGrpSpPr>
              <a:grpSpLocks/>
            </p:cNvGrpSpPr>
            <p:nvPr/>
          </p:nvGrpSpPr>
          <p:grpSpPr bwMode="auto">
            <a:xfrm rot="5400000" flipH="1">
              <a:off x="4493419" y="3779044"/>
              <a:ext cx="434975" cy="138113"/>
              <a:chOff x="776" y="2903"/>
              <a:chExt cx="274" cy="87"/>
            </a:xfrm>
          </p:grpSpPr>
          <p:sp>
            <p:nvSpPr>
              <p:cNvPr id="20945" name="Rectangle 235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946" name="Rectangle 236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947" name="Oval 237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0920" name="Group 239"/>
            <p:cNvGrpSpPr>
              <a:grpSpLocks/>
            </p:cNvGrpSpPr>
            <p:nvPr/>
          </p:nvGrpSpPr>
          <p:grpSpPr bwMode="auto">
            <a:xfrm rot="5400000">
              <a:off x="3990182" y="3491706"/>
              <a:ext cx="863600" cy="706437"/>
              <a:chOff x="565" y="2902"/>
              <a:chExt cx="544" cy="445"/>
            </a:xfrm>
          </p:grpSpPr>
          <p:sp>
            <p:nvSpPr>
              <p:cNvPr id="20933" name="Line 240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34" name="Line 241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35" name="Line 242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36" name="Line 243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37" name="Line 244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38" name="Line 245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39" name="Line 246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40" name="Line 247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41" name="Line 248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42" name="Line 249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43" name="Line 250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44" name="Line 251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0" cy="4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921" name="Group 252"/>
            <p:cNvGrpSpPr>
              <a:grpSpLocks/>
            </p:cNvGrpSpPr>
            <p:nvPr/>
          </p:nvGrpSpPr>
          <p:grpSpPr bwMode="auto">
            <a:xfrm rot="16200000" flipV="1">
              <a:off x="3832225" y="3662363"/>
              <a:ext cx="423863" cy="407987"/>
              <a:chOff x="717" y="3234"/>
              <a:chExt cx="267" cy="257"/>
            </a:xfrm>
          </p:grpSpPr>
          <p:sp>
            <p:nvSpPr>
              <p:cNvPr id="20922" name="Freeform 253"/>
              <p:cNvSpPr>
                <a:spLocks/>
              </p:cNvSpPr>
              <p:nvPr/>
            </p:nvSpPr>
            <p:spPr bwMode="auto">
              <a:xfrm>
                <a:off x="735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23" name="Freeform 254"/>
              <p:cNvSpPr>
                <a:spLocks/>
              </p:cNvSpPr>
              <p:nvPr/>
            </p:nvSpPr>
            <p:spPr bwMode="auto">
              <a:xfrm>
                <a:off x="770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24" name="Freeform 255"/>
              <p:cNvSpPr>
                <a:spLocks/>
              </p:cNvSpPr>
              <p:nvPr/>
            </p:nvSpPr>
            <p:spPr bwMode="auto">
              <a:xfrm>
                <a:off x="80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25" name="Freeform 256"/>
              <p:cNvSpPr>
                <a:spLocks/>
              </p:cNvSpPr>
              <p:nvPr/>
            </p:nvSpPr>
            <p:spPr bwMode="auto">
              <a:xfrm>
                <a:off x="842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26" name="Freeform 257"/>
              <p:cNvSpPr>
                <a:spLocks/>
              </p:cNvSpPr>
              <p:nvPr/>
            </p:nvSpPr>
            <p:spPr bwMode="auto">
              <a:xfrm>
                <a:off x="87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27" name="Freeform 258"/>
              <p:cNvSpPr>
                <a:spLocks/>
              </p:cNvSpPr>
              <p:nvPr/>
            </p:nvSpPr>
            <p:spPr bwMode="auto">
              <a:xfrm>
                <a:off x="911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28" name="Freeform 259"/>
              <p:cNvSpPr>
                <a:spLocks/>
              </p:cNvSpPr>
              <p:nvPr/>
            </p:nvSpPr>
            <p:spPr bwMode="auto">
              <a:xfrm>
                <a:off x="944" y="3234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29" name="Line 260"/>
              <p:cNvSpPr>
                <a:spLocks noChangeShapeType="1"/>
              </p:cNvSpPr>
              <p:nvPr/>
            </p:nvSpPr>
            <p:spPr bwMode="auto">
              <a:xfrm>
                <a:off x="735" y="3347"/>
                <a:ext cx="0" cy="1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30" name="Line 261"/>
              <p:cNvSpPr>
                <a:spLocks noChangeShapeType="1"/>
              </p:cNvSpPr>
              <p:nvPr/>
            </p:nvSpPr>
            <p:spPr bwMode="auto">
              <a:xfrm>
                <a:off x="969" y="3373"/>
                <a:ext cx="0" cy="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31" name="Oval 262"/>
              <p:cNvSpPr>
                <a:spLocks noChangeArrowheads="1"/>
              </p:cNvSpPr>
              <p:nvPr/>
            </p:nvSpPr>
            <p:spPr bwMode="auto">
              <a:xfrm>
                <a:off x="717" y="3453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932" name="Oval 263"/>
              <p:cNvSpPr>
                <a:spLocks noChangeArrowheads="1"/>
              </p:cNvSpPr>
              <p:nvPr/>
            </p:nvSpPr>
            <p:spPr bwMode="auto">
              <a:xfrm>
                <a:off x="952" y="3456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0485" name="Group 610"/>
          <p:cNvGrpSpPr>
            <a:grpSpLocks/>
          </p:cNvGrpSpPr>
          <p:nvPr/>
        </p:nvGrpSpPr>
        <p:grpSpPr bwMode="auto">
          <a:xfrm>
            <a:off x="6094413" y="3345498"/>
            <a:ext cx="1377950" cy="1428750"/>
            <a:chOff x="5356225" y="3416300"/>
            <a:chExt cx="1377950" cy="1428750"/>
          </a:xfrm>
        </p:grpSpPr>
        <p:sp>
          <p:nvSpPr>
            <p:cNvPr id="20849" name="Rectangle 265"/>
            <p:cNvSpPr>
              <a:spLocks noChangeArrowheads="1"/>
            </p:cNvSpPr>
            <p:nvPr/>
          </p:nvSpPr>
          <p:spPr bwMode="auto">
            <a:xfrm>
              <a:off x="6592888" y="3922713"/>
              <a:ext cx="139700" cy="56515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850" name="Rectangle 266"/>
            <p:cNvSpPr>
              <a:spLocks noChangeArrowheads="1"/>
            </p:cNvSpPr>
            <p:nvPr/>
          </p:nvSpPr>
          <p:spPr bwMode="auto">
            <a:xfrm>
              <a:off x="6557963" y="3789363"/>
              <a:ext cx="176212" cy="13493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0851" name="Group 268"/>
            <p:cNvGrpSpPr>
              <a:grpSpLocks/>
            </p:cNvGrpSpPr>
            <p:nvPr/>
          </p:nvGrpSpPr>
          <p:grpSpPr bwMode="auto">
            <a:xfrm rot="5400000">
              <a:off x="5584032" y="3498056"/>
              <a:ext cx="869950" cy="706437"/>
              <a:chOff x="565" y="2902"/>
              <a:chExt cx="548" cy="445"/>
            </a:xfrm>
          </p:grpSpPr>
          <p:sp>
            <p:nvSpPr>
              <p:cNvPr id="20898" name="Line 269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99" name="Line 270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00" name="Line 271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01" name="Line 272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02" name="Line 273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03" name="Line 274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04" name="Line 275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05" name="Line 276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06" name="Line 277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07" name="Line 278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08" name="Line 279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909" name="Line 280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4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852" name="Group 281"/>
            <p:cNvGrpSpPr>
              <a:grpSpLocks/>
            </p:cNvGrpSpPr>
            <p:nvPr/>
          </p:nvGrpSpPr>
          <p:grpSpPr bwMode="auto">
            <a:xfrm rot="16200000" flipV="1">
              <a:off x="5428457" y="3664744"/>
              <a:ext cx="425450" cy="407987"/>
              <a:chOff x="714" y="3141"/>
              <a:chExt cx="267" cy="257"/>
            </a:xfrm>
          </p:grpSpPr>
          <p:sp>
            <p:nvSpPr>
              <p:cNvPr id="20887" name="Freeform 282"/>
              <p:cNvSpPr>
                <a:spLocks/>
              </p:cNvSpPr>
              <p:nvPr/>
            </p:nvSpPr>
            <p:spPr bwMode="auto">
              <a:xfrm>
                <a:off x="732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88" name="Freeform 283"/>
              <p:cNvSpPr>
                <a:spLocks/>
              </p:cNvSpPr>
              <p:nvPr/>
            </p:nvSpPr>
            <p:spPr bwMode="auto">
              <a:xfrm>
                <a:off x="767" y="3145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89" name="Freeform 284"/>
              <p:cNvSpPr>
                <a:spLocks/>
              </p:cNvSpPr>
              <p:nvPr/>
            </p:nvSpPr>
            <p:spPr bwMode="auto">
              <a:xfrm>
                <a:off x="804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90" name="Freeform 285"/>
              <p:cNvSpPr>
                <a:spLocks/>
              </p:cNvSpPr>
              <p:nvPr/>
            </p:nvSpPr>
            <p:spPr bwMode="auto">
              <a:xfrm>
                <a:off x="839" y="3145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91" name="Freeform 286"/>
              <p:cNvSpPr>
                <a:spLocks/>
              </p:cNvSpPr>
              <p:nvPr/>
            </p:nvSpPr>
            <p:spPr bwMode="auto">
              <a:xfrm>
                <a:off x="874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92" name="Freeform 287"/>
              <p:cNvSpPr>
                <a:spLocks/>
              </p:cNvSpPr>
              <p:nvPr/>
            </p:nvSpPr>
            <p:spPr bwMode="auto">
              <a:xfrm>
                <a:off x="908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93" name="Freeform 288"/>
              <p:cNvSpPr>
                <a:spLocks/>
              </p:cNvSpPr>
              <p:nvPr/>
            </p:nvSpPr>
            <p:spPr bwMode="auto">
              <a:xfrm>
                <a:off x="941" y="3141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94" name="Line 289"/>
              <p:cNvSpPr>
                <a:spLocks noChangeShapeType="1"/>
              </p:cNvSpPr>
              <p:nvPr/>
            </p:nvSpPr>
            <p:spPr bwMode="auto">
              <a:xfrm>
                <a:off x="732" y="3254"/>
                <a:ext cx="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95" name="Line 290"/>
              <p:cNvSpPr>
                <a:spLocks noChangeShapeType="1"/>
              </p:cNvSpPr>
              <p:nvPr/>
            </p:nvSpPr>
            <p:spPr bwMode="auto">
              <a:xfrm>
                <a:off x="966" y="3280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96" name="Oval 291"/>
              <p:cNvSpPr>
                <a:spLocks noChangeArrowheads="1"/>
              </p:cNvSpPr>
              <p:nvPr/>
            </p:nvSpPr>
            <p:spPr bwMode="auto">
              <a:xfrm>
                <a:off x="714" y="3360"/>
                <a:ext cx="32" cy="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97" name="Oval 292"/>
              <p:cNvSpPr>
                <a:spLocks noChangeArrowheads="1"/>
              </p:cNvSpPr>
              <p:nvPr/>
            </p:nvSpPr>
            <p:spPr bwMode="auto">
              <a:xfrm>
                <a:off x="949" y="3363"/>
                <a:ext cx="32" cy="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0853" name="Rectangle 293"/>
            <p:cNvSpPr>
              <a:spLocks noChangeArrowheads="1"/>
            </p:cNvSpPr>
            <p:nvPr/>
          </p:nvSpPr>
          <p:spPr bwMode="auto">
            <a:xfrm>
              <a:off x="5872163" y="3914775"/>
              <a:ext cx="142875" cy="574675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854" name="Rectangle 294"/>
            <p:cNvSpPr>
              <a:spLocks noChangeArrowheads="1"/>
            </p:cNvSpPr>
            <p:nvPr/>
          </p:nvSpPr>
          <p:spPr bwMode="auto">
            <a:xfrm>
              <a:off x="5873750" y="3790950"/>
              <a:ext cx="174625" cy="1365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855" name="Line 295"/>
            <p:cNvSpPr>
              <a:spLocks noChangeShapeType="1"/>
            </p:cNvSpPr>
            <p:nvPr/>
          </p:nvSpPr>
          <p:spPr bwMode="auto">
            <a:xfrm>
              <a:off x="6083300" y="4829175"/>
              <a:ext cx="468313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45720" rIns="45720"/>
            <a:lstStyle/>
            <a:p>
              <a:endParaRPr lang="en-US"/>
            </a:p>
          </p:txBody>
        </p:sp>
        <p:grpSp>
          <p:nvGrpSpPr>
            <p:cNvPr id="20856" name="Group 296"/>
            <p:cNvGrpSpPr>
              <a:grpSpLocks/>
            </p:cNvGrpSpPr>
            <p:nvPr/>
          </p:nvGrpSpPr>
          <p:grpSpPr bwMode="auto">
            <a:xfrm flipH="1">
              <a:off x="6088063" y="3783013"/>
              <a:ext cx="434975" cy="138112"/>
              <a:chOff x="776" y="2903"/>
              <a:chExt cx="274" cy="87"/>
            </a:xfrm>
          </p:grpSpPr>
          <p:sp>
            <p:nvSpPr>
              <p:cNvPr id="20884" name="Rectangle 297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85" name="Rectangle 298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86" name="Oval 299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0857" name="Text Box 300"/>
            <p:cNvSpPr txBox="1">
              <a:spLocks noChangeArrowheads="1"/>
            </p:cNvSpPr>
            <p:nvPr/>
          </p:nvSpPr>
          <p:spPr bwMode="auto">
            <a:xfrm>
              <a:off x="5356225" y="3736975"/>
              <a:ext cx="1619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>
                  <a:latin typeface="Arial Narrow" pitchFamily="34" charset="0"/>
                </a:rPr>
                <a:t>A</a:t>
              </a:r>
            </a:p>
          </p:txBody>
        </p:sp>
        <p:sp>
          <p:nvSpPr>
            <p:cNvPr id="20858" name="Text Box 301"/>
            <p:cNvSpPr txBox="1">
              <a:spLocks noChangeArrowheads="1"/>
            </p:cNvSpPr>
            <p:nvPr/>
          </p:nvSpPr>
          <p:spPr bwMode="auto">
            <a:xfrm>
              <a:off x="6235700" y="4600575"/>
              <a:ext cx="166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  <p:grpSp>
          <p:nvGrpSpPr>
            <p:cNvPr id="20859" name="Group 303"/>
            <p:cNvGrpSpPr>
              <a:grpSpLocks/>
            </p:cNvGrpSpPr>
            <p:nvPr/>
          </p:nvGrpSpPr>
          <p:grpSpPr bwMode="auto">
            <a:xfrm>
              <a:off x="5870575" y="3787775"/>
              <a:ext cx="863600" cy="706438"/>
              <a:chOff x="565" y="2902"/>
              <a:chExt cx="544" cy="445"/>
            </a:xfrm>
          </p:grpSpPr>
          <p:sp>
            <p:nvSpPr>
              <p:cNvPr id="20872" name="Line 304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73" name="Line 305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74" name="Line 306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75" name="Line 307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76" name="Line 308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77" name="Line 309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78" name="Line 310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79" name="Line 311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80" name="Line 312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81" name="Line 313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82" name="Line 314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83" name="Line 315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0" cy="4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860" name="Group 316"/>
            <p:cNvGrpSpPr>
              <a:grpSpLocks/>
            </p:cNvGrpSpPr>
            <p:nvPr/>
          </p:nvGrpSpPr>
          <p:grpSpPr bwMode="auto">
            <a:xfrm flipH="1">
              <a:off x="6111875" y="4314825"/>
              <a:ext cx="423863" cy="407988"/>
              <a:chOff x="717" y="3234"/>
              <a:chExt cx="267" cy="257"/>
            </a:xfrm>
          </p:grpSpPr>
          <p:sp>
            <p:nvSpPr>
              <p:cNvPr id="20861" name="Freeform 317"/>
              <p:cNvSpPr>
                <a:spLocks/>
              </p:cNvSpPr>
              <p:nvPr/>
            </p:nvSpPr>
            <p:spPr bwMode="auto">
              <a:xfrm>
                <a:off x="735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62" name="Freeform 318"/>
              <p:cNvSpPr>
                <a:spLocks/>
              </p:cNvSpPr>
              <p:nvPr/>
            </p:nvSpPr>
            <p:spPr bwMode="auto">
              <a:xfrm>
                <a:off x="770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63" name="Freeform 319"/>
              <p:cNvSpPr>
                <a:spLocks/>
              </p:cNvSpPr>
              <p:nvPr/>
            </p:nvSpPr>
            <p:spPr bwMode="auto">
              <a:xfrm>
                <a:off x="80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64" name="Freeform 320"/>
              <p:cNvSpPr>
                <a:spLocks/>
              </p:cNvSpPr>
              <p:nvPr/>
            </p:nvSpPr>
            <p:spPr bwMode="auto">
              <a:xfrm>
                <a:off x="842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65" name="Freeform 321"/>
              <p:cNvSpPr>
                <a:spLocks/>
              </p:cNvSpPr>
              <p:nvPr/>
            </p:nvSpPr>
            <p:spPr bwMode="auto">
              <a:xfrm>
                <a:off x="87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66" name="Freeform 322"/>
              <p:cNvSpPr>
                <a:spLocks/>
              </p:cNvSpPr>
              <p:nvPr/>
            </p:nvSpPr>
            <p:spPr bwMode="auto">
              <a:xfrm>
                <a:off x="911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67" name="Freeform 323"/>
              <p:cNvSpPr>
                <a:spLocks/>
              </p:cNvSpPr>
              <p:nvPr/>
            </p:nvSpPr>
            <p:spPr bwMode="auto">
              <a:xfrm>
                <a:off x="944" y="3234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68" name="Line 324"/>
              <p:cNvSpPr>
                <a:spLocks noChangeShapeType="1"/>
              </p:cNvSpPr>
              <p:nvPr/>
            </p:nvSpPr>
            <p:spPr bwMode="auto">
              <a:xfrm>
                <a:off x="735" y="3347"/>
                <a:ext cx="0" cy="1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69" name="Line 325"/>
              <p:cNvSpPr>
                <a:spLocks noChangeShapeType="1"/>
              </p:cNvSpPr>
              <p:nvPr/>
            </p:nvSpPr>
            <p:spPr bwMode="auto">
              <a:xfrm>
                <a:off x="969" y="3373"/>
                <a:ext cx="0" cy="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70" name="Oval 326"/>
              <p:cNvSpPr>
                <a:spLocks noChangeArrowheads="1"/>
              </p:cNvSpPr>
              <p:nvPr/>
            </p:nvSpPr>
            <p:spPr bwMode="auto">
              <a:xfrm>
                <a:off x="717" y="3453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71" name="Oval 327"/>
              <p:cNvSpPr>
                <a:spLocks noChangeArrowheads="1"/>
              </p:cNvSpPr>
              <p:nvPr/>
            </p:nvSpPr>
            <p:spPr bwMode="auto">
              <a:xfrm>
                <a:off x="952" y="3456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0486" name="Group 616"/>
          <p:cNvGrpSpPr>
            <a:grpSpLocks/>
          </p:cNvGrpSpPr>
          <p:nvPr/>
        </p:nvGrpSpPr>
        <p:grpSpPr bwMode="auto">
          <a:xfrm>
            <a:off x="1281113" y="2724785"/>
            <a:ext cx="7718425" cy="460375"/>
            <a:chOff x="563563" y="2641600"/>
            <a:chExt cx="7718425" cy="592138"/>
          </a:xfrm>
        </p:grpSpPr>
        <p:sp>
          <p:nvSpPr>
            <p:cNvPr id="20839" name="Line 328"/>
            <p:cNvSpPr>
              <a:spLocks noChangeShapeType="1"/>
            </p:cNvSpPr>
            <p:nvPr/>
          </p:nvSpPr>
          <p:spPr bwMode="auto">
            <a:xfrm flipV="1">
              <a:off x="582613" y="2935288"/>
              <a:ext cx="1068387" cy="4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40" name="Line 329"/>
            <p:cNvSpPr>
              <a:spLocks noChangeShapeType="1"/>
            </p:cNvSpPr>
            <p:nvPr/>
          </p:nvSpPr>
          <p:spPr bwMode="auto">
            <a:xfrm flipV="1">
              <a:off x="3968750" y="2646363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41" name="Line 330"/>
            <p:cNvSpPr>
              <a:spLocks noChangeShapeType="1"/>
            </p:cNvSpPr>
            <p:nvPr/>
          </p:nvSpPr>
          <p:spPr bwMode="auto">
            <a:xfrm flipV="1">
              <a:off x="4868863" y="2940050"/>
              <a:ext cx="0" cy="293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42" name="Line 331"/>
            <p:cNvSpPr>
              <a:spLocks noChangeShapeType="1"/>
            </p:cNvSpPr>
            <p:nvPr/>
          </p:nvSpPr>
          <p:spPr bwMode="auto">
            <a:xfrm flipV="1">
              <a:off x="7156450" y="2940050"/>
              <a:ext cx="0" cy="293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43" name="Line 332"/>
            <p:cNvSpPr>
              <a:spLocks noChangeShapeType="1"/>
            </p:cNvSpPr>
            <p:nvPr/>
          </p:nvSpPr>
          <p:spPr bwMode="auto">
            <a:xfrm>
              <a:off x="3963988" y="2938463"/>
              <a:ext cx="9048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44" name="Line 333"/>
            <p:cNvSpPr>
              <a:spLocks noChangeShapeType="1"/>
            </p:cNvSpPr>
            <p:nvPr/>
          </p:nvSpPr>
          <p:spPr bwMode="auto">
            <a:xfrm>
              <a:off x="4868863" y="3233738"/>
              <a:ext cx="22875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45" name="Line 334"/>
            <p:cNvSpPr>
              <a:spLocks noChangeShapeType="1"/>
            </p:cNvSpPr>
            <p:nvPr/>
          </p:nvSpPr>
          <p:spPr bwMode="auto">
            <a:xfrm>
              <a:off x="7156450" y="2935288"/>
              <a:ext cx="11207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46" name="Line 335"/>
            <p:cNvSpPr>
              <a:spLocks noChangeShapeType="1"/>
            </p:cNvSpPr>
            <p:nvPr/>
          </p:nvSpPr>
          <p:spPr bwMode="auto">
            <a:xfrm flipV="1">
              <a:off x="1651000" y="2646363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47" name="Line 336"/>
            <p:cNvSpPr>
              <a:spLocks noChangeShapeType="1"/>
            </p:cNvSpPr>
            <p:nvPr/>
          </p:nvSpPr>
          <p:spPr bwMode="auto">
            <a:xfrm>
              <a:off x="1639888" y="2641600"/>
              <a:ext cx="23383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48" name="Line 337"/>
            <p:cNvSpPr>
              <a:spLocks noChangeShapeType="1"/>
            </p:cNvSpPr>
            <p:nvPr/>
          </p:nvSpPr>
          <p:spPr bwMode="auto">
            <a:xfrm>
              <a:off x="563563" y="2940050"/>
              <a:ext cx="771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0487" name="Group 617"/>
          <p:cNvGrpSpPr>
            <a:grpSpLocks/>
          </p:cNvGrpSpPr>
          <p:nvPr/>
        </p:nvGrpSpPr>
        <p:grpSpPr bwMode="auto">
          <a:xfrm>
            <a:off x="1290638" y="2165985"/>
            <a:ext cx="7724775" cy="420688"/>
            <a:chOff x="582613" y="1739900"/>
            <a:chExt cx="7724775" cy="595313"/>
          </a:xfrm>
        </p:grpSpPr>
        <p:sp>
          <p:nvSpPr>
            <p:cNvPr id="20829" name="Line 338"/>
            <p:cNvSpPr>
              <a:spLocks noChangeShapeType="1"/>
            </p:cNvSpPr>
            <p:nvPr/>
          </p:nvSpPr>
          <p:spPr bwMode="auto">
            <a:xfrm>
              <a:off x="2378075" y="2038350"/>
              <a:ext cx="846138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30" name="Line 339"/>
            <p:cNvSpPr>
              <a:spLocks noChangeShapeType="1"/>
            </p:cNvSpPr>
            <p:nvPr/>
          </p:nvSpPr>
          <p:spPr bwMode="auto">
            <a:xfrm flipV="1">
              <a:off x="3233738" y="2041525"/>
              <a:ext cx="0" cy="293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31" name="Line 340"/>
            <p:cNvSpPr>
              <a:spLocks noChangeShapeType="1"/>
            </p:cNvSpPr>
            <p:nvPr/>
          </p:nvSpPr>
          <p:spPr bwMode="auto">
            <a:xfrm flipV="1">
              <a:off x="2378075" y="1747838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32" name="Line 341"/>
            <p:cNvSpPr>
              <a:spLocks noChangeShapeType="1"/>
            </p:cNvSpPr>
            <p:nvPr/>
          </p:nvSpPr>
          <p:spPr bwMode="auto">
            <a:xfrm flipV="1">
              <a:off x="5497513" y="2038350"/>
              <a:ext cx="0" cy="295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33" name="Line 342"/>
            <p:cNvSpPr>
              <a:spLocks noChangeShapeType="1"/>
            </p:cNvSpPr>
            <p:nvPr/>
          </p:nvSpPr>
          <p:spPr bwMode="auto">
            <a:xfrm flipV="1">
              <a:off x="6388100" y="1746250"/>
              <a:ext cx="0" cy="295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34" name="Line 343"/>
            <p:cNvSpPr>
              <a:spLocks noChangeShapeType="1"/>
            </p:cNvSpPr>
            <p:nvPr/>
          </p:nvSpPr>
          <p:spPr bwMode="auto">
            <a:xfrm>
              <a:off x="582613" y="1739900"/>
              <a:ext cx="17954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35" name="Line 344"/>
            <p:cNvSpPr>
              <a:spLocks noChangeShapeType="1"/>
            </p:cNvSpPr>
            <p:nvPr/>
          </p:nvSpPr>
          <p:spPr bwMode="auto">
            <a:xfrm>
              <a:off x="3233738" y="2333625"/>
              <a:ext cx="22637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36" name="Line 345"/>
            <p:cNvSpPr>
              <a:spLocks noChangeShapeType="1"/>
            </p:cNvSpPr>
            <p:nvPr/>
          </p:nvSpPr>
          <p:spPr bwMode="auto">
            <a:xfrm flipV="1">
              <a:off x="5497513" y="2030413"/>
              <a:ext cx="890587" cy="79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37" name="Line 346"/>
            <p:cNvSpPr>
              <a:spLocks noChangeShapeType="1"/>
            </p:cNvSpPr>
            <p:nvPr/>
          </p:nvSpPr>
          <p:spPr bwMode="auto">
            <a:xfrm>
              <a:off x="6388100" y="1739900"/>
              <a:ext cx="1900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838" name="Line 347"/>
            <p:cNvSpPr>
              <a:spLocks noChangeShapeType="1"/>
            </p:cNvSpPr>
            <p:nvPr/>
          </p:nvSpPr>
          <p:spPr bwMode="auto">
            <a:xfrm flipV="1">
              <a:off x="588963" y="2041525"/>
              <a:ext cx="77184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sp>
        <p:nvSpPr>
          <p:cNvPr id="20488" name="Text Box 348"/>
          <p:cNvSpPr txBox="1">
            <a:spLocks noChangeArrowheads="1"/>
          </p:cNvSpPr>
          <p:nvPr/>
        </p:nvSpPr>
        <p:spPr bwMode="auto">
          <a:xfrm>
            <a:off x="647700" y="2162810"/>
            <a:ext cx="624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Coil A</a:t>
            </a:r>
          </a:p>
        </p:txBody>
      </p:sp>
      <p:sp>
        <p:nvSpPr>
          <p:cNvPr id="20489" name="Text Box 349"/>
          <p:cNvSpPr txBox="1">
            <a:spLocks noChangeArrowheads="1"/>
          </p:cNvSpPr>
          <p:nvPr/>
        </p:nvSpPr>
        <p:spPr bwMode="auto">
          <a:xfrm>
            <a:off x="622300" y="2731135"/>
            <a:ext cx="6131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400" dirty="0">
                <a:latin typeface="+mn-lt"/>
              </a:rPr>
              <a:t>Coil B</a:t>
            </a:r>
          </a:p>
        </p:txBody>
      </p:sp>
      <p:grpSp>
        <p:nvGrpSpPr>
          <p:cNvPr id="20490" name="Group 609"/>
          <p:cNvGrpSpPr>
            <a:grpSpLocks/>
          </p:cNvGrpSpPr>
          <p:nvPr/>
        </p:nvGrpSpPr>
        <p:grpSpPr bwMode="auto">
          <a:xfrm>
            <a:off x="7027863" y="4879023"/>
            <a:ext cx="1397000" cy="1419225"/>
            <a:chOff x="6289675" y="5002213"/>
            <a:chExt cx="1397000" cy="1419225"/>
          </a:xfrm>
        </p:grpSpPr>
        <p:sp>
          <p:nvSpPr>
            <p:cNvPr id="20762" name="Rectangle 352"/>
            <p:cNvSpPr>
              <a:spLocks noChangeArrowheads="1"/>
            </p:cNvSpPr>
            <p:nvPr/>
          </p:nvSpPr>
          <p:spPr bwMode="auto">
            <a:xfrm>
              <a:off x="7545388" y="5511800"/>
              <a:ext cx="139700" cy="56515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763" name="Rectangle 353"/>
            <p:cNvSpPr>
              <a:spLocks noChangeArrowheads="1"/>
            </p:cNvSpPr>
            <p:nvPr/>
          </p:nvSpPr>
          <p:spPr bwMode="auto">
            <a:xfrm>
              <a:off x="7510463" y="5378450"/>
              <a:ext cx="176212" cy="13493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764" name="Rectangle 354"/>
            <p:cNvSpPr>
              <a:spLocks noChangeArrowheads="1"/>
            </p:cNvSpPr>
            <p:nvPr/>
          </p:nvSpPr>
          <p:spPr bwMode="auto">
            <a:xfrm>
              <a:off x="6824663" y="5503863"/>
              <a:ext cx="142875" cy="574675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765" name="Rectangle 355"/>
            <p:cNvSpPr>
              <a:spLocks noChangeArrowheads="1"/>
            </p:cNvSpPr>
            <p:nvPr/>
          </p:nvSpPr>
          <p:spPr bwMode="auto">
            <a:xfrm>
              <a:off x="6826250" y="5380038"/>
              <a:ext cx="174625" cy="1365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766" name="Line 356"/>
            <p:cNvSpPr>
              <a:spLocks noChangeShapeType="1"/>
            </p:cNvSpPr>
            <p:nvPr/>
          </p:nvSpPr>
          <p:spPr bwMode="auto">
            <a:xfrm>
              <a:off x="7035800" y="6418263"/>
              <a:ext cx="468313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45720" rIns="45720"/>
            <a:lstStyle/>
            <a:p>
              <a:endParaRPr lang="en-US"/>
            </a:p>
          </p:txBody>
        </p:sp>
        <p:grpSp>
          <p:nvGrpSpPr>
            <p:cNvPr id="20767" name="Group 358"/>
            <p:cNvGrpSpPr>
              <a:grpSpLocks/>
            </p:cNvGrpSpPr>
            <p:nvPr/>
          </p:nvGrpSpPr>
          <p:grpSpPr bwMode="auto">
            <a:xfrm>
              <a:off x="6823075" y="5376863"/>
              <a:ext cx="863600" cy="706437"/>
              <a:chOff x="565" y="2902"/>
              <a:chExt cx="544" cy="445"/>
            </a:xfrm>
          </p:grpSpPr>
          <p:sp>
            <p:nvSpPr>
              <p:cNvPr id="20817" name="Line 359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18" name="Line 360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19" name="Line 361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20" name="Line 362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21" name="Line 363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22" name="Line 364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23" name="Line 365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24" name="Line 366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25" name="Line 367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26" name="Line 368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27" name="Line 369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28" name="Line 370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0" cy="4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768" name="Group 371"/>
            <p:cNvGrpSpPr>
              <a:grpSpLocks/>
            </p:cNvGrpSpPr>
            <p:nvPr/>
          </p:nvGrpSpPr>
          <p:grpSpPr bwMode="auto">
            <a:xfrm flipH="1">
              <a:off x="7064375" y="5903913"/>
              <a:ext cx="423863" cy="407987"/>
              <a:chOff x="717" y="3234"/>
              <a:chExt cx="267" cy="257"/>
            </a:xfrm>
          </p:grpSpPr>
          <p:sp>
            <p:nvSpPr>
              <p:cNvPr id="20806" name="Freeform 372"/>
              <p:cNvSpPr>
                <a:spLocks/>
              </p:cNvSpPr>
              <p:nvPr/>
            </p:nvSpPr>
            <p:spPr bwMode="auto">
              <a:xfrm>
                <a:off x="735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07" name="Freeform 373"/>
              <p:cNvSpPr>
                <a:spLocks/>
              </p:cNvSpPr>
              <p:nvPr/>
            </p:nvSpPr>
            <p:spPr bwMode="auto">
              <a:xfrm>
                <a:off x="770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08" name="Freeform 374"/>
              <p:cNvSpPr>
                <a:spLocks/>
              </p:cNvSpPr>
              <p:nvPr/>
            </p:nvSpPr>
            <p:spPr bwMode="auto">
              <a:xfrm>
                <a:off x="80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09" name="Freeform 375"/>
              <p:cNvSpPr>
                <a:spLocks/>
              </p:cNvSpPr>
              <p:nvPr/>
            </p:nvSpPr>
            <p:spPr bwMode="auto">
              <a:xfrm>
                <a:off x="842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10" name="Freeform 376"/>
              <p:cNvSpPr>
                <a:spLocks/>
              </p:cNvSpPr>
              <p:nvPr/>
            </p:nvSpPr>
            <p:spPr bwMode="auto">
              <a:xfrm>
                <a:off x="87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11" name="Freeform 377"/>
              <p:cNvSpPr>
                <a:spLocks/>
              </p:cNvSpPr>
              <p:nvPr/>
            </p:nvSpPr>
            <p:spPr bwMode="auto">
              <a:xfrm>
                <a:off x="911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12" name="Freeform 378"/>
              <p:cNvSpPr>
                <a:spLocks/>
              </p:cNvSpPr>
              <p:nvPr/>
            </p:nvSpPr>
            <p:spPr bwMode="auto">
              <a:xfrm>
                <a:off x="944" y="3234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13" name="Line 379"/>
              <p:cNvSpPr>
                <a:spLocks noChangeShapeType="1"/>
              </p:cNvSpPr>
              <p:nvPr/>
            </p:nvSpPr>
            <p:spPr bwMode="auto">
              <a:xfrm>
                <a:off x="735" y="3347"/>
                <a:ext cx="0" cy="1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14" name="Line 380"/>
              <p:cNvSpPr>
                <a:spLocks noChangeShapeType="1"/>
              </p:cNvSpPr>
              <p:nvPr/>
            </p:nvSpPr>
            <p:spPr bwMode="auto">
              <a:xfrm>
                <a:off x="969" y="3373"/>
                <a:ext cx="0" cy="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815" name="Oval 381"/>
              <p:cNvSpPr>
                <a:spLocks noChangeArrowheads="1"/>
              </p:cNvSpPr>
              <p:nvPr/>
            </p:nvSpPr>
            <p:spPr bwMode="auto">
              <a:xfrm>
                <a:off x="717" y="3453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16" name="Oval 382"/>
              <p:cNvSpPr>
                <a:spLocks noChangeArrowheads="1"/>
              </p:cNvSpPr>
              <p:nvPr/>
            </p:nvSpPr>
            <p:spPr bwMode="auto">
              <a:xfrm>
                <a:off x="952" y="3456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0769" name="Line 383"/>
            <p:cNvSpPr>
              <a:spLocks noChangeShapeType="1"/>
            </p:cNvSpPr>
            <p:nvPr/>
          </p:nvSpPr>
          <p:spPr bwMode="auto">
            <a:xfrm>
              <a:off x="6289675" y="5246688"/>
              <a:ext cx="1588" cy="346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770" name="Text Box 384"/>
            <p:cNvSpPr txBox="1">
              <a:spLocks noChangeArrowheads="1"/>
            </p:cNvSpPr>
            <p:nvPr/>
          </p:nvSpPr>
          <p:spPr bwMode="auto">
            <a:xfrm>
              <a:off x="6315075" y="5326063"/>
              <a:ext cx="166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0771" name="Text Box 385"/>
            <p:cNvSpPr txBox="1">
              <a:spLocks noChangeArrowheads="1"/>
            </p:cNvSpPr>
            <p:nvPr/>
          </p:nvSpPr>
          <p:spPr bwMode="auto">
            <a:xfrm>
              <a:off x="7204075" y="6148388"/>
              <a:ext cx="166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  <p:sp>
          <p:nvSpPr>
            <p:cNvPr id="20772" name="Rectangle 386"/>
            <p:cNvSpPr>
              <a:spLocks noChangeArrowheads="1"/>
            </p:cNvSpPr>
            <p:nvPr/>
          </p:nvSpPr>
          <p:spPr bwMode="auto">
            <a:xfrm rot="16200000" flipV="1">
              <a:off x="6845300" y="4792663"/>
              <a:ext cx="139700" cy="56515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773" name="Rectangle 387"/>
            <p:cNvSpPr>
              <a:spLocks noChangeArrowheads="1"/>
            </p:cNvSpPr>
            <p:nvPr/>
          </p:nvSpPr>
          <p:spPr bwMode="auto">
            <a:xfrm rot="16200000" flipV="1">
              <a:off x="7175501" y="5022850"/>
              <a:ext cx="176212" cy="13493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774" name="Rectangle 388"/>
            <p:cNvSpPr>
              <a:spLocks noChangeArrowheads="1"/>
            </p:cNvSpPr>
            <p:nvPr/>
          </p:nvSpPr>
          <p:spPr bwMode="auto">
            <a:xfrm rot="16200000" flipV="1">
              <a:off x="6846888" y="5507038"/>
              <a:ext cx="142875" cy="574675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775" name="Rectangle 389"/>
            <p:cNvSpPr>
              <a:spLocks noChangeArrowheads="1"/>
            </p:cNvSpPr>
            <p:nvPr/>
          </p:nvSpPr>
          <p:spPr bwMode="auto">
            <a:xfrm rot="16200000" flipV="1">
              <a:off x="7173913" y="5708650"/>
              <a:ext cx="174625" cy="1365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0776" name="Group 390"/>
            <p:cNvGrpSpPr>
              <a:grpSpLocks/>
            </p:cNvGrpSpPr>
            <p:nvPr/>
          </p:nvGrpSpPr>
          <p:grpSpPr bwMode="auto">
            <a:xfrm rot="-2641739" flipH="1" flipV="1">
              <a:off x="7051675" y="5362575"/>
              <a:ext cx="434975" cy="138113"/>
              <a:chOff x="776" y="2903"/>
              <a:chExt cx="274" cy="87"/>
            </a:xfrm>
          </p:grpSpPr>
          <p:sp>
            <p:nvSpPr>
              <p:cNvPr id="20803" name="Rectangle 391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04" name="Rectangle 392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05" name="Oval 393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0777" name="Group 394"/>
            <p:cNvGrpSpPr>
              <a:grpSpLocks/>
            </p:cNvGrpSpPr>
            <p:nvPr/>
          </p:nvGrpSpPr>
          <p:grpSpPr bwMode="auto">
            <a:xfrm rot="16200000" flipV="1">
              <a:off x="6434932" y="4968081"/>
              <a:ext cx="863600" cy="935037"/>
              <a:chOff x="565" y="2902"/>
              <a:chExt cx="544" cy="589"/>
            </a:xfrm>
          </p:grpSpPr>
          <p:grpSp>
            <p:nvGrpSpPr>
              <p:cNvPr id="20778" name="Group 395"/>
              <p:cNvGrpSpPr>
                <a:grpSpLocks/>
              </p:cNvGrpSpPr>
              <p:nvPr/>
            </p:nvGrpSpPr>
            <p:grpSpPr bwMode="auto">
              <a:xfrm>
                <a:off x="565" y="2902"/>
                <a:ext cx="544" cy="445"/>
                <a:chOff x="565" y="2902"/>
                <a:chExt cx="544" cy="445"/>
              </a:xfrm>
            </p:grpSpPr>
            <p:sp>
              <p:nvSpPr>
                <p:cNvPr id="20791" name="Line 396"/>
                <p:cNvSpPr>
                  <a:spLocks noChangeShapeType="1"/>
                </p:cNvSpPr>
                <p:nvPr/>
              </p:nvSpPr>
              <p:spPr bwMode="auto">
                <a:xfrm>
                  <a:off x="678" y="2906"/>
                  <a:ext cx="0" cy="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92" name="Line 397"/>
                <p:cNvSpPr>
                  <a:spLocks noChangeShapeType="1"/>
                </p:cNvSpPr>
                <p:nvPr/>
              </p:nvSpPr>
              <p:spPr bwMode="auto">
                <a:xfrm>
                  <a:off x="656" y="2990"/>
                  <a:ext cx="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93" name="Line 398"/>
                <p:cNvSpPr>
                  <a:spLocks noChangeShapeType="1"/>
                </p:cNvSpPr>
                <p:nvPr/>
              </p:nvSpPr>
              <p:spPr bwMode="auto">
                <a:xfrm flipH="1" flipV="1">
                  <a:off x="568" y="2904"/>
                  <a:ext cx="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94" name="Line 399"/>
                <p:cNvSpPr>
                  <a:spLocks noChangeShapeType="1"/>
                </p:cNvSpPr>
                <p:nvPr/>
              </p:nvSpPr>
              <p:spPr bwMode="auto">
                <a:xfrm>
                  <a:off x="656" y="2992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95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565" y="2904"/>
                  <a:ext cx="1" cy="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96" name="Line 401"/>
                <p:cNvSpPr>
                  <a:spLocks noChangeShapeType="1"/>
                </p:cNvSpPr>
                <p:nvPr/>
              </p:nvSpPr>
              <p:spPr bwMode="auto">
                <a:xfrm>
                  <a:off x="657" y="3273"/>
                  <a:ext cx="3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97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569" y="3345"/>
                  <a:ext cx="540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98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997" y="2904"/>
                  <a:ext cx="0" cy="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99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997" y="2988"/>
                  <a:ext cx="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800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999" y="2902"/>
                  <a:ext cx="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801" name="Line 406"/>
                <p:cNvSpPr>
                  <a:spLocks noChangeShapeType="1"/>
                </p:cNvSpPr>
                <p:nvPr/>
              </p:nvSpPr>
              <p:spPr bwMode="auto">
                <a:xfrm flipH="1">
                  <a:off x="1019" y="2990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802" name="Line 407"/>
                <p:cNvSpPr>
                  <a:spLocks noChangeShapeType="1"/>
                </p:cNvSpPr>
                <p:nvPr/>
              </p:nvSpPr>
              <p:spPr bwMode="auto">
                <a:xfrm flipH="1" flipV="1">
                  <a:off x="1109" y="2902"/>
                  <a:ext cx="0" cy="4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20779" name="Group 408"/>
              <p:cNvGrpSpPr>
                <a:grpSpLocks/>
              </p:cNvGrpSpPr>
              <p:nvPr/>
            </p:nvGrpSpPr>
            <p:grpSpPr bwMode="auto">
              <a:xfrm>
                <a:off x="717" y="3234"/>
                <a:ext cx="267" cy="257"/>
                <a:chOff x="717" y="3234"/>
                <a:chExt cx="267" cy="257"/>
              </a:xfrm>
            </p:grpSpPr>
            <p:sp>
              <p:nvSpPr>
                <p:cNvPr id="20780" name="Freeform 409"/>
                <p:cNvSpPr>
                  <a:spLocks/>
                </p:cNvSpPr>
                <p:nvPr/>
              </p:nvSpPr>
              <p:spPr bwMode="auto">
                <a:xfrm>
                  <a:off x="735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81" name="Freeform 410"/>
                <p:cNvSpPr>
                  <a:spLocks/>
                </p:cNvSpPr>
                <p:nvPr/>
              </p:nvSpPr>
              <p:spPr bwMode="auto">
                <a:xfrm>
                  <a:off x="770" y="3238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82" name="Freeform 411"/>
                <p:cNvSpPr>
                  <a:spLocks/>
                </p:cNvSpPr>
                <p:nvPr/>
              </p:nvSpPr>
              <p:spPr bwMode="auto">
                <a:xfrm>
                  <a:off x="807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83" name="Freeform 412"/>
                <p:cNvSpPr>
                  <a:spLocks/>
                </p:cNvSpPr>
                <p:nvPr/>
              </p:nvSpPr>
              <p:spPr bwMode="auto">
                <a:xfrm>
                  <a:off x="842" y="3238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84" name="Freeform 413"/>
                <p:cNvSpPr>
                  <a:spLocks/>
                </p:cNvSpPr>
                <p:nvPr/>
              </p:nvSpPr>
              <p:spPr bwMode="auto">
                <a:xfrm>
                  <a:off x="877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85" name="Freeform 414"/>
                <p:cNvSpPr>
                  <a:spLocks/>
                </p:cNvSpPr>
                <p:nvPr/>
              </p:nvSpPr>
              <p:spPr bwMode="auto">
                <a:xfrm>
                  <a:off x="911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86" name="Freeform 415"/>
                <p:cNvSpPr>
                  <a:spLocks/>
                </p:cNvSpPr>
                <p:nvPr/>
              </p:nvSpPr>
              <p:spPr bwMode="auto">
                <a:xfrm>
                  <a:off x="944" y="3234"/>
                  <a:ext cx="25" cy="140"/>
                </a:xfrm>
                <a:custGeom>
                  <a:avLst/>
                  <a:gdLst>
                    <a:gd name="T0" fmla="*/ 0 w 25"/>
                    <a:gd name="T1" fmla="*/ 39 h 140"/>
                    <a:gd name="T2" fmla="*/ 6 w 25"/>
                    <a:gd name="T3" fmla="*/ 17 h 140"/>
                    <a:gd name="T4" fmla="*/ 25 w 25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140"/>
                    <a:gd name="T11" fmla="*/ 25 w 25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140">
                      <a:moveTo>
                        <a:pt x="0" y="39"/>
                      </a:moveTo>
                      <a:cubicBezTo>
                        <a:pt x="1" y="19"/>
                        <a:pt x="2" y="0"/>
                        <a:pt x="6" y="17"/>
                      </a:cubicBezTo>
                      <a:cubicBezTo>
                        <a:pt x="10" y="34"/>
                        <a:pt x="21" y="119"/>
                        <a:pt x="25" y="14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87" name="Line 416"/>
                <p:cNvSpPr>
                  <a:spLocks noChangeShapeType="1"/>
                </p:cNvSpPr>
                <p:nvPr/>
              </p:nvSpPr>
              <p:spPr bwMode="auto">
                <a:xfrm>
                  <a:off x="735" y="3347"/>
                  <a:ext cx="0" cy="10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88" name="Line 417"/>
                <p:cNvSpPr>
                  <a:spLocks noChangeShapeType="1"/>
                </p:cNvSpPr>
                <p:nvPr/>
              </p:nvSpPr>
              <p:spPr bwMode="auto">
                <a:xfrm>
                  <a:off x="969" y="3373"/>
                  <a:ext cx="0" cy="7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789" name="Oval 418"/>
                <p:cNvSpPr>
                  <a:spLocks noChangeArrowheads="1"/>
                </p:cNvSpPr>
                <p:nvPr/>
              </p:nvSpPr>
              <p:spPr bwMode="auto">
                <a:xfrm>
                  <a:off x="717" y="3453"/>
                  <a:ext cx="32" cy="3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0790" name="Oval 419"/>
                <p:cNvSpPr>
                  <a:spLocks noChangeArrowheads="1"/>
                </p:cNvSpPr>
                <p:nvPr/>
              </p:nvSpPr>
              <p:spPr bwMode="auto">
                <a:xfrm>
                  <a:off x="952" y="3456"/>
                  <a:ext cx="32" cy="3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</p:grpSp>
      </p:grpSp>
      <p:grpSp>
        <p:nvGrpSpPr>
          <p:cNvPr id="20491" name="Group 695"/>
          <p:cNvGrpSpPr>
            <a:grpSpLocks/>
          </p:cNvGrpSpPr>
          <p:nvPr/>
        </p:nvGrpSpPr>
        <p:grpSpPr bwMode="auto">
          <a:xfrm>
            <a:off x="2030413" y="4898073"/>
            <a:ext cx="1387475" cy="1400175"/>
            <a:chOff x="871" y="3095"/>
            <a:chExt cx="874" cy="882"/>
          </a:xfrm>
        </p:grpSpPr>
        <p:grpSp>
          <p:nvGrpSpPr>
            <p:cNvPr id="20692" name="Group 421"/>
            <p:cNvGrpSpPr>
              <a:grpSpLocks/>
            </p:cNvGrpSpPr>
            <p:nvPr/>
          </p:nvGrpSpPr>
          <p:grpSpPr bwMode="auto">
            <a:xfrm>
              <a:off x="921" y="3095"/>
              <a:ext cx="589" cy="545"/>
              <a:chOff x="2085" y="3193"/>
              <a:chExt cx="589" cy="545"/>
            </a:xfrm>
          </p:grpSpPr>
          <p:sp>
            <p:nvSpPr>
              <p:cNvPr id="20732" name="Rectangle 422"/>
              <p:cNvSpPr>
                <a:spLocks noChangeArrowheads="1"/>
              </p:cNvSpPr>
              <p:nvPr/>
            </p:nvSpPr>
            <p:spPr bwMode="auto">
              <a:xfrm rot="16200000" flipV="1">
                <a:off x="2367" y="3061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33" name="Rectangle 423"/>
              <p:cNvSpPr>
                <a:spLocks noChangeArrowheads="1"/>
              </p:cNvSpPr>
              <p:nvPr/>
            </p:nvSpPr>
            <p:spPr bwMode="auto">
              <a:xfrm rot="16200000" flipV="1">
                <a:off x="2575" y="3206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34" name="Rectangle 424"/>
              <p:cNvSpPr>
                <a:spLocks noChangeArrowheads="1"/>
              </p:cNvSpPr>
              <p:nvPr/>
            </p:nvSpPr>
            <p:spPr bwMode="auto">
              <a:xfrm rot="16200000" flipV="1">
                <a:off x="2368" y="3511"/>
                <a:ext cx="90" cy="362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35" name="Rectangle 425"/>
              <p:cNvSpPr>
                <a:spLocks noChangeArrowheads="1"/>
              </p:cNvSpPr>
              <p:nvPr/>
            </p:nvSpPr>
            <p:spPr bwMode="auto">
              <a:xfrm rot="16200000" flipV="1">
                <a:off x="2574" y="3638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0736" name="Group 426"/>
              <p:cNvGrpSpPr>
                <a:grpSpLocks/>
              </p:cNvGrpSpPr>
              <p:nvPr/>
            </p:nvGrpSpPr>
            <p:grpSpPr bwMode="auto">
              <a:xfrm rot="16200000" flipV="1">
                <a:off x="2108" y="3171"/>
                <a:ext cx="544" cy="589"/>
                <a:chOff x="565" y="2902"/>
                <a:chExt cx="544" cy="589"/>
              </a:xfrm>
            </p:grpSpPr>
            <p:grpSp>
              <p:nvGrpSpPr>
                <p:cNvPr id="20737" name="Group 427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0750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51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52" name="Line 4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53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54" name="Line 4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55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56" name="Line 4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57" name="Line 4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58" name="Line 4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59" name="Line 4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60" name="Line 4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61" name="Line 4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738" name="Group 440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0739" name="Freeform 441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40" name="Freeform 442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41" name="Freeform 443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42" name="Freeform 444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43" name="Freeform 445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44" name="Freeform 446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45" name="Freeform 447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46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47" name="Line 449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48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749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grpSp>
          <p:nvGrpSpPr>
            <p:cNvPr id="20693" name="Group 452"/>
            <p:cNvGrpSpPr>
              <a:grpSpLocks/>
            </p:cNvGrpSpPr>
            <p:nvPr/>
          </p:nvGrpSpPr>
          <p:grpSpPr bwMode="auto">
            <a:xfrm rot="2814723">
              <a:off x="1334" y="3328"/>
              <a:ext cx="274" cy="87"/>
              <a:chOff x="776" y="2903"/>
              <a:chExt cx="274" cy="87"/>
            </a:xfrm>
          </p:grpSpPr>
          <p:sp>
            <p:nvSpPr>
              <p:cNvPr id="20729" name="Rectangle 453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30" name="Rectangle 454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31" name="Oval 455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0694" name="Group 456"/>
            <p:cNvGrpSpPr>
              <a:grpSpLocks/>
            </p:cNvGrpSpPr>
            <p:nvPr/>
          </p:nvGrpSpPr>
          <p:grpSpPr bwMode="auto">
            <a:xfrm>
              <a:off x="1201" y="3331"/>
              <a:ext cx="544" cy="589"/>
              <a:chOff x="2365" y="3429"/>
              <a:chExt cx="544" cy="589"/>
            </a:xfrm>
          </p:grpSpPr>
          <p:sp>
            <p:nvSpPr>
              <p:cNvPr id="20699" name="Rectangle 457"/>
              <p:cNvSpPr>
                <a:spLocks noChangeArrowheads="1"/>
              </p:cNvSpPr>
              <p:nvPr/>
            </p:nvSpPr>
            <p:spPr bwMode="auto">
              <a:xfrm flipH="1">
                <a:off x="2366" y="3514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00" name="Rectangle 458"/>
              <p:cNvSpPr>
                <a:spLocks noChangeArrowheads="1"/>
              </p:cNvSpPr>
              <p:nvPr/>
            </p:nvSpPr>
            <p:spPr bwMode="auto">
              <a:xfrm flipH="1">
                <a:off x="2365" y="3430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01" name="Rectangle 459"/>
              <p:cNvSpPr>
                <a:spLocks noChangeArrowheads="1"/>
              </p:cNvSpPr>
              <p:nvPr/>
            </p:nvSpPr>
            <p:spPr bwMode="auto">
              <a:xfrm flipH="1">
                <a:off x="2818" y="3509"/>
                <a:ext cx="90" cy="362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02" name="Rectangle 460"/>
              <p:cNvSpPr>
                <a:spLocks noChangeArrowheads="1"/>
              </p:cNvSpPr>
              <p:nvPr/>
            </p:nvSpPr>
            <p:spPr bwMode="auto">
              <a:xfrm flipH="1">
                <a:off x="2797" y="3431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0703" name="Group 461"/>
              <p:cNvGrpSpPr>
                <a:grpSpLocks/>
              </p:cNvGrpSpPr>
              <p:nvPr/>
            </p:nvGrpSpPr>
            <p:grpSpPr bwMode="auto">
              <a:xfrm flipH="1">
                <a:off x="2365" y="3429"/>
                <a:ext cx="544" cy="589"/>
                <a:chOff x="565" y="2902"/>
                <a:chExt cx="544" cy="589"/>
              </a:xfrm>
            </p:grpSpPr>
            <p:grpSp>
              <p:nvGrpSpPr>
                <p:cNvPr id="20704" name="Group 462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0717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18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19" name="Line 4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20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21" name="Line 4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22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23" name="Line 4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24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25" name="Line 4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26" name="Line 4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27" name="Line 4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28" name="Line 4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705" name="Group 475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0706" name="Freeform 476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07" name="Freeform 477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08" name="Freeform 478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09" name="Freeform 479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10" name="Freeform 480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11" name="Freeform 481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12" name="Freeform 482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13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14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715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716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20695" name="Line 487"/>
            <p:cNvSpPr>
              <a:spLocks noChangeShapeType="1"/>
            </p:cNvSpPr>
            <p:nvPr/>
          </p:nvSpPr>
          <p:spPr bwMode="auto">
            <a:xfrm>
              <a:off x="871" y="3238"/>
              <a:ext cx="1" cy="2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696" name="Text Box 488"/>
            <p:cNvSpPr txBox="1">
              <a:spLocks noChangeArrowheads="1"/>
            </p:cNvSpPr>
            <p:nvPr/>
          </p:nvSpPr>
          <p:spPr bwMode="auto">
            <a:xfrm>
              <a:off x="887" y="3288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0697" name="Text Box 489"/>
            <p:cNvSpPr txBox="1">
              <a:spLocks noChangeArrowheads="1"/>
            </p:cNvSpPr>
            <p:nvPr/>
          </p:nvSpPr>
          <p:spPr bwMode="auto">
            <a:xfrm>
              <a:off x="1405" y="3820"/>
              <a:ext cx="1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  <p:sp>
          <p:nvSpPr>
            <p:cNvPr id="20698" name="Line 490"/>
            <p:cNvSpPr>
              <a:spLocks noChangeShapeType="1"/>
            </p:cNvSpPr>
            <p:nvPr/>
          </p:nvSpPr>
          <p:spPr bwMode="auto">
            <a:xfrm>
              <a:off x="1303" y="3975"/>
              <a:ext cx="29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0492" name="Group 613"/>
          <p:cNvGrpSpPr>
            <a:grpSpLocks/>
          </p:cNvGrpSpPr>
          <p:nvPr/>
        </p:nvGrpSpPr>
        <p:grpSpPr bwMode="auto">
          <a:xfrm>
            <a:off x="3751263" y="4898073"/>
            <a:ext cx="1395412" cy="1411287"/>
            <a:chOff x="3013075" y="5021263"/>
            <a:chExt cx="1395413" cy="1411287"/>
          </a:xfrm>
        </p:grpSpPr>
        <p:sp>
          <p:nvSpPr>
            <p:cNvPr id="20625" name="Rectangle 492"/>
            <p:cNvSpPr>
              <a:spLocks noChangeArrowheads="1"/>
            </p:cNvSpPr>
            <p:nvPr/>
          </p:nvSpPr>
          <p:spPr bwMode="auto">
            <a:xfrm flipH="1">
              <a:off x="3546475" y="5522913"/>
              <a:ext cx="139700" cy="56515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626" name="Rectangle 493"/>
            <p:cNvSpPr>
              <a:spLocks noChangeArrowheads="1"/>
            </p:cNvSpPr>
            <p:nvPr/>
          </p:nvSpPr>
          <p:spPr bwMode="auto">
            <a:xfrm flipH="1">
              <a:off x="3544888" y="5389563"/>
              <a:ext cx="176212" cy="13493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627" name="Rectangle 494"/>
            <p:cNvSpPr>
              <a:spLocks noChangeArrowheads="1"/>
            </p:cNvSpPr>
            <p:nvPr/>
          </p:nvSpPr>
          <p:spPr bwMode="auto">
            <a:xfrm flipH="1">
              <a:off x="4264025" y="5514975"/>
              <a:ext cx="142875" cy="574675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628" name="Rectangle 495"/>
            <p:cNvSpPr>
              <a:spLocks noChangeArrowheads="1"/>
            </p:cNvSpPr>
            <p:nvPr/>
          </p:nvSpPr>
          <p:spPr bwMode="auto">
            <a:xfrm flipH="1">
              <a:off x="4230688" y="5391150"/>
              <a:ext cx="174625" cy="1365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0629" name="Group 496"/>
            <p:cNvGrpSpPr>
              <a:grpSpLocks/>
            </p:cNvGrpSpPr>
            <p:nvPr/>
          </p:nvGrpSpPr>
          <p:grpSpPr bwMode="auto">
            <a:xfrm flipH="1">
              <a:off x="3544888" y="5387975"/>
              <a:ext cx="863600" cy="935038"/>
              <a:chOff x="565" y="2902"/>
              <a:chExt cx="544" cy="589"/>
            </a:xfrm>
          </p:grpSpPr>
          <p:grpSp>
            <p:nvGrpSpPr>
              <p:cNvPr id="20667" name="Group 497"/>
              <p:cNvGrpSpPr>
                <a:grpSpLocks/>
              </p:cNvGrpSpPr>
              <p:nvPr/>
            </p:nvGrpSpPr>
            <p:grpSpPr bwMode="auto">
              <a:xfrm>
                <a:off x="565" y="2902"/>
                <a:ext cx="544" cy="445"/>
                <a:chOff x="565" y="2902"/>
                <a:chExt cx="544" cy="445"/>
              </a:xfrm>
            </p:grpSpPr>
            <p:sp>
              <p:nvSpPr>
                <p:cNvPr id="20680" name="Line 498"/>
                <p:cNvSpPr>
                  <a:spLocks noChangeShapeType="1"/>
                </p:cNvSpPr>
                <p:nvPr/>
              </p:nvSpPr>
              <p:spPr bwMode="auto">
                <a:xfrm>
                  <a:off x="678" y="2906"/>
                  <a:ext cx="0" cy="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81" name="Line 499"/>
                <p:cNvSpPr>
                  <a:spLocks noChangeShapeType="1"/>
                </p:cNvSpPr>
                <p:nvPr/>
              </p:nvSpPr>
              <p:spPr bwMode="auto">
                <a:xfrm>
                  <a:off x="656" y="2990"/>
                  <a:ext cx="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82" name="Line 500"/>
                <p:cNvSpPr>
                  <a:spLocks noChangeShapeType="1"/>
                </p:cNvSpPr>
                <p:nvPr/>
              </p:nvSpPr>
              <p:spPr bwMode="auto">
                <a:xfrm flipH="1" flipV="1">
                  <a:off x="568" y="2904"/>
                  <a:ext cx="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83" name="Line 501"/>
                <p:cNvSpPr>
                  <a:spLocks noChangeShapeType="1"/>
                </p:cNvSpPr>
                <p:nvPr/>
              </p:nvSpPr>
              <p:spPr bwMode="auto">
                <a:xfrm>
                  <a:off x="656" y="2992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84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565" y="2904"/>
                  <a:ext cx="1" cy="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85" name="Line 503"/>
                <p:cNvSpPr>
                  <a:spLocks noChangeShapeType="1"/>
                </p:cNvSpPr>
                <p:nvPr/>
              </p:nvSpPr>
              <p:spPr bwMode="auto">
                <a:xfrm>
                  <a:off x="657" y="3273"/>
                  <a:ext cx="3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86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569" y="3345"/>
                  <a:ext cx="540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87" name="Line 505"/>
                <p:cNvSpPr>
                  <a:spLocks noChangeShapeType="1"/>
                </p:cNvSpPr>
                <p:nvPr/>
              </p:nvSpPr>
              <p:spPr bwMode="auto">
                <a:xfrm flipH="1">
                  <a:off x="997" y="2904"/>
                  <a:ext cx="0" cy="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88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997" y="2988"/>
                  <a:ext cx="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89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999" y="2902"/>
                  <a:ext cx="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90" name="Line 508"/>
                <p:cNvSpPr>
                  <a:spLocks noChangeShapeType="1"/>
                </p:cNvSpPr>
                <p:nvPr/>
              </p:nvSpPr>
              <p:spPr bwMode="auto">
                <a:xfrm flipH="1">
                  <a:off x="1019" y="2990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91" name="Line 5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09" y="2902"/>
                  <a:ext cx="0" cy="4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</p:grpSp>
          <p:grpSp>
            <p:nvGrpSpPr>
              <p:cNvPr id="20668" name="Group 510"/>
              <p:cNvGrpSpPr>
                <a:grpSpLocks/>
              </p:cNvGrpSpPr>
              <p:nvPr/>
            </p:nvGrpSpPr>
            <p:grpSpPr bwMode="auto">
              <a:xfrm>
                <a:off x="717" y="3234"/>
                <a:ext cx="267" cy="257"/>
                <a:chOff x="717" y="3234"/>
                <a:chExt cx="267" cy="257"/>
              </a:xfrm>
            </p:grpSpPr>
            <p:sp>
              <p:nvSpPr>
                <p:cNvPr id="20669" name="Freeform 511"/>
                <p:cNvSpPr>
                  <a:spLocks/>
                </p:cNvSpPr>
                <p:nvPr/>
              </p:nvSpPr>
              <p:spPr bwMode="auto">
                <a:xfrm>
                  <a:off x="735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70" name="Freeform 512"/>
                <p:cNvSpPr>
                  <a:spLocks/>
                </p:cNvSpPr>
                <p:nvPr/>
              </p:nvSpPr>
              <p:spPr bwMode="auto">
                <a:xfrm>
                  <a:off x="770" y="3238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71" name="Freeform 513"/>
                <p:cNvSpPr>
                  <a:spLocks/>
                </p:cNvSpPr>
                <p:nvPr/>
              </p:nvSpPr>
              <p:spPr bwMode="auto">
                <a:xfrm>
                  <a:off x="807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72" name="Freeform 514"/>
                <p:cNvSpPr>
                  <a:spLocks/>
                </p:cNvSpPr>
                <p:nvPr/>
              </p:nvSpPr>
              <p:spPr bwMode="auto">
                <a:xfrm>
                  <a:off x="842" y="3238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73" name="Freeform 515"/>
                <p:cNvSpPr>
                  <a:spLocks/>
                </p:cNvSpPr>
                <p:nvPr/>
              </p:nvSpPr>
              <p:spPr bwMode="auto">
                <a:xfrm>
                  <a:off x="877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74" name="Freeform 516"/>
                <p:cNvSpPr>
                  <a:spLocks/>
                </p:cNvSpPr>
                <p:nvPr/>
              </p:nvSpPr>
              <p:spPr bwMode="auto">
                <a:xfrm>
                  <a:off x="911" y="3237"/>
                  <a:ext cx="31" cy="144"/>
                </a:xfrm>
                <a:custGeom>
                  <a:avLst/>
                  <a:gdLst>
                    <a:gd name="T0" fmla="*/ 0 w 31"/>
                    <a:gd name="T1" fmla="*/ 35 h 144"/>
                    <a:gd name="T2" fmla="*/ 6 w 31"/>
                    <a:gd name="T3" fmla="*/ 15 h 144"/>
                    <a:gd name="T4" fmla="*/ 25 w 31"/>
                    <a:gd name="T5" fmla="*/ 128 h 144"/>
                    <a:gd name="T6" fmla="*/ 31 w 31"/>
                    <a:gd name="T7" fmla="*/ 110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144"/>
                    <a:gd name="T14" fmla="*/ 31 w 3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144">
                      <a:moveTo>
                        <a:pt x="0" y="35"/>
                      </a:moveTo>
                      <a:cubicBezTo>
                        <a:pt x="1" y="17"/>
                        <a:pt x="2" y="0"/>
                        <a:pt x="6" y="15"/>
                      </a:cubicBezTo>
                      <a:cubicBezTo>
                        <a:pt x="10" y="30"/>
                        <a:pt x="21" y="112"/>
                        <a:pt x="25" y="128"/>
                      </a:cubicBezTo>
                      <a:cubicBezTo>
                        <a:pt x="29" y="144"/>
                        <a:pt x="30" y="127"/>
                        <a:pt x="31" y="11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75" name="Freeform 517"/>
                <p:cNvSpPr>
                  <a:spLocks/>
                </p:cNvSpPr>
                <p:nvPr/>
              </p:nvSpPr>
              <p:spPr bwMode="auto">
                <a:xfrm>
                  <a:off x="944" y="3234"/>
                  <a:ext cx="25" cy="140"/>
                </a:xfrm>
                <a:custGeom>
                  <a:avLst/>
                  <a:gdLst>
                    <a:gd name="T0" fmla="*/ 0 w 25"/>
                    <a:gd name="T1" fmla="*/ 39 h 140"/>
                    <a:gd name="T2" fmla="*/ 6 w 25"/>
                    <a:gd name="T3" fmla="*/ 17 h 140"/>
                    <a:gd name="T4" fmla="*/ 25 w 25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140"/>
                    <a:gd name="T11" fmla="*/ 25 w 25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140">
                      <a:moveTo>
                        <a:pt x="0" y="39"/>
                      </a:moveTo>
                      <a:cubicBezTo>
                        <a:pt x="1" y="19"/>
                        <a:pt x="2" y="0"/>
                        <a:pt x="6" y="17"/>
                      </a:cubicBezTo>
                      <a:cubicBezTo>
                        <a:pt x="10" y="34"/>
                        <a:pt x="21" y="119"/>
                        <a:pt x="25" y="14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76" name="Line 518"/>
                <p:cNvSpPr>
                  <a:spLocks noChangeShapeType="1"/>
                </p:cNvSpPr>
                <p:nvPr/>
              </p:nvSpPr>
              <p:spPr bwMode="auto">
                <a:xfrm>
                  <a:off x="735" y="3347"/>
                  <a:ext cx="0" cy="10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77" name="Line 519"/>
                <p:cNvSpPr>
                  <a:spLocks noChangeShapeType="1"/>
                </p:cNvSpPr>
                <p:nvPr/>
              </p:nvSpPr>
              <p:spPr bwMode="auto">
                <a:xfrm>
                  <a:off x="969" y="3373"/>
                  <a:ext cx="0" cy="7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endParaRPr lang="en-US"/>
                </a:p>
              </p:txBody>
            </p:sp>
            <p:sp>
              <p:nvSpPr>
                <p:cNvPr id="20678" name="Oval 520"/>
                <p:cNvSpPr>
                  <a:spLocks noChangeArrowheads="1"/>
                </p:cNvSpPr>
                <p:nvPr/>
              </p:nvSpPr>
              <p:spPr bwMode="auto">
                <a:xfrm>
                  <a:off x="717" y="3453"/>
                  <a:ext cx="32" cy="3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0679" name="Oval 521"/>
                <p:cNvSpPr>
                  <a:spLocks noChangeArrowheads="1"/>
                </p:cNvSpPr>
                <p:nvPr/>
              </p:nvSpPr>
              <p:spPr bwMode="auto">
                <a:xfrm>
                  <a:off x="952" y="3456"/>
                  <a:ext cx="32" cy="3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20630" name="Line 522"/>
            <p:cNvSpPr>
              <a:spLocks noChangeShapeType="1"/>
            </p:cNvSpPr>
            <p:nvPr/>
          </p:nvSpPr>
          <p:spPr bwMode="auto">
            <a:xfrm>
              <a:off x="3013075" y="5265738"/>
              <a:ext cx="1588" cy="346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631" name="Text Box 523"/>
            <p:cNvSpPr txBox="1">
              <a:spLocks noChangeArrowheads="1"/>
            </p:cNvSpPr>
            <p:nvPr/>
          </p:nvSpPr>
          <p:spPr bwMode="auto">
            <a:xfrm>
              <a:off x="3038475" y="5345113"/>
              <a:ext cx="166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0632" name="Text Box 524"/>
            <p:cNvSpPr txBox="1">
              <a:spLocks noChangeArrowheads="1"/>
            </p:cNvSpPr>
            <p:nvPr/>
          </p:nvSpPr>
          <p:spPr bwMode="auto">
            <a:xfrm>
              <a:off x="3883025" y="6167438"/>
              <a:ext cx="166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  <p:sp>
          <p:nvSpPr>
            <p:cNvPr id="20633" name="Rectangle 525"/>
            <p:cNvSpPr>
              <a:spLocks noChangeArrowheads="1"/>
            </p:cNvSpPr>
            <p:nvPr/>
          </p:nvSpPr>
          <p:spPr bwMode="auto">
            <a:xfrm rot="5400000">
              <a:off x="3568700" y="5532438"/>
              <a:ext cx="139700" cy="56515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634" name="Rectangle 526"/>
            <p:cNvSpPr>
              <a:spLocks noChangeArrowheads="1"/>
            </p:cNvSpPr>
            <p:nvPr/>
          </p:nvSpPr>
          <p:spPr bwMode="auto">
            <a:xfrm rot="5400000">
              <a:off x="3897313" y="5730875"/>
              <a:ext cx="176212" cy="13493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635" name="Rectangle 527"/>
            <p:cNvSpPr>
              <a:spLocks noChangeArrowheads="1"/>
            </p:cNvSpPr>
            <p:nvPr/>
          </p:nvSpPr>
          <p:spPr bwMode="auto">
            <a:xfrm rot="5400000">
              <a:off x="3570288" y="4808538"/>
              <a:ext cx="142875" cy="574675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636" name="Rectangle 528"/>
            <p:cNvSpPr>
              <a:spLocks noChangeArrowheads="1"/>
            </p:cNvSpPr>
            <p:nvPr/>
          </p:nvSpPr>
          <p:spPr bwMode="auto">
            <a:xfrm rot="5400000">
              <a:off x="3897313" y="5045075"/>
              <a:ext cx="174625" cy="1365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0637" name="Group 529"/>
            <p:cNvGrpSpPr>
              <a:grpSpLocks/>
            </p:cNvGrpSpPr>
            <p:nvPr/>
          </p:nvGrpSpPr>
          <p:grpSpPr bwMode="auto">
            <a:xfrm rot="8274651" flipH="1">
              <a:off x="3773488" y="5387975"/>
              <a:ext cx="434975" cy="138113"/>
              <a:chOff x="776" y="2903"/>
              <a:chExt cx="274" cy="87"/>
            </a:xfrm>
          </p:grpSpPr>
          <p:sp>
            <p:nvSpPr>
              <p:cNvPr id="20664" name="Rectangle 530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665" name="Rectangle 531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666" name="Oval 532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0638" name="Group 534"/>
            <p:cNvGrpSpPr>
              <a:grpSpLocks/>
            </p:cNvGrpSpPr>
            <p:nvPr/>
          </p:nvGrpSpPr>
          <p:grpSpPr bwMode="auto">
            <a:xfrm rot="5400000">
              <a:off x="3270251" y="5099050"/>
              <a:ext cx="863600" cy="708025"/>
              <a:chOff x="565" y="2902"/>
              <a:chExt cx="544" cy="445"/>
            </a:xfrm>
          </p:grpSpPr>
          <p:sp>
            <p:nvSpPr>
              <p:cNvPr id="20652" name="Line 535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53" name="Line 536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54" name="Line 537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55" name="Line 538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56" name="Line 539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57" name="Line 540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58" name="Line 541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59" name="Line 542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60" name="Line 543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61" name="Line 544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62" name="Line 545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63" name="Line 546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0" cy="4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639" name="Group 547"/>
            <p:cNvGrpSpPr>
              <a:grpSpLocks/>
            </p:cNvGrpSpPr>
            <p:nvPr/>
          </p:nvGrpSpPr>
          <p:grpSpPr bwMode="auto">
            <a:xfrm rot="16200000" flipV="1">
              <a:off x="3113088" y="5270500"/>
              <a:ext cx="423862" cy="407988"/>
              <a:chOff x="717" y="3234"/>
              <a:chExt cx="267" cy="257"/>
            </a:xfrm>
          </p:grpSpPr>
          <p:sp>
            <p:nvSpPr>
              <p:cNvPr id="20641" name="Freeform 548"/>
              <p:cNvSpPr>
                <a:spLocks/>
              </p:cNvSpPr>
              <p:nvPr/>
            </p:nvSpPr>
            <p:spPr bwMode="auto">
              <a:xfrm>
                <a:off x="735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42" name="Freeform 549"/>
              <p:cNvSpPr>
                <a:spLocks/>
              </p:cNvSpPr>
              <p:nvPr/>
            </p:nvSpPr>
            <p:spPr bwMode="auto">
              <a:xfrm>
                <a:off x="770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43" name="Freeform 550"/>
              <p:cNvSpPr>
                <a:spLocks/>
              </p:cNvSpPr>
              <p:nvPr/>
            </p:nvSpPr>
            <p:spPr bwMode="auto">
              <a:xfrm>
                <a:off x="80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44" name="Freeform 551"/>
              <p:cNvSpPr>
                <a:spLocks/>
              </p:cNvSpPr>
              <p:nvPr/>
            </p:nvSpPr>
            <p:spPr bwMode="auto">
              <a:xfrm>
                <a:off x="842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45" name="Freeform 552"/>
              <p:cNvSpPr>
                <a:spLocks/>
              </p:cNvSpPr>
              <p:nvPr/>
            </p:nvSpPr>
            <p:spPr bwMode="auto">
              <a:xfrm>
                <a:off x="87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46" name="Freeform 553"/>
              <p:cNvSpPr>
                <a:spLocks/>
              </p:cNvSpPr>
              <p:nvPr/>
            </p:nvSpPr>
            <p:spPr bwMode="auto">
              <a:xfrm>
                <a:off x="911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47" name="Freeform 554"/>
              <p:cNvSpPr>
                <a:spLocks/>
              </p:cNvSpPr>
              <p:nvPr/>
            </p:nvSpPr>
            <p:spPr bwMode="auto">
              <a:xfrm>
                <a:off x="944" y="3234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48" name="Line 555"/>
              <p:cNvSpPr>
                <a:spLocks noChangeShapeType="1"/>
              </p:cNvSpPr>
              <p:nvPr/>
            </p:nvSpPr>
            <p:spPr bwMode="auto">
              <a:xfrm>
                <a:off x="735" y="3347"/>
                <a:ext cx="0" cy="1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49" name="Line 556"/>
              <p:cNvSpPr>
                <a:spLocks noChangeShapeType="1"/>
              </p:cNvSpPr>
              <p:nvPr/>
            </p:nvSpPr>
            <p:spPr bwMode="auto">
              <a:xfrm>
                <a:off x="969" y="3373"/>
                <a:ext cx="0" cy="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50" name="Oval 557"/>
              <p:cNvSpPr>
                <a:spLocks noChangeArrowheads="1"/>
              </p:cNvSpPr>
              <p:nvPr/>
            </p:nvSpPr>
            <p:spPr bwMode="auto">
              <a:xfrm>
                <a:off x="717" y="3453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651" name="Oval 558"/>
              <p:cNvSpPr>
                <a:spLocks noChangeArrowheads="1"/>
              </p:cNvSpPr>
              <p:nvPr/>
            </p:nvSpPr>
            <p:spPr bwMode="auto">
              <a:xfrm>
                <a:off x="952" y="3456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0640" name="Line 559"/>
            <p:cNvSpPr>
              <a:spLocks noChangeShapeType="1"/>
            </p:cNvSpPr>
            <p:nvPr/>
          </p:nvSpPr>
          <p:spPr bwMode="auto">
            <a:xfrm>
              <a:off x="3724275" y="6429375"/>
              <a:ext cx="468313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0493" name="Group 611"/>
          <p:cNvGrpSpPr>
            <a:grpSpLocks/>
          </p:cNvGrpSpPr>
          <p:nvPr/>
        </p:nvGrpSpPr>
        <p:grpSpPr bwMode="auto">
          <a:xfrm>
            <a:off x="5349875" y="4899660"/>
            <a:ext cx="1403350" cy="1431925"/>
            <a:chOff x="4611688" y="5022850"/>
            <a:chExt cx="1403350" cy="1431925"/>
          </a:xfrm>
        </p:grpSpPr>
        <p:sp>
          <p:nvSpPr>
            <p:cNvPr id="20559" name="Rectangle 561"/>
            <p:cNvSpPr>
              <a:spLocks noChangeArrowheads="1"/>
            </p:cNvSpPr>
            <p:nvPr/>
          </p:nvSpPr>
          <p:spPr bwMode="auto">
            <a:xfrm rot="5400000">
              <a:off x="5153025" y="5532438"/>
              <a:ext cx="139700" cy="56515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560" name="Rectangle 562"/>
            <p:cNvSpPr>
              <a:spLocks noChangeArrowheads="1"/>
            </p:cNvSpPr>
            <p:nvPr/>
          </p:nvSpPr>
          <p:spPr bwMode="auto">
            <a:xfrm rot="5400000">
              <a:off x="5481638" y="5730875"/>
              <a:ext cx="176212" cy="13493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561" name="Rectangle 563"/>
            <p:cNvSpPr>
              <a:spLocks noChangeArrowheads="1"/>
            </p:cNvSpPr>
            <p:nvPr/>
          </p:nvSpPr>
          <p:spPr bwMode="auto">
            <a:xfrm rot="5400000">
              <a:off x="5154613" y="4808538"/>
              <a:ext cx="142875" cy="574675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562" name="Rectangle 564"/>
            <p:cNvSpPr>
              <a:spLocks noChangeArrowheads="1"/>
            </p:cNvSpPr>
            <p:nvPr/>
          </p:nvSpPr>
          <p:spPr bwMode="auto">
            <a:xfrm rot="5400000">
              <a:off x="5481638" y="5045075"/>
              <a:ext cx="174625" cy="1365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0563" name="Group 566"/>
            <p:cNvGrpSpPr>
              <a:grpSpLocks/>
            </p:cNvGrpSpPr>
            <p:nvPr/>
          </p:nvGrpSpPr>
          <p:grpSpPr bwMode="auto">
            <a:xfrm rot="5400000">
              <a:off x="4855369" y="5101431"/>
              <a:ext cx="863600" cy="706438"/>
              <a:chOff x="565" y="2902"/>
              <a:chExt cx="544" cy="445"/>
            </a:xfrm>
          </p:grpSpPr>
          <p:sp>
            <p:nvSpPr>
              <p:cNvPr id="20613" name="Line 567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14" name="Line 568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15" name="Line 569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16" name="Line 570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17" name="Line 571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18" name="Line 572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19" name="Line 573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20" name="Line 574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21" name="Line 575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22" name="Line 576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23" name="Line 577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24" name="Line 578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0" cy="4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564" name="Group 579"/>
            <p:cNvGrpSpPr>
              <a:grpSpLocks/>
            </p:cNvGrpSpPr>
            <p:nvPr/>
          </p:nvGrpSpPr>
          <p:grpSpPr bwMode="auto">
            <a:xfrm rot="16200000" flipV="1">
              <a:off x="4696619" y="5271294"/>
              <a:ext cx="425450" cy="407988"/>
              <a:chOff x="717" y="3234"/>
              <a:chExt cx="267" cy="257"/>
            </a:xfrm>
          </p:grpSpPr>
          <p:sp>
            <p:nvSpPr>
              <p:cNvPr id="20602" name="Freeform 580"/>
              <p:cNvSpPr>
                <a:spLocks/>
              </p:cNvSpPr>
              <p:nvPr/>
            </p:nvSpPr>
            <p:spPr bwMode="auto">
              <a:xfrm>
                <a:off x="735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03" name="Freeform 581"/>
              <p:cNvSpPr>
                <a:spLocks/>
              </p:cNvSpPr>
              <p:nvPr/>
            </p:nvSpPr>
            <p:spPr bwMode="auto">
              <a:xfrm>
                <a:off x="770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04" name="Freeform 582"/>
              <p:cNvSpPr>
                <a:spLocks/>
              </p:cNvSpPr>
              <p:nvPr/>
            </p:nvSpPr>
            <p:spPr bwMode="auto">
              <a:xfrm>
                <a:off x="80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05" name="Freeform 583"/>
              <p:cNvSpPr>
                <a:spLocks/>
              </p:cNvSpPr>
              <p:nvPr/>
            </p:nvSpPr>
            <p:spPr bwMode="auto">
              <a:xfrm>
                <a:off x="842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06" name="Freeform 584"/>
              <p:cNvSpPr>
                <a:spLocks/>
              </p:cNvSpPr>
              <p:nvPr/>
            </p:nvSpPr>
            <p:spPr bwMode="auto">
              <a:xfrm>
                <a:off x="87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07" name="Freeform 585"/>
              <p:cNvSpPr>
                <a:spLocks/>
              </p:cNvSpPr>
              <p:nvPr/>
            </p:nvSpPr>
            <p:spPr bwMode="auto">
              <a:xfrm>
                <a:off x="911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08" name="Freeform 586"/>
              <p:cNvSpPr>
                <a:spLocks/>
              </p:cNvSpPr>
              <p:nvPr/>
            </p:nvSpPr>
            <p:spPr bwMode="auto">
              <a:xfrm>
                <a:off x="944" y="3234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09" name="Line 587"/>
              <p:cNvSpPr>
                <a:spLocks noChangeShapeType="1"/>
              </p:cNvSpPr>
              <p:nvPr/>
            </p:nvSpPr>
            <p:spPr bwMode="auto">
              <a:xfrm>
                <a:off x="735" y="3347"/>
                <a:ext cx="0" cy="1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10" name="Line 588"/>
              <p:cNvSpPr>
                <a:spLocks noChangeShapeType="1"/>
              </p:cNvSpPr>
              <p:nvPr/>
            </p:nvSpPr>
            <p:spPr bwMode="auto">
              <a:xfrm>
                <a:off x="969" y="3373"/>
                <a:ext cx="0" cy="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611" name="Oval 589"/>
              <p:cNvSpPr>
                <a:spLocks noChangeArrowheads="1"/>
              </p:cNvSpPr>
              <p:nvPr/>
            </p:nvSpPr>
            <p:spPr bwMode="auto">
              <a:xfrm>
                <a:off x="717" y="3453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612" name="Oval 590"/>
              <p:cNvSpPr>
                <a:spLocks noChangeArrowheads="1"/>
              </p:cNvSpPr>
              <p:nvPr/>
            </p:nvSpPr>
            <p:spPr bwMode="auto">
              <a:xfrm>
                <a:off x="952" y="3456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0565" name="Rectangle 591"/>
            <p:cNvSpPr>
              <a:spLocks noChangeArrowheads="1"/>
            </p:cNvSpPr>
            <p:nvPr/>
          </p:nvSpPr>
          <p:spPr bwMode="auto">
            <a:xfrm>
              <a:off x="5873750" y="5532438"/>
              <a:ext cx="139700" cy="56515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566" name="Rectangle 592"/>
            <p:cNvSpPr>
              <a:spLocks noChangeArrowheads="1"/>
            </p:cNvSpPr>
            <p:nvPr/>
          </p:nvSpPr>
          <p:spPr bwMode="auto">
            <a:xfrm>
              <a:off x="5838825" y="5399088"/>
              <a:ext cx="176213" cy="13493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567" name="Rectangle 593"/>
            <p:cNvSpPr>
              <a:spLocks noChangeArrowheads="1"/>
            </p:cNvSpPr>
            <p:nvPr/>
          </p:nvSpPr>
          <p:spPr bwMode="auto">
            <a:xfrm>
              <a:off x="5153025" y="5524500"/>
              <a:ext cx="142875" cy="574675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568" name="Rectangle 594"/>
            <p:cNvSpPr>
              <a:spLocks noChangeArrowheads="1"/>
            </p:cNvSpPr>
            <p:nvPr/>
          </p:nvSpPr>
          <p:spPr bwMode="auto">
            <a:xfrm>
              <a:off x="5154613" y="5400675"/>
              <a:ext cx="174625" cy="1365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569" name="Line 595"/>
            <p:cNvSpPr>
              <a:spLocks noChangeShapeType="1"/>
            </p:cNvSpPr>
            <p:nvPr/>
          </p:nvSpPr>
          <p:spPr bwMode="auto">
            <a:xfrm>
              <a:off x="5364163" y="6438900"/>
              <a:ext cx="4683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45720" rIns="45720"/>
            <a:lstStyle/>
            <a:p>
              <a:endParaRPr lang="en-US"/>
            </a:p>
          </p:txBody>
        </p:sp>
        <p:grpSp>
          <p:nvGrpSpPr>
            <p:cNvPr id="20570" name="Group 596"/>
            <p:cNvGrpSpPr>
              <a:grpSpLocks/>
            </p:cNvGrpSpPr>
            <p:nvPr/>
          </p:nvGrpSpPr>
          <p:grpSpPr bwMode="auto">
            <a:xfrm rot="2542479" flipH="1">
              <a:off x="5368925" y="5392738"/>
              <a:ext cx="434975" cy="138112"/>
              <a:chOff x="776" y="2903"/>
              <a:chExt cx="274" cy="87"/>
            </a:xfrm>
          </p:grpSpPr>
          <p:sp>
            <p:nvSpPr>
              <p:cNvPr id="20599" name="Rectangle 597"/>
              <p:cNvSpPr>
                <a:spLocks noChangeArrowheads="1"/>
              </p:cNvSpPr>
              <p:nvPr/>
            </p:nvSpPr>
            <p:spPr bwMode="auto">
              <a:xfrm rot="5400000">
                <a:off x="955" y="2893"/>
                <a:ext cx="85" cy="10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600" name="Rectangle 598"/>
              <p:cNvSpPr>
                <a:spLocks noChangeArrowheads="1"/>
              </p:cNvSpPr>
              <p:nvPr/>
            </p:nvSpPr>
            <p:spPr bwMode="auto">
              <a:xfrm rot="5400000">
                <a:off x="785" y="2895"/>
                <a:ext cx="86" cy="10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601" name="Oval 599"/>
              <p:cNvSpPr>
                <a:spLocks noChangeArrowheads="1"/>
              </p:cNvSpPr>
              <p:nvPr/>
            </p:nvSpPr>
            <p:spPr bwMode="auto">
              <a:xfrm rot="5400000">
                <a:off x="869" y="2905"/>
                <a:ext cx="86" cy="84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0571" name="Text Box 600"/>
            <p:cNvSpPr txBox="1">
              <a:spLocks noChangeArrowheads="1"/>
            </p:cNvSpPr>
            <p:nvPr/>
          </p:nvSpPr>
          <p:spPr bwMode="auto">
            <a:xfrm>
              <a:off x="4637088" y="5346700"/>
              <a:ext cx="166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0572" name="Text Box 601"/>
            <p:cNvSpPr txBox="1">
              <a:spLocks noChangeArrowheads="1"/>
            </p:cNvSpPr>
            <p:nvPr/>
          </p:nvSpPr>
          <p:spPr bwMode="auto">
            <a:xfrm>
              <a:off x="5516563" y="6210300"/>
              <a:ext cx="166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B</a:t>
              </a:r>
            </a:p>
          </p:txBody>
        </p:sp>
        <p:grpSp>
          <p:nvGrpSpPr>
            <p:cNvPr id="20573" name="Group 603"/>
            <p:cNvGrpSpPr>
              <a:grpSpLocks/>
            </p:cNvGrpSpPr>
            <p:nvPr/>
          </p:nvGrpSpPr>
          <p:grpSpPr bwMode="auto">
            <a:xfrm>
              <a:off x="5151438" y="5397500"/>
              <a:ext cx="863600" cy="706438"/>
              <a:chOff x="565" y="2902"/>
              <a:chExt cx="544" cy="445"/>
            </a:xfrm>
          </p:grpSpPr>
          <p:sp>
            <p:nvSpPr>
              <p:cNvPr id="20587" name="Line 604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88" name="Line 605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89" name="Line 606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90" name="Line 607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91" name="Line 608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92" name="Line 609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93" name="Line 610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94" name="Line 611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95" name="Line 612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96" name="Line 613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97" name="Line 614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98" name="Line 615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0" cy="4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574" name="Group 616"/>
            <p:cNvGrpSpPr>
              <a:grpSpLocks/>
            </p:cNvGrpSpPr>
            <p:nvPr/>
          </p:nvGrpSpPr>
          <p:grpSpPr bwMode="auto">
            <a:xfrm flipH="1">
              <a:off x="5392738" y="5924550"/>
              <a:ext cx="423862" cy="407988"/>
              <a:chOff x="717" y="3234"/>
              <a:chExt cx="267" cy="257"/>
            </a:xfrm>
          </p:grpSpPr>
          <p:sp>
            <p:nvSpPr>
              <p:cNvPr id="20576" name="Freeform 617"/>
              <p:cNvSpPr>
                <a:spLocks/>
              </p:cNvSpPr>
              <p:nvPr/>
            </p:nvSpPr>
            <p:spPr bwMode="auto">
              <a:xfrm>
                <a:off x="735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77" name="Freeform 618"/>
              <p:cNvSpPr>
                <a:spLocks/>
              </p:cNvSpPr>
              <p:nvPr/>
            </p:nvSpPr>
            <p:spPr bwMode="auto">
              <a:xfrm>
                <a:off x="770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78" name="Freeform 619"/>
              <p:cNvSpPr>
                <a:spLocks/>
              </p:cNvSpPr>
              <p:nvPr/>
            </p:nvSpPr>
            <p:spPr bwMode="auto">
              <a:xfrm>
                <a:off x="80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79" name="Freeform 620"/>
              <p:cNvSpPr>
                <a:spLocks/>
              </p:cNvSpPr>
              <p:nvPr/>
            </p:nvSpPr>
            <p:spPr bwMode="auto">
              <a:xfrm>
                <a:off x="842" y="3238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80" name="Freeform 621"/>
              <p:cNvSpPr>
                <a:spLocks/>
              </p:cNvSpPr>
              <p:nvPr/>
            </p:nvSpPr>
            <p:spPr bwMode="auto">
              <a:xfrm>
                <a:off x="877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81" name="Freeform 622"/>
              <p:cNvSpPr>
                <a:spLocks/>
              </p:cNvSpPr>
              <p:nvPr/>
            </p:nvSpPr>
            <p:spPr bwMode="auto">
              <a:xfrm>
                <a:off x="911" y="3237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82" name="Freeform 623"/>
              <p:cNvSpPr>
                <a:spLocks/>
              </p:cNvSpPr>
              <p:nvPr/>
            </p:nvSpPr>
            <p:spPr bwMode="auto">
              <a:xfrm>
                <a:off x="944" y="3234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83" name="Line 624"/>
              <p:cNvSpPr>
                <a:spLocks noChangeShapeType="1"/>
              </p:cNvSpPr>
              <p:nvPr/>
            </p:nvSpPr>
            <p:spPr bwMode="auto">
              <a:xfrm>
                <a:off x="735" y="3347"/>
                <a:ext cx="0" cy="1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84" name="Line 625"/>
              <p:cNvSpPr>
                <a:spLocks noChangeShapeType="1"/>
              </p:cNvSpPr>
              <p:nvPr/>
            </p:nvSpPr>
            <p:spPr bwMode="auto">
              <a:xfrm>
                <a:off x="969" y="3373"/>
                <a:ext cx="0" cy="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85" name="Oval 626"/>
              <p:cNvSpPr>
                <a:spLocks noChangeArrowheads="1"/>
              </p:cNvSpPr>
              <p:nvPr/>
            </p:nvSpPr>
            <p:spPr bwMode="auto">
              <a:xfrm>
                <a:off x="717" y="3453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586" name="Oval 627"/>
              <p:cNvSpPr>
                <a:spLocks noChangeArrowheads="1"/>
              </p:cNvSpPr>
              <p:nvPr/>
            </p:nvSpPr>
            <p:spPr bwMode="auto">
              <a:xfrm>
                <a:off x="952" y="3456"/>
                <a:ext cx="32" cy="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0575" name="Line 628"/>
            <p:cNvSpPr>
              <a:spLocks noChangeShapeType="1"/>
            </p:cNvSpPr>
            <p:nvPr/>
          </p:nvSpPr>
          <p:spPr bwMode="auto">
            <a:xfrm flipV="1">
              <a:off x="4611688" y="5281613"/>
              <a:ext cx="7937" cy="368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</p:grpSp>
      <p:grpSp>
        <p:nvGrpSpPr>
          <p:cNvPr id="20494" name="Group 608"/>
          <p:cNvGrpSpPr>
            <a:grpSpLocks/>
          </p:cNvGrpSpPr>
          <p:nvPr/>
        </p:nvGrpSpPr>
        <p:grpSpPr bwMode="auto">
          <a:xfrm>
            <a:off x="7734300" y="3385185"/>
            <a:ext cx="1404938" cy="1389063"/>
            <a:chOff x="6996113" y="3455988"/>
            <a:chExt cx="1404937" cy="1389062"/>
          </a:xfrm>
        </p:grpSpPr>
        <p:grpSp>
          <p:nvGrpSpPr>
            <p:cNvPr id="20496" name="Group 631"/>
            <p:cNvGrpSpPr>
              <a:grpSpLocks/>
            </p:cNvGrpSpPr>
            <p:nvPr/>
          </p:nvGrpSpPr>
          <p:grpSpPr bwMode="auto">
            <a:xfrm>
              <a:off x="7531100" y="3821113"/>
              <a:ext cx="869950" cy="706437"/>
              <a:chOff x="565" y="2902"/>
              <a:chExt cx="548" cy="445"/>
            </a:xfrm>
          </p:grpSpPr>
          <p:sp>
            <p:nvSpPr>
              <p:cNvPr id="20547" name="Line 632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48" name="Line 633"/>
              <p:cNvSpPr>
                <a:spLocks noChangeShapeType="1"/>
              </p:cNvSpPr>
              <p:nvPr/>
            </p:nvSpPr>
            <p:spPr bwMode="auto">
              <a:xfrm>
                <a:off x="656" y="2990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49" name="Line 634"/>
              <p:cNvSpPr>
                <a:spLocks noChangeShapeType="1"/>
              </p:cNvSpPr>
              <p:nvPr/>
            </p:nvSpPr>
            <p:spPr bwMode="auto">
              <a:xfrm flipH="1" flipV="1">
                <a:off x="568" y="2904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50" name="Line 635"/>
              <p:cNvSpPr>
                <a:spLocks noChangeShapeType="1"/>
              </p:cNvSpPr>
              <p:nvPr/>
            </p:nvSpPr>
            <p:spPr bwMode="auto">
              <a:xfrm>
                <a:off x="656" y="2992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51" name="Line 636"/>
              <p:cNvSpPr>
                <a:spLocks noChangeShapeType="1"/>
              </p:cNvSpPr>
              <p:nvPr/>
            </p:nvSpPr>
            <p:spPr bwMode="auto">
              <a:xfrm flipV="1">
                <a:off x="565" y="2904"/>
                <a:ext cx="1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52" name="Line 637"/>
              <p:cNvSpPr>
                <a:spLocks noChangeShapeType="1"/>
              </p:cNvSpPr>
              <p:nvPr/>
            </p:nvSpPr>
            <p:spPr bwMode="auto">
              <a:xfrm>
                <a:off x="657" y="327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53" name="Line 638"/>
              <p:cNvSpPr>
                <a:spLocks noChangeShapeType="1"/>
              </p:cNvSpPr>
              <p:nvPr/>
            </p:nvSpPr>
            <p:spPr bwMode="auto">
              <a:xfrm flipV="1">
                <a:off x="569" y="3345"/>
                <a:ext cx="54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54" name="Line 639"/>
              <p:cNvSpPr>
                <a:spLocks noChangeShapeType="1"/>
              </p:cNvSpPr>
              <p:nvPr/>
            </p:nvSpPr>
            <p:spPr bwMode="auto">
              <a:xfrm flipH="1">
                <a:off x="997" y="290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55" name="Line 640"/>
              <p:cNvSpPr>
                <a:spLocks noChangeShapeType="1"/>
              </p:cNvSpPr>
              <p:nvPr/>
            </p:nvSpPr>
            <p:spPr bwMode="auto">
              <a:xfrm flipH="1">
                <a:off x="997" y="2988"/>
                <a:ext cx="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56" name="Line 641"/>
              <p:cNvSpPr>
                <a:spLocks noChangeShapeType="1"/>
              </p:cNvSpPr>
              <p:nvPr/>
            </p:nvSpPr>
            <p:spPr bwMode="auto">
              <a:xfrm flipV="1">
                <a:off x="999" y="2902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57" name="Line 642"/>
              <p:cNvSpPr>
                <a:spLocks noChangeShapeType="1"/>
              </p:cNvSpPr>
              <p:nvPr/>
            </p:nvSpPr>
            <p:spPr bwMode="auto">
              <a:xfrm flipH="1">
                <a:off x="1019" y="2990"/>
                <a:ext cx="0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58" name="Line 643"/>
              <p:cNvSpPr>
                <a:spLocks noChangeShapeType="1"/>
              </p:cNvSpPr>
              <p:nvPr/>
            </p:nvSpPr>
            <p:spPr bwMode="auto">
              <a:xfrm flipH="1" flipV="1">
                <a:off x="1109" y="2902"/>
                <a:ext cx="4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</p:grpSp>
        <p:grpSp>
          <p:nvGrpSpPr>
            <p:cNvPr id="20497" name="Group 644"/>
            <p:cNvGrpSpPr>
              <a:grpSpLocks/>
            </p:cNvGrpSpPr>
            <p:nvPr/>
          </p:nvGrpSpPr>
          <p:grpSpPr bwMode="auto">
            <a:xfrm flipH="1">
              <a:off x="7772400" y="4348163"/>
              <a:ext cx="423863" cy="407987"/>
              <a:chOff x="714" y="3141"/>
              <a:chExt cx="267" cy="257"/>
            </a:xfrm>
          </p:grpSpPr>
          <p:sp>
            <p:nvSpPr>
              <p:cNvPr id="20536" name="Freeform 645"/>
              <p:cNvSpPr>
                <a:spLocks/>
              </p:cNvSpPr>
              <p:nvPr/>
            </p:nvSpPr>
            <p:spPr bwMode="auto">
              <a:xfrm>
                <a:off x="732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37" name="Freeform 646"/>
              <p:cNvSpPr>
                <a:spLocks/>
              </p:cNvSpPr>
              <p:nvPr/>
            </p:nvSpPr>
            <p:spPr bwMode="auto">
              <a:xfrm>
                <a:off x="767" y="3145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38" name="Freeform 647"/>
              <p:cNvSpPr>
                <a:spLocks/>
              </p:cNvSpPr>
              <p:nvPr/>
            </p:nvSpPr>
            <p:spPr bwMode="auto">
              <a:xfrm>
                <a:off x="804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39" name="Freeform 648"/>
              <p:cNvSpPr>
                <a:spLocks/>
              </p:cNvSpPr>
              <p:nvPr/>
            </p:nvSpPr>
            <p:spPr bwMode="auto">
              <a:xfrm>
                <a:off x="839" y="3145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40" name="Freeform 649"/>
              <p:cNvSpPr>
                <a:spLocks/>
              </p:cNvSpPr>
              <p:nvPr/>
            </p:nvSpPr>
            <p:spPr bwMode="auto">
              <a:xfrm>
                <a:off x="874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41" name="Freeform 650"/>
              <p:cNvSpPr>
                <a:spLocks/>
              </p:cNvSpPr>
              <p:nvPr/>
            </p:nvSpPr>
            <p:spPr bwMode="auto">
              <a:xfrm>
                <a:off x="908" y="3144"/>
                <a:ext cx="31" cy="144"/>
              </a:xfrm>
              <a:custGeom>
                <a:avLst/>
                <a:gdLst>
                  <a:gd name="T0" fmla="*/ 0 w 31"/>
                  <a:gd name="T1" fmla="*/ 35 h 144"/>
                  <a:gd name="T2" fmla="*/ 6 w 31"/>
                  <a:gd name="T3" fmla="*/ 15 h 144"/>
                  <a:gd name="T4" fmla="*/ 25 w 31"/>
                  <a:gd name="T5" fmla="*/ 128 h 144"/>
                  <a:gd name="T6" fmla="*/ 31 w 31"/>
                  <a:gd name="T7" fmla="*/ 1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44"/>
                  <a:gd name="T14" fmla="*/ 31 w 31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44">
                    <a:moveTo>
                      <a:pt x="0" y="35"/>
                    </a:moveTo>
                    <a:cubicBezTo>
                      <a:pt x="1" y="17"/>
                      <a:pt x="2" y="0"/>
                      <a:pt x="6" y="15"/>
                    </a:cubicBezTo>
                    <a:cubicBezTo>
                      <a:pt x="10" y="30"/>
                      <a:pt x="21" y="112"/>
                      <a:pt x="25" y="128"/>
                    </a:cubicBezTo>
                    <a:cubicBezTo>
                      <a:pt x="29" y="144"/>
                      <a:pt x="30" y="127"/>
                      <a:pt x="31" y="1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42" name="Freeform 651"/>
              <p:cNvSpPr>
                <a:spLocks/>
              </p:cNvSpPr>
              <p:nvPr/>
            </p:nvSpPr>
            <p:spPr bwMode="auto">
              <a:xfrm>
                <a:off x="941" y="3141"/>
                <a:ext cx="25" cy="140"/>
              </a:xfrm>
              <a:custGeom>
                <a:avLst/>
                <a:gdLst>
                  <a:gd name="T0" fmla="*/ 0 w 25"/>
                  <a:gd name="T1" fmla="*/ 39 h 140"/>
                  <a:gd name="T2" fmla="*/ 6 w 25"/>
                  <a:gd name="T3" fmla="*/ 17 h 140"/>
                  <a:gd name="T4" fmla="*/ 25 w 25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0"/>
                  <a:gd name="T11" fmla="*/ 25 w 25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0">
                    <a:moveTo>
                      <a:pt x="0" y="39"/>
                    </a:moveTo>
                    <a:cubicBezTo>
                      <a:pt x="1" y="19"/>
                      <a:pt x="2" y="0"/>
                      <a:pt x="6" y="17"/>
                    </a:cubicBezTo>
                    <a:cubicBezTo>
                      <a:pt x="10" y="34"/>
                      <a:pt x="21" y="119"/>
                      <a:pt x="25" y="1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43" name="Line 652"/>
              <p:cNvSpPr>
                <a:spLocks noChangeShapeType="1"/>
              </p:cNvSpPr>
              <p:nvPr/>
            </p:nvSpPr>
            <p:spPr bwMode="auto">
              <a:xfrm>
                <a:off x="732" y="3254"/>
                <a:ext cx="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44" name="Line 653"/>
              <p:cNvSpPr>
                <a:spLocks noChangeShapeType="1"/>
              </p:cNvSpPr>
              <p:nvPr/>
            </p:nvSpPr>
            <p:spPr bwMode="auto">
              <a:xfrm>
                <a:off x="966" y="3280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US"/>
              </a:p>
            </p:txBody>
          </p:sp>
          <p:sp>
            <p:nvSpPr>
              <p:cNvPr id="20545" name="Oval 654"/>
              <p:cNvSpPr>
                <a:spLocks noChangeArrowheads="1"/>
              </p:cNvSpPr>
              <p:nvPr/>
            </p:nvSpPr>
            <p:spPr bwMode="auto">
              <a:xfrm>
                <a:off x="714" y="3360"/>
                <a:ext cx="32" cy="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546" name="Oval 655"/>
              <p:cNvSpPr>
                <a:spLocks noChangeArrowheads="1"/>
              </p:cNvSpPr>
              <p:nvPr/>
            </p:nvSpPr>
            <p:spPr bwMode="auto">
              <a:xfrm>
                <a:off x="949" y="3363"/>
                <a:ext cx="32" cy="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0498" name="Line 656"/>
            <p:cNvSpPr>
              <a:spLocks noChangeShapeType="1"/>
            </p:cNvSpPr>
            <p:nvPr/>
          </p:nvSpPr>
          <p:spPr bwMode="auto">
            <a:xfrm>
              <a:off x="6996113" y="3698875"/>
              <a:ext cx="1587" cy="346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/>
            <a:lstStyle/>
            <a:p>
              <a:endParaRPr lang="en-US"/>
            </a:p>
          </p:txBody>
        </p:sp>
        <p:sp>
          <p:nvSpPr>
            <p:cNvPr id="20499" name="Text Box 657"/>
            <p:cNvSpPr txBox="1">
              <a:spLocks noChangeArrowheads="1"/>
            </p:cNvSpPr>
            <p:nvPr/>
          </p:nvSpPr>
          <p:spPr bwMode="auto">
            <a:xfrm>
              <a:off x="7021513" y="3778250"/>
              <a:ext cx="166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 b="1">
                  <a:latin typeface="Arial Narrow" pitchFamily="34" charset="0"/>
                </a:rPr>
                <a:t>A</a:t>
              </a:r>
            </a:p>
          </p:txBody>
        </p:sp>
        <p:sp>
          <p:nvSpPr>
            <p:cNvPr id="20500" name="Text Box 658"/>
            <p:cNvSpPr txBox="1">
              <a:spLocks noChangeArrowheads="1"/>
            </p:cNvSpPr>
            <p:nvPr/>
          </p:nvSpPr>
          <p:spPr bwMode="auto">
            <a:xfrm>
              <a:off x="7910513" y="4600575"/>
              <a:ext cx="1619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000">
                  <a:latin typeface="Arial Narrow" pitchFamily="34" charset="0"/>
                </a:rPr>
                <a:t>B</a:t>
              </a:r>
            </a:p>
          </p:txBody>
        </p:sp>
        <p:grpSp>
          <p:nvGrpSpPr>
            <p:cNvPr id="20501" name="Group 659"/>
            <p:cNvGrpSpPr>
              <a:grpSpLocks/>
            </p:cNvGrpSpPr>
            <p:nvPr/>
          </p:nvGrpSpPr>
          <p:grpSpPr bwMode="auto">
            <a:xfrm rot="16200000" flipV="1">
              <a:off x="7142163" y="3417888"/>
              <a:ext cx="863600" cy="939800"/>
              <a:chOff x="1785" y="2915"/>
              <a:chExt cx="544" cy="592"/>
            </a:xfrm>
          </p:grpSpPr>
          <p:sp>
            <p:nvSpPr>
              <p:cNvPr id="20502" name="Rectangle 660"/>
              <p:cNvSpPr>
                <a:spLocks noChangeArrowheads="1"/>
              </p:cNvSpPr>
              <p:nvPr/>
            </p:nvSpPr>
            <p:spPr bwMode="auto">
              <a:xfrm>
                <a:off x="2240" y="3003"/>
                <a:ext cx="88" cy="35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503" name="Rectangle 661"/>
              <p:cNvSpPr>
                <a:spLocks noChangeArrowheads="1"/>
              </p:cNvSpPr>
              <p:nvPr/>
            </p:nvSpPr>
            <p:spPr bwMode="auto">
              <a:xfrm>
                <a:off x="2218" y="2919"/>
                <a:ext cx="111" cy="8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504" name="Rectangle 662"/>
              <p:cNvSpPr>
                <a:spLocks noChangeArrowheads="1"/>
              </p:cNvSpPr>
              <p:nvPr/>
            </p:nvSpPr>
            <p:spPr bwMode="auto">
              <a:xfrm>
                <a:off x="1786" y="2998"/>
                <a:ext cx="90" cy="362"/>
              </a:xfrm>
              <a:prstGeom prst="rect">
                <a:avLst/>
              </a:prstGeom>
              <a:gradFill rotWithShape="1">
                <a:gsLst>
                  <a:gs pos="0">
                    <a:srgbClr val="0070C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505" name="Rectangle 663"/>
              <p:cNvSpPr>
                <a:spLocks noChangeArrowheads="1"/>
              </p:cNvSpPr>
              <p:nvPr/>
            </p:nvSpPr>
            <p:spPr bwMode="auto">
              <a:xfrm>
                <a:off x="1787" y="2920"/>
                <a:ext cx="110" cy="8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20506" name="Group 664"/>
              <p:cNvGrpSpPr>
                <a:grpSpLocks/>
              </p:cNvGrpSpPr>
              <p:nvPr/>
            </p:nvGrpSpPr>
            <p:grpSpPr bwMode="auto">
              <a:xfrm flipH="1">
                <a:off x="1922" y="2915"/>
                <a:ext cx="274" cy="87"/>
                <a:chOff x="776" y="2903"/>
                <a:chExt cx="274" cy="87"/>
              </a:xfrm>
            </p:grpSpPr>
            <p:sp>
              <p:nvSpPr>
                <p:cNvPr id="20533" name="Rectangle 665"/>
                <p:cNvSpPr>
                  <a:spLocks noChangeArrowheads="1"/>
                </p:cNvSpPr>
                <p:nvPr/>
              </p:nvSpPr>
              <p:spPr bwMode="auto">
                <a:xfrm rot="5400000">
                  <a:off x="955" y="2893"/>
                  <a:ext cx="85" cy="10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0534" name="Rectangle 666"/>
                <p:cNvSpPr>
                  <a:spLocks noChangeArrowheads="1"/>
                </p:cNvSpPr>
                <p:nvPr/>
              </p:nvSpPr>
              <p:spPr bwMode="auto">
                <a:xfrm rot="5400000">
                  <a:off x="785" y="2895"/>
                  <a:ext cx="86" cy="10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0535" name="Oval 667"/>
                <p:cNvSpPr>
                  <a:spLocks noChangeArrowheads="1"/>
                </p:cNvSpPr>
                <p:nvPr/>
              </p:nvSpPr>
              <p:spPr bwMode="auto">
                <a:xfrm rot="5400000">
                  <a:off x="869" y="2905"/>
                  <a:ext cx="86" cy="84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45720" rIns="45720" anchor="ctr"/>
                <a:lstStyle/>
                <a:p>
                  <a:endParaRPr 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0507" name="Group 668"/>
              <p:cNvGrpSpPr>
                <a:grpSpLocks/>
              </p:cNvGrpSpPr>
              <p:nvPr/>
            </p:nvGrpSpPr>
            <p:grpSpPr bwMode="auto">
              <a:xfrm>
                <a:off x="1785" y="2918"/>
                <a:ext cx="544" cy="589"/>
                <a:chOff x="565" y="2902"/>
                <a:chExt cx="544" cy="589"/>
              </a:xfrm>
            </p:grpSpPr>
            <p:grpSp>
              <p:nvGrpSpPr>
                <p:cNvPr id="20508" name="Group 669"/>
                <p:cNvGrpSpPr>
                  <a:grpSpLocks/>
                </p:cNvGrpSpPr>
                <p:nvPr/>
              </p:nvGrpSpPr>
              <p:grpSpPr bwMode="auto">
                <a:xfrm>
                  <a:off x="565" y="2902"/>
                  <a:ext cx="544" cy="445"/>
                  <a:chOff x="565" y="2902"/>
                  <a:chExt cx="544" cy="445"/>
                </a:xfrm>
              </p:grpSpPr>
              <p:sp>
                <p:nvSpPr>
                  <p:cNvPr id="20521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678" y="2906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22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0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23" name="Line 6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" y="2904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24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2992"/>
                    <a:ext cx="0" cy="2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25" name="Line 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" y="2904"/>
                    <a:ext cx="1" cy="4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26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3273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27" name="Line 6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9" y="3345"/>
                    <a:ext cx="540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28" name="Line 6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04"/>
                    <a:ext cx="0" cy="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29" name="Line 6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7" y="2988"/>
                    <a:ext cx="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30" name="Line 6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99" y="2902"/>
                    <a:ext cx="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31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9" y="2990"/>
                    <a:ext cx="0" cy="2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32" name="Line 6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9" y="2902"/>
                    <a:ext cx="0" cy="4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09" name="Group 682"/>
                <p:cNvGrpSpPr>
                  <a:grpSpLocks/>
                </p:cNvGrpSpPr>
                <p:nvPr/>
              </p:nvGrpSpPr>
              <p:grpSpPr bwMode="auto">
                <a:xfrm>
                  <a:off x="717" y="3234"/>
                  <a:ext cx="267" cy="257"/>
                  <a:chOff x="717" y="3234"/>
                  <a:chExt cx="267" cy="257"/>
                </a:xfrm>
              </p:grpSpPr>
              <p:sp>
                <p:nvSpPr>
                  <p:cNvPr id="20510" name="Freeform 683"/>
                  <p:cNvSpPr>
                    <a:spLocks/>
                  </p:cNvSpPr>
                  <p:nvPr/>
                </p:nvSpPr>
                <p:spPr bwMode="auto">
                  <a:xfrm>
                    <a:off x="735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11" name="Freeform 684"/>
                  <p:cNvSpPr>
                    <a:spLocks/>
                  </p:cNvSpPr>
                  <p:nvPr/>
                </p:nvSpPr>
                <p:spPr bwMode="auto">
                  <a:xfrm>
                    <a:off x="770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12" name="Freeform 685"/>
                  <p:cNvSpPr>
                    <a:spLocks/>
                  </p:cNvSpPr>
                  <p:nvPr/>
                </p:nvSpPr>
                <p:spPr bwMode="auto">
                  <a:xfrm>
                    <a:off x="80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13" name="Freeform 686"/>
                  <p:cNvSpPr>
                    <a:spLocks/>
                  </p:cNvSpPr>
                  <p:nvPr/>
                </p:nvSpPr>
                <p:spPr bwMode="auto">
                  <a:xfrm>
                    <a:off x="842" y="3238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14" name="Freeform 687"/>
                  <p:cNvSpPr>
                    <a:spLocks/>
                  </p:cNvSpPr>
                  <p:nvPr/>
                </p:nvSpPr>
                <p:spPr bwMode="auto">
                  <a:xfrm>
                    <a:off x="877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15" name="Freeform 688"/>
                  <p:cNvSpPr>
                    <a:spLocks/>
                  </p:cNvSpPr>
                  <p:nvPr/>
                </p:nvSpPr>
                <p:spPr bwMode="auto">
                  <a:xfrm>
                    <a:off x="911" y="3237"/>
                    <a:ext cx="31" cy="144"/>
                  </a:xfrm>
                  <a:custGeom>
                    <a:avLst/>
                    <a:gdLst>
                      <a:gd name="T0" fmla="*/ 0 w 31"/>
                      <a:gd name="T1" fmla="*/ 35 h 144"/>
                      <a:gd name="T2" fmla="*/ 6 w 31"/>
                      <a:gd name="T3" fmla="*/ 15 h 144"/>
                      <a:gd name="T4" fmla="*/ 25 w 31"/>
                      <a:gd name="T5" fmla="*/ 128 h 144"/>
                      <a:gd name="T6" fmla="*/ 31 w 31"/>
                      <a:gd name="T7" fmla="*/ 11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144"/>
                      <a:gd name="T14" fmla="*/ 31 w 31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144">
                        <a:moveTo>
                          <a:pt x="0" y="35"/>
                        </a:moveTo>
                        <a:cubicBezTo>
                          <a:pt x="1" y="17"/>
                          <a:pt x="2" y="0"/>
                          <a:pt x="6" y="15"/>
                        </a:cubicBezTo>
                        <a:cubicBezTo>
                          <a:pt x="10" y="30"/>
                          <a:pt x="21" y="112"/>
                          <a:pt x="25" y="128"/>
                        </a:cubicBezTo>
                        <a:cubicBezTo>
                          <a:pt x="29" y="144"/>
                          <a:pt x="30" y="127"/>
                          <a:pt x="31" y="11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16" name="Freeform 689"/>
                  <p:cNvSpPr>
                    <a:spLocks/>
                  </p:cNvSpPr>
                  <p:nvPr/>
                </p:nvSpPr>
                <p:spPr bwMode="auto">
                  <a:xfrm>
                    <a:off x="944" y="3234"/>
                    <a:ext cx="25" cy="140"/>
                  </a:xfrm>
                  <a:custGeom>
                    <a:avLst/>
                    <a:gdLst>
                      <a:gd name="T0" fmla="*/ 0 w 25"/>
                      <a:gd name="T1" fmla="*/ 39 h 140"/>
                      <a:gd name="T2" fmla="*/ 6 w 25"/>
                      <a:gd name="T3" fmla="*/ 17 h 140"/>
                      <a:gd name="T4" fmla="*/ 25 w 25"/>
                      <a:gd name="T5" fmla="*/ 140 h 140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40"/>
                      <a:gd name="T11" fmla="*/ 25 w 25"/>
                      <a:gd name="T12" fmla="*/ 140 h 1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40">
                        <a:moveTo>
                          <a:pt x="0" y="39"/>
                        </a:moveTo>
                        <a:cubicBezTo>
                          <a:pt x="1" y="19"/>
                          <a:pt x="2" y="0"/>
                          <a:pt x="6" y="17"/>
                        </a:cubicBezTo>
                        <a:cubicBezTo>
                          <a:pt x="10" y="34"/>
                          <a:pt x="21" y="119"/>
                          <a:pt x="25" y="1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17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735" y="334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18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969" y="3373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/>
                  <a:lstStyle/>
                  <a:p>
                    <a:endParaRPr lang="en-US"/>
                  </a:p>
                </p:txBody>
              </p:sp>
              <p:sp>
                <p:nvSpPr>
                  <p:cNvPr id="20519" name="Oval 692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3453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520" name="Oval 693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3456"/>
                    <a:ext cx="32" cy="3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45720" rIns="45720" anchor="ctr"/>
                  <a:lstStyle/>
                  <a:p>
                    <a:endParaRPr lang="en-US" sz="160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</p:grpSp>
      <p:sp>
        <p:nvSpPr>
          <p:cNvPr id="608" name="Rectangle 696"/>
          <p:cNvSpPr txBox="1">
            <a:spLocks noChangeArrowheads="1"/>
          </p:cNvSpPr>
          <p:nvPr/>
        </p:nvSpPr>
        <p:spPr>
          <a:xfrm>
            <a:off x="755650" y="1365250"/>
            <a:ext cx="7924800" cy="754063"/>
          </a:xfrm>
          <a:prstGeom prst="rect">
            <a:avLst/>
          </a:prstGeom>
          <a:noFill/>
        </p:spPr>
        <p:txBody>
          <a:bodyPr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en-US" sz="2000" dirty="0"/>
              <a:t> Allows rotor to be positioned halfway between full steps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000" dirty="0"/>
              <a:t> Creates large torque ripple as rotor turns, unless current is adjusted each half-step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_Presentation">
  <a:themeElements>
    <a:clrScheme name="Sunrise">
      <a:dk1>
        <a:srgbClr val="346485"/>
      </a:dk1>
      <a:lt1>
        <a:sysClr val="window" lastClr="FFFFFF"/>
      </a:lt1>
      <a:dk2>
        <a:srgbClr val="FFFFFF"/>
      </a:dk2>
      <a:lt2>
        <a:srgbClr val="E7E6E6"/>
      </a:lt2>
      <a:accent1>
        <a:srgbClr val="00A3B3"/>
      </a:accent1>
      <a:accent2>
        <a:srgbClr val="00A3B3"/>
      </a:accent2>
      <a:accent3>
        <a:srgbClr val="FFFFFF"/>
      </a:accent3>
      <a:accent4>
        <a:srgbClr val="F7941D"/>
      </a:accent4>
      <a:accent5>
        <a:srgbClr val="00A3B3"/>
      </a:accent5>
      <a:accent6>
        <a:srgbClr val="346485"/>
      </a:accent6>
      <a:hlink>
        <a:srgbClr val="00A3B3"/>
      </a:hlink>
      <a:folHlink>
        <a:srgbClr val="00A3B3"/>
      </a:folHlink>
    </a:clrScheme>
    <a:fontScheme name="Sunrise">
      <a:majorFont>
        <a:latin typeface="Gotham Medium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3597</Words>
  <Application>Microsoft Office PowerPoint</Application>
  <PresentationFormat>Widescreen</PresentationFormat>
  <Paragraphs>647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Arial Narrow</vt:lpstr>
      <vt:lpstr>Calibri</vt:lpstr>
      <vt:lpstr>Calibri Light</vt:lpstr>
      <vt:lpstr>Gotham Light</vt:lpstr>
      <vt:lpstr>Gotham Medium</vt:lpstr>
      <vt:lpstr>Times New Roman</vt:lpstr>
      <vt:lpstr>PH_Presentation</vt:lpstr>
      <vt:lpstr>Stepper Motors</vt:lpstr>
      <vt:lpstr>Types of DC Motors</vt:lpstr>
      <vt:lpstr>Types of Stepper Motors</vt:lpstr>
      <vt:lpstr>Simple Stepping Motor</vt:lpstr>
      <vt:lpstr>Wave Stepping</vt:lpstr>
      <vt:lpstr>Wave Stepping</vt:lpstr>
      <vt:lpstr>Normal Full Stepping</vt:lpstr>
      <vt:lpstr>Full Stepping</vt:lpstr>
      <vt:lpstr>Half Stepping</vt:lpstr>
      <vt:lpstr>Half Stepping</vt:lpstr>
      <vt:lpstr>Microstepping</vt:lpstr>
      <vt:lpstr>Microstepping</vt:lpstr>
      <vt:lpstr>Microstepping Waveform</vt:lpstr>
      <vt:lpstr>Microstepping Waveform</vt:lpstr>
      <vt:lpstr>Multiple Poles</vt:lpstr>
      <vt:lpstr>Maximum Current Rating</vt:lpstr>
      <vt:lpstr>Current Reduction</vt:lpstr>
      <vt:lpstr>Torque Ratings</vt:lpstr>
      <vt:lpstr>Torque-Speed Curve</vt:lpstr>
      <vt:lpstr>Amplitude vs. Speed</vt:lpstr>
      <vt:lpstr>Amplitude vs. Speed Example </vt:lpstr>
      <vt:lpstr>Fast Microstepping</vt:lpstr>
      <vt:lpstr>Fast Microstepping</vt:lpstr>
      <vt:lpstr>Torque vs. Speed  -  Back EMF</vt:lpstr>
      <vt:lpstr>Amplitude vs. Speed Example </vt:lpstr>
      <vt:lpstr> Mechanical Resonance</vt:lpstr>
      <vt:lpstr>Stepping with Resonance</vt:lpstr>
      <vt:lpstr>Stepping at Resonant Frequency</vt:lpstr>
      <vt:lpstr> Reducing Mechanical Resonance</vt:lpstr>
      <vt:lpstr> Mechanical Resonance Example</vt:lpstr>
      <vt:lpstr>Back EMF and Resonance</vt:lpstr>
      <vt:lpstr>Back EMF and No Power</vt:lpstr>
      <vt:lpstr>Rotor Alignment &amp; Torque</vt:lpstr>
      <vt:lpstr>Torque vs Rotor Displacement</vt:lpstr>
      <vt:lpstr>Lost Steps (Displacement)</vt:lpstr>
      <vt:lpstr>Lost Steps (Displacement)</vt:lpstr>
      <vt:lpstr>Lost Steps (Torque Load)</vt:lpstr>
      <vt:lpstr>Detecting Lost Steps</vt:lpstr>
      <vt:lpstr>Closing the loop</vt:lpstr>
      <vt:lpstr>Unipolar vs Bipolar Coils</vt:lpstr>
      <vt:lpstr>Unipolar vs Bipolar Coils</vt:lpstr>
      <vt:lpstr>Unipolar vs Bipolar Coils</vt:lpstr>
      <vt:lpstr>Unipolar vs Bipolar Coils</vt:lpstr>
      <vt:lpstr>Unipolar vs Bipolar Coils</vt:lpstr>
      <vt:lpstr>Wiring Configurations</vt:lpstr>
      <vt:lpstr>Wiring Configurations – 8 wire</vt:lpstr>
      <vt:lpstr>Fast Stepping</vt:lpstr>
      <vt:lpstr>PWM Drive</vt:lpstr>
      <vt:lpstr>PWM Drive for Microstepping</vt:lpstr>
      <vt:lpstr>Voltage and Current Ratings</vt:lpstr>
      <vt:lpstr>Effects of PWM Frequency</vt:lpstr>
      <vt:lpstr>Current Requirements for PWM Drive</vt:lpstr>
      <vt:lpstr>Decay rates</vt:lpstr>
      <vt:lpstr>Decay rates – (Wave Stepping)</vt:lpstr>
      <vt:lpstr>Decay rates – (Microstepping)</vt:lpstr>
      <vt:lpstr>Decay rates – (Microstepping)</vt:lpstr>
      <vt:lpstr>Decay rates – (Microstepping)</vt:lpstr>
      <vt:lpstr>Decay rates – (Microstepping)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 / EMC</dc:title>
  <dc:creator>Philip Hills</dc:creator>
  <cp:lastModifiedBy>Nicole Bradicich</cp:lastModifiedBy>
  <cp:revision>73</cp:revision>
  <dcterms:created xsi:type="dcterms:W3CDTF">2015-09-20T18:46:25Z</dcterms:created>
  <dcterms:modified xsi:type="dcterms:W3CDTF">2024-02-15T20:44:23Z</dcterms:modified>
</cp:coreProperties>
</file>